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530" y="2285683"/>
            <a:ext cx="8229600" cy="1143000"/>
          </a:xfrm>
        </p:spPr>
        <p:txBody>
          <a:bodyPr/>
          <a:lstStyle/>
          <a:p>
            <a:r>
              <a:rPr sz="4800" b="1" i="1"/>
              <a:t>Real Estate Law</a:t>
            </a:r>
            <a:endParaRPr sz="4800" b="1" i="1"/>
          </a:p>
        </p:txBody>
      </p:sp>
      <p:sp>
        <p:nvSpPr>
          <p:cNvPr id="5" name="Zone de texte 4"/>
          <p:cNvSpPr txBox="1"/>
          <p:nvPr/>
        </p:nvSpPr>
        <p:spPr>
          <a:xfrm>
            <a:off x="5753735" y="4951095"/>
            <a:ext cx="3048000" cy="9239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fr-FR" altLang="en-US" sz="2400" b="1" i="1"/>
              <a:t>Supervised By </a:t>
            </a:r>
            <a:endParaRPr lang="fr-FR" altLang="en-US" sz="2400" b="1" i="1"/>
          </a:p>
          <a:p>
            <a:r>
              <a:rPr lang="fr-FR" altLang="en-US" sz="2400" b="1" i="1"/>
              <a:t>Ms. Bellil Souraya</a:t>
            </a:r>
            <a:endParaRPr lang="fr-FR" altLang="en-US" sz="2400" b="1" i="1"/>
          </a:p>
          <a:p>
            <a:endParaRPr lang="fr-FR" altLang="en-US" sz="2400" b="1" i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Rights of Tenants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Right to peaceful enjoyment</a:t>
            </a:r>
          </a:p>
          <a:p>
            <a:r>
              <a:t>Protection against unlawful eviction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Mortgages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Security interest in property</a:t>
            </a:r>
          </a:p>
          <a:p>
            <a:r>
              <a:t>Used to guarantee loans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Foreclosure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Legal process when borrower defaults</a:t>
            </a:r>
          </a:p>
          <a:p>
            <a:r>
              <a:t>Property sold to repay debt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Easements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Right over another’s land</a:t>
            </a:r>
          </a:p>
          <a:p>
            <a:r>
              <a:t>Examples: right of way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Zoning 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Government control of land use</a:t>
            </a:r>
          </a:p>
          <a:p>
            <a:r>
              <a:t>Residential, commercial, industrial zones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Urban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Regulates construction and development</a:t>
            </a:r>
          </a:p>
          <a:p>
            <a:r>
              <a:t>Requires permits and compliance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Real Estate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Negotiation</a:t>
            </a:r>
          </a:p>
          <a:p>
            <a:r>
              <a:t>Due diligence</a:t>
            </a:r>
          </a:p>
          <a:p>
            <a:r>
              <a:t>Closing process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Dispute Resolution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Courts, arbitration, mediation</a:t>
            </a:r>
          </a:p>
          <a:p>
            <a:r>
              <a:t>Common disputes: ownership, rent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Comparative Perspective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Civil law vs common law systems</a:t>
            </a:r>
          </a:p>
          <a:p>
            <a:r>
              <a:t>Different approaches to property rights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Economic development</a:t>
            </a:r>
          </a:p>
          <a:p>
            <a:r>
              <a:t>Legal security in transactions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Branch of law regulating ownership and use of land</a:t>
            </a:r>
          </a:p>
          <a:p>
            <a:r>
              <a:t>Covers transfer, leasing, and development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Essential field for legal practice</a:t>
            </a:r>
          </a:p>
          <a:p>
            <a:r>
              <a:t>Intersects with many legal disciplines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Nature of Real 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Immovable property: land and buildings</a:t>
            </a:r>
          </a:p>
          <a:p>
            <a:r>
              <a:t>Distinguished from personal (movable) property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Legal Rights in 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Right to use, exclude, transfer</a:t>
            </a:r>
          </a:p>
          <a:p>
            <a:r>
              <a:t>Bundle of rights concept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Ownership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Freehold ownership (full ownership)</a:t>
            </a:r>
          </a:p>
          <a:p>
            <a:r>
              <a:t>Leasehold (limited duration)</a:t>
            </a:r>
          </a:p>
          <a:p>
            <a:r>
              <a:t>Co-ownership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Land Registration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Official system recording ownership</a:t>
            </a:r>
          </a:p>
          <a:p>
            <a:r>
              <a:t>Ensures legal security and publicity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Transfer of Property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Requires written contract</a:t>
            </a:r>
          </a:p>
          <a:p>
            <a:r>
              <a:t>Registration often mandatory</a:t>
            </a:r>
          </a:p>
          <a:p>
            <a:r>
              <a:t>Involves notary in civil law systems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Contracts in Real Estate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Offer, acceptance, consideration</a:t>
            </a:r>
          </a:p>
          <a:p>
            <a:r>
              <a:t>Disclosure obligations</a:t>
            </a:r>
          </a:p>
          <a:p>
            <a:r>
              <a:t>Legal remedies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Lease Agreements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Contract between landlord and tenant</a:t>
            </a:r>
          </a:p>
          <a:p>
            <a:r>
              <a:t>Defines rent, duration, obligations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1617</Words>
  <Application>WPS Presentation</Application>
  <PresentationFormat>On-screen Show (4:3)</PresentationFormat>
  <Paragraphs>105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8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Real Estate Law</vt:lpstr>
      <vt:lpstr>Definition</vt:lpstr>
      <vt:lpstr>Nature of Real Property</vt:lpstr>
      <vt:lpstr>Legal Rights in Property</vt:lpstr>
      <vt:lpstr>Types of Ownership</vt:lpstr>
      <vt:lpstr>Land Registration</vt:lpstr>
      <vt:lpstr>Transfer of Property</vt:lpstr>
      <vt:lpstr>Contracts in Real Estate</vt:lpstr>
      <vt:lpstr>Lease Agreements</vt:lpstr>
      <vt:lpstr>Rights of Tenants</vt:lpstr>
      <vt:lpstr>Mortgages</vt:lpstr>
      <vt:lpstr>Foreclosure</vt:lpstr>
      <vt:lpstr>Easements</vt:lpstr>
      <vt:lpstr>Zoning Laws</vt:lpstr>
      <vt:lpstr>Urban Planning</vt:lpstr>
      <vt:lpstr>Real Estate Transactions</vt:lpstr>
      <vt:lpstr>Dispute Resolution</vt:lpstr>
      <vt:lpstr>Comparative Perspective</vt:lpstr>
      <vt:lpstr>Importance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Souraya Bellil</cp:lastModifiedBy>
  <cp:revision>2</cp:revision>
  <dcterms:created xsi:type="dcterms:W3CDTF">2013-01-27T09:14:00Z</dcterms:created>
  <dcterms:modified xsi:type="dcterms:W3CDTF">2026-04-14T19:07:43Z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D6E9C947DF674ED1A2769086957F6435_12</vt:lpwstr>
  </property>
  <property fmtid="{D5CDD505-2E9C-101B-9397-08002B2CF9AE}" pid="3" name="KSOProductBuildVer">
    <vt:lpwstr>1036-12.2.0.23196</vt:lpwstr>
  </property>
</Properties>
</file>