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8"/>
  </p:notesMasterIdLst>
  <p:sldIdLst>
    <p:sldId id="256" r:id="rId2"/>
    <p:sldId id="265" r:id="rId3"/>
    <p:sldId id="266" r:id="rId4"/>
    <p:sldId id="267" r:id="rId5"/>
    <p:sldId id="268" r:id="rId6"/>
    <p:sldId id="269" r:id="rId7"/>
    <p:sldId id="291" r:id="rId8"/>
    <p:sldId id="292" r:id="rId9"/>
    <p:sldId id="293" r:id="rId10"/>
    <p:sldId id="294" r:id="rId11"/>
    <p:sldId id="295" r:id="rId12"/>
    <p:sldId id="282" r:id="rId13"/>
    <p:sldId id="257" r:id="rId14"/>
    <p:sldId id="259" r:id="rId15"/>
    <p:sldId id="258" r:id="rId16"/>
    <p:sldId id="297" r:id="rId17"/>
    <p:sldId id="298" r:id="rId18"/>
    <p:sldId id="299" r:id="rId19"/>
    <p:sldId id="300" r:id="rId20"/>
    <p:sldId id="301" r:id="rId21"/>
    <p:sldId id="302" r:id="rId22"/>
    <p:sldId id="303" r:id="rId23"/>
    <p:sldId id="260" r:id="rId24"/>
    <p:sldId id="261" r:id="rId25"/>
    <p:sldId id="284" r:id="rId26"/>
    <p:sldId id="304" r:id="rId27"/>
    <p:sldId id="305" r:id="rId28"/>
    <p:sldId id="306" r:id="rId29"/>
    <p:sldId id="308" r:id="rId30"/>
    <p:sldId id="309" r:id="rId31"/>
    <p:sldId id="263" r:id="rId32"/>
    <p:sldId id="283" r:id="rId33"/>
    <p:sldId id="307" r:id="rId34"/>
    <p:sldId id="264" r:id="rId35"/>
    <p:sldId id="296" r:id="rId36"/>
    <p:sldId id="290" r:id="rId37"/>
    <p:sldId id="286" r:id="rId38"/>
    <p:sldId id="287" r:id="rId39"/>
    <p:sldId id="288" r:id="rId40"/>
    <p:sldId id="289" r:id="rId41"/>
    <p:sldId id="275" r:id="rId42"/>
    <p:sldId id="277" r:id="rId43"/>
    <p:sldId id="285" r:id="rId44"/>
    <p:sldId id="276" r:id="rId45"/>
    <p:sldId id="278" r:id="rId46"/>
    <p:sldId id="279" r:id="rId4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2CA70E-59FB-482E-9342-177D7D494828}" type="datetimeFigureOut">
              <a:rPr lang="en-US" smtClean="0"/>
              <a:pPr/>
              <a:t>11/25/2024</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DAB4C0-1F2D-47F8-8C9D-5C50381D52A6}" type="slidenum">
              <a:rPr lang="en-US" smtClean="0"/>
              <a:pPr/>
              <a:t>‹N°›</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E9DAB4C0-1F2D-47F8-8C9D-5C50381D52A6}" type="slidenum">
              <a:rPr lang="en-US" smtClean="0"/>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AA309A6D-C09C-4548-B29A-6CF363A7E532}" type="datetimeFigureOut">
              <a:rPr lang="fr-FR" smtClean="0"/>
              <a:pPr/>
              <a:t>25/11/2024</a:t>
            </a:fld>
            <a:endParaRPr lang="fr-BE"/>
          </a:p>
        </p:txBody>
      </p:sp>
      <p:sp>
        <p:nvSpPr>
          <p:cNvPr id="19" name="Espace réservé du pied de page 18"/>
          <p:cNvSpPr>
            <a:spLocks noGrp="1"/>
          </p:cNvSpPr>
          <p:nvPr>
            <p:ph type="ftr" sz="quarter" idx="11"/>
          </p:nvPr>
        </p:nvSpPr>
        <p:spPr/>
        <p:txBody>
          <a:bodyPr/>
          <a:lstStyle/>
          <a:p>
            <a:endParaRPr lang="fr-BE"/>
          </a:p>
        </p:txBody>
      </p:sp>
      <p:sp>
        <p:nvSpPr>
          <p:cNvPr id="27" name="Espace réservé du numéro de diapositive 2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25/11/2024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25/11/2024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25/11/2024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25/11/2024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25/11/2024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25/11/2024</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25/11/2024</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25/11/2024</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25/11/2024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25/11/2024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a:xfrm>
            <a:off x="8077200" y="6356350"/>
            <a:ext cx="609600" cy="365125"/>
          </a:xfrm>
        </p:spPr>
        <p:txBody>
          <a:bodyPr/>
          <a:lstStyle/>
          <a:p>
            <a:fld id="{CF4668DC-857F-487D-BFFA-8C0CA5037977}" type="slidenum">
              <a:rPr lang="fr-BE" smtClean="0"/>
              <a:pPr/>
              <a:t>‹N°›</a:t>
            </a:fld>
            <a:endParaRPr lang="fr-BE"/>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A309A6D-C09C-4548-B29A-6CF363A7E532}" type="datetimeFigureOut">
              <a:rPr lang="fr-FR" smtClean="0"/>
              <a:pPr/>
              <a:t>25/11/2024</a:t>
            </a:fld>
            <a:endParaRPr lang="fr-BE"/>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BE"/>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F4668DC-857F-487D-BFFA-8C0CA5037977}" type="slidenum">
              <a:rPr lang="fr-BE" smtClean="0"/>
              <a:pPr/>
              <a:t>‹N°›</a:t>
            </a:fld>
            <a:endParaRPr lang="fr-BE"/>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9144000" cy="4214818"/>
          </a:xfrm>
        </p:spPr>
        <p:txBody>
          <a:bodyPr>
            <a:normAutofit/>
          </a:bodyPr>
          <a:lstStyle/>
          <a:p>
            <a:pPr algn="ctr"/>
            <a:r>
              <a:rPr lang="en-US" sz="5400" dirty="0" smtClean="0">
                <a:solidFill>
                  <a:srgbClr val="FF0000"/>
                </a:solidFill>
                <a:latin typeface="Times New Roman" pitchFamily="18" charset="0"/>
                <a:cs typeface="Times New Roman" pitchFamily="18" charset="0"/>
              </a:rPr>
              <a:t>Interactionist/ Developmental Perspectives:</a:t>
            </a:r>
            <a:r>
              <a:rPr lang="en-US" sz="5400" dirty="0" smtClean="0">
                <a:solidFill>
                  <a:srgbClr val="FF0000"/>
                </a:solidFill>
              </a:rPr>
              <a:t> </a:t>
            </a:r>
            <a:br>
              <a:rPr lang="en-US" sz="5400" dirty="0" smtClean="0">
                <a:solidFill>
                  <a:srgbClr val="FF0000"/>
                </a:solidFill>
              </a:rPr>
            </a:br>
            <a:r>
              <a:rPr lang="en-US" sz="4400" dirty="0" smtClean="0">
                <a:solidFill>
                  <a:srgbClr val="FF0000"/>
                </a:solidFill>
                <a:latin typeface="Times New Roman" pitchFamily="18" charset="0"/>
                <a:cs typeface="Times New Roman" pitchFamily="18" charset="0"/>
              </a:rPr>
              <a:t>Learning from inside and out</a:t>
            </a:r>
            <a:r>
              <a:rPr lang="fr-FR" dirty="0" smtClean="0">
                <a:solidFill>
                  <a:srgbClr val="FF0000"/>
                </a:solidFill>
              </a:rPr>
              <a:t/>
            </a:r>
            <a:br>
              <a:rPr lang="fr-FR" dirty="0" smtClean="0">
                <a:solidFill>
                  <a:srgbClr val="FF0000"/>
                </a:solidFill>
              </a:rPr>
            </a:br>
            <a:endParaRPr lang="fr-FR" dirty="0">
              <a:solidFill>
                <a:srgbClr val="FF0000"/>
              </a:solidFill>
            </a:endParaRPr>
          </a:p>
        </p:txBody>
      </p:sp>
      <p:sp>
        <p:nvSpPr>
          <p:cNvPr id="3" name="Sous-titre 2"/>
          <p:cNvSpPr>
            <a:spLocks noGrp="1"/>
          </p:cNvSpPr>
          <p:nvPr>
            <p:ph type="subTitle" idx="1"/>
          </p:nvPr>
        </p:nvSpPr>
        <p:spPr>
          <a:xfrm flipV="1">
            <a:off x="533400" y="6857999"/>
            <a:ext cx="7854696" cy="45719"/>
          </a:xfrm>
        </p:spPr>
        <p:txBody>
          <a:bodyPr>
            <a:normAutofit fontScale="25000" lnSpcReduction="20000"/>
          </a:bodyPr>
          <a:lstStyle/>
          <a:p>
            <a:r>
              <a:rPr lang="fr-FR" dirty="0" smtClean="0"/>
              <a:t> </a:t>
            </a:r>
            <a:endParaRPr lang="fr-FR" dirty="0"/>
          </a:p>
        </p:txBody>
      </p:sp>
    </p:spTree>
  </p:cSld>
  <p:clrMapOvr>
    <a:masterClrMapping/>
  </p:clrMapOvr>
  <p:transition>
    <p:spli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928670"/>
            <a:ext cx="9144000" cy="5929330"/>
          </a:xfrm>
        </p:spPr>
        <p:txBody>
          <a:bodyPr/>
          <a:lstStyle/>
          <a:p>
            <a:pPr>
              <a:buSzPct val="105000"/>
              <a:buFont typeface="Wingdings" pitchFamily="2" charset="2"/>
              <a:buChar char="v"/>
            </a:pPr>
            <a:endParaRPr lang="en-US" dirty="0" smtClean="0">
              <a:latin typeface="Times New Roman" pitchFamily="18" charset="0"/>
              <a:cs typeface="Times New Roman" pitchFamily="18" charset="0"/>
            </a:endParaRPr>
          </a:p>
          <a:p>
            <a:pPr>
              <a:buSzPct val="105000"/>
              <a:buFont typeface="Wingdings" pitchFamily="2" charset="2"/>
              <a:buChar char="v"/>
            </a:pPr>
            <a:r>
              <a:rPr lang="en-US" dirty="0" smtClean="0">
                <a:latin typeface="Times New Roman" pitchFamily="18" charset="0"/>
                <a:cs typeface="Times New Roman" pitchFamily="18" charset="0"/>
              </a:rPr>
              <a:t>When Jim began conversational sessions with an adult, his expressive abilities began to improve:</a:t>
            </a:r>
          </a:p>
          <a:p>
            <a:pPr>
              <a:buNone/>
            </a:pPr>
            <a:endParaRPr lang="en-US" dirty="0" smtClean="0">
              <a:latin typeface="Times New Roman" pitchFamily="18" charset="0"/>
              <a:cs typeface="Times New Roman" pitchFamily="18" charset="0"/>
            </a:endParaRPr>
          </a:p>
          <a:p>
            <a:pPr lvl="4">
              <a:buSzPct val="100000"/>
              <a:buFont typeface="Wingdings" pitchFamily="2" charset="2"/>
              <a:buChar char="Ø"/>
            </a:pPr>
            <a:r>
              <a:rPr lang="en-US" sz="2400" dirty="0" smtClean="0">
                <a:latin typeface="Times New Roman" pitchFamily="18" charset="0"/>
                <a:cs typeface="Times New Roman" pitchFamily="18" charset="0"/>
              </a:rPr>
              <a:t> By the age of four years and two months most of the unusual speech patterns had disappeared, replaced by structures more typical of his age.</a:t>
            </a:r>
          </a:p>
          <a:p>
            <a:pPr lvl="4">
              <a:buSzPct val="100000"/>
              <a:buFont typeface="Wingdings" pitchFamily="2" charset="2"/>
              <a:buChar char="Ø"/>
            </a:pPr>
            <a:endParaRPr lang="fr-FR" sz="2400" dirty="0" smtClean="0">
              <a:latin typeface="Times New Roman" pitchFamily="18" charset="0"/>
              <a:cs typeface="Times New Roman" pitchFamily="18" charset="0"/>
            </a:endParaRPr>
          </a:p>
          <a:p>
            <a:pPr>
              <a:buSzPct val="100000"/>
              <a:buFont typeface="Wingdings" pitchFamily="2" charset="2"/>
              <a:buChar char="q"/>
            </a:pPr>
            <a:r>
              <a:rPr lang="en-US" dirty="0" smtClean="0">
                <a:latin typeface="Times New Roman" pitchFamily="18" charset="0"/>
                <a:cs typeface="Times New Roman" pitchFamily="18" charset="0"/>
              </a:rPr>
              <a:t>Jim's younger brother Glenn did not display the same type of language delay. Glenn’s linguistic environment was different in that he had his older brother as a conversational partner.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checkerboard(across)">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928670"/>
            <a:ext cx="9144000" cy="5929330"/>
          </a:xfrm>
        </p:spPr>
        <p:txBody>
          <a:bodyPr/>
          <a:lstStyle/>
          <a:p>
            <a:endParaRPr lang="en-US" dirty="0" smtClean="0">
              <a:latin typeface="Times New Roman" pitchFamily="18" charset="0"/>
              <a:cs typeface="Times New Roman" pitchFamily="18" charset="0"/>
            </a:endParaRPr>
          </a:p>
          <a:p>
            <a:pPr algn="just">
              <a:lnSpc>
                <a:spcPct val="150000"/>
              </a:lnSpc>
            </a:pPr>
            <a:r>
              <a:rPr lang="en-US" dirty="0" smtClean="0">
                <a:latin typeface="Times New Roman" pitchFamily="18" charset="0"/>
                <a:cs typeface="Times New Roman" pitchFamily="18" charset="0"/>
              </a:rPr>
              <a:t>The fact that he had failed to acquire language normally prior to this experience suggests that </a:t>
            </a:r>
            <a:r>
              <a:rPr lang="en-US" b="1" u="sng" dirty="0" smtClean="0">
                <a:solidFill>
                  <a:schemeClr val="accent6">
                    <a:lumMod val="60000"/>
                    <a:lumOff val="40000"/>
                  </a:schemeClr>
                </a:solidFill>
                <a:latin typeface="Times New Roman" pitchFamily="18" charset="0"/>
                <a:cs typeface="Times New Roman" pitchFamily="18" charset="0"/>
              </a:rPr>
              <a:t>impersonal sources</a:t>
            </a:r>
            <a:r>
              <a:rPr lang="en-US" dirty="0" smtClean="0">
                <a:latin typeface="Times New Roman" pitchFamily="18" charset="0"/>
                <a:cs typeface="Times New Roman" pitchFamily="18" charset="0"/>
              </a:rPr>
              <a:t> of language such as television or radio alone are </a:t>
            </a:r>
            <a:r>
              <a:rPr lang="en-US" b="1" u="sng" dirty="0" smtClean="0">
                <a:solidFill>
                  <a:schemeClr val="accent6">
                    <a:lumMod val="60000"/>
                    <a:lumOff val="40000"/>
                  </a:schemeClr>
                </a:solidFill>
                <a:latin typeface="Times New Roman" pitchFamily="18" charset="0"/>
                <a:cs typeface="Times New Roman" pitchFamily="18" charset="0"/>
              </a:rPr>
              <a:t>not sufficient:</a:t>
            </a:r>
          </a:p>
          <a:p>
            <a:pPr>
              <a:buNone/>
            </a:pPr>
            <a:endParaRPr lang="en-US" b="1" u="sng" dirty="0" smtClean="0">
              <a:solidFill>
                <a:schemeClr val="accent6">
                  <a:lumMod val="60000"/>
                  <a:lumOff val="40000"/>
                </a:schemeClr>
              </a:solidFill>
              <a:latin typeface="Times New Roman" pitchFamily="18" charset="0"/>
              <a:cs typeface="Times New Roman" pitchFamily="18" charset="0"/>
            </a:endParaRPr>
          </a:p>
          <a:p>
            <a:pPr lvl="3" algn="just">
              <a:lnSpc>
                <a:spcPct val="150000"/>
              </a:lnSpc>
              <a:buClr>
                <a:srgbClr val="0070C0"/>
              </a:buClr>
              <a:buSzPct val="110000"/>
              <a:buFont typeface="Wingdings 2" pitchFamily="18" charset="2"/>
              <a:buChar char=""/>
            </a:pPr>
            <a:r>
              <a:rPr lang="en-US" sz="2800" dirty="0" smtClean="0">
                <a:latin typeface="Times New Roman" pitchFamily="18" charset="0"/>
                <a:cs typeface="Times New Roman" pitchFamily="18" charset="0"/>
              </a:rPr>
              <a:t> </a:t>
            </a:r>
            <a:r>
              <a:rPr lang="en-US" sz="2800" dirty="0" smtClean="0">
                <a:solidFill>
                  <a:srgbClr val="00B0F0"/>
                </a:solidFill>
                <a:latin typeface="Times New Roman" pitchFamily="18" charset="0"/>
                <a:cs typeface="Times New Roman" pitchFamily="18" charset="0"/>
              </a:rPr>
              <a:t>One-to-one interaction</a:t>
            </a:r>
            <a:r>
              <a:rPr lang="en-US" sz="2800" dirty="0" smtClean="0">
                <a:latin typeface="Times New Roman" pitchFamily="18" charset="0"/>
                <a:cs typeface="Times New Roman" pitchFamily="18" charset="0"/>
              </a:rPr>
              <a:t> gives the child access to language that is adjusted to his or her level of comprehension.</a:t>
            </a: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142984"/>
          </a:xfrm>
        </p:spPr>
        <p:txBody>
          <a:bodyPr>
            <a:normAutofit/>
          </a:bodyPr>
          <a:lstStyle/>
          <a:p>
            <a:r>
              <a:rPr lang="fr-FR" dirty="0" smtClean="0"/>
              <a:t> </a:t>
            </a:r>
            <a:endParaRPr lang="en-US" dirty="0"/>
          </a:p>
        </p:txBody>
      </p:sp>
      <p:sp>
        <p:nvSpPr>
          <p:cNvPr id="3" name="Espace réservé du contenu 2"/>
          <p:cNvSpPr>
            <a:spLocks noGrp="1"/>
          </p:cNvSpPr>
          <p:nvPr>
            <p:ph idx="1"/>
          </p:nvPr>
        </p:nvSpPr>
        <p:spPr>
          <a:xfrm>
            <a:off x="0" y="1071546"/>
            <a:ext cx="9144000" cy="5786454"/>
          </a:xfrm>
        </p:spPr>
        <p:txBody>
          <a:bodyPr/>
          <a:lstStyle/>
          <a:p>
            <a:r>
              <a:rPr lang="fr-FR" dirty="0" smtClean="0">
                <a:latin typeface="Times New Roman" pitchFamily="18" charset="0"/>
                <a:cs typeface="Times New Roman" pitchFamily="18" charset="0"/>
              </a:rPr>
              <a:t>The </a:t>
            </a:r>
            <a:r>
              <a:rPr lang="fr-FR" dirty="0" err="1" smtClean="0">
                <a:latin typeface="Times New Roman" pitchFamily="18" charset="0"/>
                <a:cs typeface="Times New Roman" pitchFamily="18" charset="0"/>
              </a:rPr>
              <a:t>way</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innatists</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explain</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language</a:t>
            </a:r>
            <a:r>
              <a:rPr lang="fr-FR" dirty="0" smtClean="0">
                <a:latin typeface="Times New Roman" pitchFamily="18" charset="0"/>
                <a:cs typeface="Times New Roman" pitchFamily="18" charset="0"/>
              </a:rPr>
              <a:t> acquisition:</a:t>
            </a:r>
          </a:p>
          <a:p>
            <a:pPr>
              <a:buNone/>
            </a:pPr>
            <a:endParaRPr lang="fr-FR" dirty="0" smtClean="0">
              <a:latin typeface="Times New Roman" pitchFamily="18" charset="0"/>
              <a:cs typeface="Times New Roman" pitchFamily="18" charset="0"/>
            </a:endParaRPr>
          </a:p>
          <a:p>
            <a:pPr>
              <a:buNone/>
            </a:pPr>
            <a:endParaRPr lang="fr-FR"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pic>
        <p:nvPicPr>
          <p:cNvPr id="5" name="Image 4" descr="Ana goltlek hak !!! messi.jpg"/>
          <p:cNvPicPr>
            <a:picLocks noChangeAspect="1"/>
          </p:cNvPicPr>
          <p:nvPr/>
        </p:nvPicPr>
        <p:blipFill>
          <a:blip r:embed="rId2" cstate="print"/>
          <a:stretch>
            <a:fillRect/>
          </a:stretch>
        </p:blipFill>
        <p:spPr>
          <a:xfrm>
            <a:off x="0" y="1714487"/>
            <a:ext cx="9144000" cy="4769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endParaRPr lang="fr-FR" dirty="0" smtClean="0"/>
          </a:p>
          <a:p>
            <a:endParaRPr lang="fr-FR" dirty="0" smtClean="0"/>
          </a:p>
          <a:p>
            <a:pPr>
              <a:lnSpc>
                <a:spcPct val="150000"/>
              </a:lnSpc>
            </a:pPr>
            <a:r>
              <a:rPr lang="en-US" dirty="0" smtClean="0">
                <a:latin typeface="Times New Roman" pitchFamily="18" charset="0"/>
                <a:cs typeface="Times New Roman" pitchFamily="18" charset="0"/>
              </a:rPr>
              <a:t>Cognitive and developmental psychologists argue that:</a:t>
            </a:r>
          </a:p>
          <a:p>
            <a:pPr>
              <a:buNone/>
            </a:pPr>
            <a:r>
              <a:rPr lang="en-US" dirty="0" smtClean="0">
                <a:latin typeface="Times New Roman" pitchFamily="18" charset="0"/>
                <a:cs typeface="Times New Roman" pitchFamily="18" charset="0"/>
              </a:rPr>
              <a:t> </a:t>
            </a:r>
          </a:p>
          <a:p>
            <a:pPr>
              <a:buFont typeface="Wingdings" pitchFamily="2" charset="2"/>
              <a:buChar char="Ø"/>
            </a:pPr>
            <a:r>
              <a:rPr lang="en-US" sz="2800" dirty="0" smtClean="0">
                <a:latin typeface="Times New Roman" pitchFamily="18" charset="0"/>
                <a:cs typeface="Times New Roman" pitchFamily="18" charset="0"/>
              </a:rPr>
              <a:t>The </a:t>
            </a:r>
            <a:r>
              <a:rPr lang="en-US" sz="2800" dirty="0" err="1" smtClean="0">
                <a:latin typeface="Times New Roman" pitchFamily="18" charset="0"/>
                <a:cs typeface="Times New Roman" pitchFamily="18" charset="0"/>
              </a:rPr>
              <a:t>innatists</a:t>
            </a:r>
            <a:r>
              <a:rPr lang="en-US" sz="2800" dirty="0" smtClean="0">
                <a:latin typeface="Times New Roman" pitchFamily="18" charset="0"/>
                <a:cs typeface="Times New Roman" pitchFamily="18" charset="0"/>
              </a:rPr>
              <a:t> place too much emphasis on the </a:t>
            </a:r>
            <a:r>
              <a:rPr lang="en-US" sz="2800" b="1" u="sng" dirty="0" smtClean="0">
                <a:latin typeface="Times New Roman" pitchFamily="18" charset="0"/>
                <a:cs typeface="Times New Roman" pitchFamily="18" charset="0"/>
              </a:rPr>
              <a:t>'final state'</a:t>
            </a:r>
            <a:r>
              <a:rPr lang="en-US" sz="2800" dirty="0" smtClean="0">
                <a:latin typeface="Times New Roman" pitchFamily="18" charset="0"/>
                <a:cs typeface="Times New Roman" pitchFamily="18" charset="0"/>
              </a:rPr>
              <a:t> </a:t>
            </a:r>
          </a:p>
          <a:p>
            <a:pPr algn="ctr">
              <a:buNone/>
            </a:pPr>
            <a:endParaRPr lang="en-US" sz="2400" dirty="0" smtClean="0">
              <a:latin typeface="Times New Roman" pitchFamily="18" charset="0"/>
              <a:cs typeface="Times New Roman" pitchFamily="18" charset="0"/>
            </a:endParaRPr>
          </a:p>
          <a:p>
            <a:pPr algn="ctr">
              <a:buNone/>
            </a:pPr>
            <a:endParaRPr lang="en-US" sz="2400" dirty="0" smtClean="0">
              <a:latin typeface="Times New Roman" pitchFamily="18" charset="0"/>
              <a:cs typeface="Times New Roman" pitchFamily="18" charset="0"/>
            </a:endParaRPr>
          </a:p>
          <a:p>
            <a:pPr algn="ctr">
              <a:buNone/>
            </a:pPr>
            <a:endParaRPr lang="en-US" sz="2400" dirty="0" smtClean="0">
              <a:latin typeface="Times New Roman" pitchFamily="18" charset="0"/>
              <a:cs typeface="Times New Roman" pitchFamily="18" charset="0"/>
            </a:endParaRPr>
          </a:p>
          <a:p>
            <a:pPr algn="ctr">
              <a:buNone/>
            </a:pPr>
            <a:r>
              <a:rPr lang="en-US" sz="2400" dirty="0" smtClean="0">
                <a:latin typeface="Times New Roman" pitchFamily="18" charset="0"/>
                <a:cs typeface="Times New Roman" pitchFamily="18" charset="0"/>
              </a:rPr>
              <a:t>(the COMPETENCE of adult NATIVE SPEAKERS) and not enough on </a:t>
            </a:r>
            <a:r>
              <a:rPr lang="en-US" sz="3200" b="1" u="sng" dirty="0" smtClean="0">
                <a:latin typeface="Times New Roman" pitchFamily="18" charset="0"/>
                <a:cs typeface="Times New Roman" pitchFamily="18" charset="0"/>
              </a:rPr>
              <a:t>the developmental aspects</a:t>
            </a:r>
            <a:r>
              <a:rPr lang="en-US" sz="32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of language acquisition.</a:t>
            </a:r>
          </a:p>
          <a:p>
            <a:pPr>
              <a:buFont typeface="Wingdings" pitchFamily="2" charset="2"/>
              <a:buChar char="Ø"/>
            </a:pPr>
            <a:endParaRPr lang="en-US" dirty="0" smtClean="0">
              <a:latin typeface="Times New Roman" pitchFamily="18" charset="0"/>
              <a:cs typeface="Times New Roman" pitchFamily="18" charset="0"/>
            </a:endParaRPr>
          </a:p>
          <a:p>
            <a:pPr>
              <a:buFont typeface="Wingdings" pitchFamily="2" charset="2"/>
              <a:buChar char="Ø"/>
            </a:pPr>
            <a:endParaRPr lang="en-US" u="sng" dirty="0" smtClean="0">
              <a:latin typeface="Times New Roman" pitchFamily="18" charset="0"/>
              <a:cs typeface="Times New Roman" pitchFamily="18" charset="0"/>
            </a:endParaRPr>
          </a:p>
        </p:txBody>
      </p:sp>
      <p:sp>
        <p:nvSpPr>
          <p:cNvPr id="4" name="Flèche vers le bas 3"/>
          <p:cNvSpPr/>
          <p:nvPr/>
        </p:nvSpPr>
        <p:spPr>
          <a:xfrm>
            <a:off x="4071934" y="278605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iterate type="lt">
                                    <p:tmPct val="5000"/>
                                  </p:iterate>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par>
                                <p:cTn id="23" presetID="47"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1000"/>
                                        <p:tgtEl>
                                          <p:spTgt spid="3">
                                            <p:txEl>
                                              <p:pRg st="8" end="8"/>
                                            </p:txEl>
                                          </p:spTgt>
                                        </p:tgtEl>
                                      </p:cBhvr>
                                    </p:animEffect>
                                    <p:anim calcmode="lin" valueType="num">
                                      <p:cBhvr>
                                        <p:cTn id="2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normAutofit/>
          </a:bodyPr>
          <a:lstStyle/>
          <a:p>
            <a:endParaRPr lang="fr-FR" dirty="0" smtClean="0"/>
          </a:p>
          <a:p>
            <a:endParaRPr lang="fr-FR" dirty="0" smtClean="0"/>
          </a:p>
          <a:p>
            <a:r>
              <a:rPr lang="fr-FR" dirty="0" smtClean="0">
                <a:latin typeface="Times New Roman" pitchFamily="18" charset="0"/>
                <a:cs typeface="Times New Roman" pitchFamily="18" charset="0"/>
              </a:rPr>
              <a:t>These researchers:</a:t>
            </a:r>
          </a:p>
          <a:p>
            <a:endParaRPr lang="fr-FR" dirty="0" smtClean="0">
              <a:latin typeface="Times New Roman" pitchFamily="18" charset="0"/>
              <a:cs typeface="Times New Roman" pitchFamily="18" charset="0"/>
            </a:endParaRPr>
          </a:p>
          <a:p>
            <a:pPr lvl="0">
              <a:buFont typeface="Wingdings" pitchFamily="2" charset="2"/>
              <a:buChar char="Ø"/>
            </a:pPr>
            <a:r>
              <a:rPr lang="en-US" dirty="0" smtClean="0">
                <a:latin typeface="Times New Roman" pitchFamily="18" charset="0"/>
                <a:cs typeface="Times New Roman" pitchFamily="18" charset="0"/>
              </a:rPr>
              <a:t>Attribute considerably </a:t>
            </a:r>
            <a:r>
              <a:rPr lang="en-US" u="sng" dirty="0" smtClean="0">
                <a:latin typeface="Times New Roman" pitchFamily="18" charset="0"/>
                <a:cs typeface="Times New Roman" pitchFamily="18" charset="0"/>
              </a:rPr>
              <a:t>more importance to the environment</a:t>
            </a:r>
            <a:r>
              <a:rPr lang="en-US" dirty="0" smtClean="0">
                <a:latin typeface="Times New Roman" pitchFamily="18" charset="0"/>
                <a:cs typeface="Times New Roman" pitchFamily="18" charset="0"/>
              </a:rPr>
              <a:t> than the </a:t>
            </a:r>
            <a:r>
              <a:rPr lang="en-US" dirty="0" err="1" smtClean="0">
                <a:latin typeface="Times New Roman" pitchFamily="18" charset="0"/>
                <a:cs typeface="Times New Roman" pitchFamily="18" charset="0"/>
              </a:rPr>
              <a:t>innatists</a:t>
            </a:r>
            <a:r>
              <a:rPr lang="en-US" dirty="0" smtClean="0">
                <a:latin typeface="Times New Roman" pitchFamily="18" charset="0"/>
                <a:cs typeface="Times New Roman" pitchFamily="18" charset="0"/>
              </a:rPr>
              <a:t> do.</a:t>
            </a:r>
          </a:p>
          <a:p>
            <a:pPr lvl="0">
              <a:buFont typeface="Wingdings" pitchFamily="2" charset="2"/>
              <a:buChar char="Ø"/>
            </a:pPr>
            <a:endParaRPr lang="fr-FR" dirty="0" smtClean="0">
              <a:latin typeface="Times New Roman" pitchFamily="18" charset="0"/>
              <a:cs typeface="Times New Roman" pitchFamily="18" charset="0"/>
            </a:endParaRPr>
          </a:p>
          <a:p>
            <a:pPr lvl="0">
              <a:buFont typeface="Wingdings" pitchFamily="2" charset="2"/>
              <a:buChar char="Ø"/>
            </a:pPr>
            <a:r>
              <a:rPr lang="en-US" dirty="0" smtClean="0">
                <a:latin typeface="Times New Roman" pitchFamily="18" charset="0"/>
                <a:cs typeface="Times New Roman" pitchFamily="18" charset="0"/>
              </a:rPr>
              <a:t>Even though they also recognize a powerful learning mechanism in the human brain:</a:t>
            </a:r>
          </a:p>
          <a:p>
            <a:pPr>
              <a:buNone/>
            </a:pPr>
            <a:r>
              <a:rPr lang="fr-F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They see language acquisition as </a:t>
            </a:r>
            <a:r>
              <a:rPr lang="en-US" b="1" dirty="0" smtClean="0">
                <a:latin typeface="Times New Roman" pitchFamily="18" charset="0"/>
                <a:cs typeface="Times New Roman" pitchFamily="18" charset="0"/>
              </a:rPr>
              <a:t>similar</a:t>
            </a:r>
            <a:r>
              <a:rPr lang="en-US" dirty="0" smtClean="0">
                <a:latin typeface="Times New Roman" pitchFamily="18" charset="0"/>
                <a:cs typeface="Times New Roman" pitchFamily="18" charset="0"/>
              </a:rPr>
              <a:t> to and </a:t>
            </a:r>
            <a:r>
              <a:rPr lang="en-US" b="1" dirty="0" smtClean="0">
                <a:solidFill>
                  <a:srgbClr val="00B0F0"/>
                </a:solidFill>
                <a:latin typeface="Times New Roman" pitchFamily="18" charset="0"/>
                <a:cs typeface="Times New Roman" pitchFamily="18" charset="0"/>
              </a:rPr>
              <a:t>influenced</a:t>
            </a:r>
            <a:r>
              <a:rPr lang="en-US" dirty="0" smtClean="0">
                <a:latin typeface="Times New Roman" pitchFamily="18" charset="0"/>
                <a:cs typeface="Times New Roman" pitchFamily="18" charset="0"/>
              </a:rPr>
              <a:t> by the acquisition of other kinds of skill and knowledge.</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slide(fromBottom)">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dissolve">
                                      <p:cBhvr>
                                        <p:cTn id="17" dur="500"/>
                                        <p:tgtEl>
                                          <p:spTgt spid="3">
                                            <p:txEl>
                                              <p:pRg st="6" end="6"/>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slide(fromBottom)">
                                      <p:cBhvr>
                                        <p:cTn id="2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endParaRPr lang="fr-FR" dirty="0" smtClean="0"/>
          </a:p>
          <a:p>
            <a:pPr>
              <a:buNone/>
            </a:pPr>
            <a:endParaRPr lang="en-US" dirty="0" smtClean="0">
              <a:latin typeface="Times New Roman" pitchFamily="18" charset="0"/>
              <a:cs typeface="Times New Roman" pitchFamily="18" charset="0"/>
            </a:endParaRPr>
          </a:p>
          <a:p>
            <a:pPr>
              <a:lnSpc>
                <a:spcPct val="150000"/>
              </a:lnSpc>
            </a:pPr>
            <a:endParaRPr lang="en-US" dirty="0" smtClean="0">
              <a:latin typeface="Times New Roman" pitchFamily="18" charset="0"/>
              <a:cs typeface="Times New Roman" pitchFamily="18" charset="0"/>
            </a:endParaRPr>
          </a:p>
          <a:p>
            <a:pPr>
              <a:lnSpc>
                <a:spcPct val="150000"/>
              </a:lnSpc>
            </a:pPr>
            <a:r>
              <a:rPr lang="en-US" dirty="0" smtClean="0">
                <a:latin typeface="Times New Roman" pitchFamily="18" charset="0"/>
                <a:cs typeface="Times New Roman" pitchFamily="18" charset="0"/>
              </a:rPr>
              <a:t>Developmental psychologists and psycholinguists have focused on the </a:t>
            </a:r>
            <a:r>
              <a:rPr lang="en-US" b="1" u="sng" dirty="0" smtClean="0">
                <a:solidFill>
                  <a:schemeClr val="accent6">
                    <a:lumMod val="60000"/>
                    <a:lumOff val="40000"/>
                  </a:schemeClr>
                </a:solidFill>
                <a:latin typeface="Times New Roman" pitchFamily="18" charset="0"/>
                <a:cs typeface="Times New Roman" pitchFamily="18" charset="0"/>
              </a:rPr>
              <a:t>interplay</a:t>
            </a:r>
            <a:r>
              <a:rPr lang="en-US" dirty="0" smtClean="0">
                <a:latin typeface="Times New Roman" pitchFamily="18" charset="0"/>
                <a:cs typeface="Times New Roman" pitchFamily="18" charset="0"/>
              </a:rPr>
              <a:t> between:</a:t>
            </a:r>
          </a:p>
          <a:p>
            <a:pPr lvl="2">
              <a:lnSpc>
                <a:spcPct val="150000"/>
              </a:lnSpc>
              <a:buFont typeface="Wingdings" pitchFamily="2" charset="2"/>
              <a:buChar char="Ø"/>
            </a:pPr>
            <a:r>
              <a:rPr lang="en-US" sz="3200" dirty="0" smtClean="0">
                <a:latin typeface="Times New Roman" pitchFamily="18" charset="0"/>
                <a:cs typeface="Times New Roman" pitchFamily="18" charset="0"/>
              </a:rPr>
              <a:t> the </a:t>
            </a:r>
            <a:r>
              <a:rPr lang="en-US" sz="3200" b="1" dirty="0" smtClean="0">
                <a:solidFill>
                  <a:srgbClr val="FFFF00"/>
                </a:solidFill>
                <a:latin typeface="Times New Roman" pitchFamily="18" charset="0"/>
                <a:cs typeface="Times New Roman" pitchFamily="18" charset="0"/>
              </a:rPr>
              <a:t>innate learning ability</a:t>
            </a:r>
            <a:r>
              <a:rPr lang="en-US" sz="3200" dirty="0" smtClean="0">
                <a:latin typeface="Times New Roman" pitchFamily="18" charset="0"/>
                <a:cs typeface="Times New Roman" pitchFamily="18" charset="0"/>
              </a:rPr>
              <a:t> of children and </a:t>
            </a:r>
          </a:p>
          <a:p>
            <a:pPr lvl="2">
              <a:lnSpc>
                <a:spcPct val="150000"/>
              </a:lnSpc>
              <a:buFont typeface="Wingdings" pitchFamily="2" charset="2"/>
              <a:buChar char="Ø"/>
            </a:pPr>
            <a:r>
              <a:rPr lang="en-US" sz="3200" dirty="0" smtClean="0">
                <a:latin typeface="Times New Roman" pitchFamily="18" charset="0"/>
                <a:cs typeface="Times New Roman" pitchFamily="18" charset="0"/>
              </a:rPr>
              <a:t> the </a:t>
            </a:r>
            <a:r>
              <a:rPr lang="en-US" sz="3200" b="1" dirty="0" smtClean="0">
                <a:solidFill>
                  <a:srgbClr val="FFFF00"/>
                </a:solidFill>
                <a:latin typeface="Times New Roman" pitchFamily="18" charset="0"/>
                <a:cs typeface="Times New Roman" pitchFamily="18" charset="0"/>
              </a:rPr>
              <a:t>environment</a:t>
            </a:r>
            <a:r>
              <a:rPr lang="en-US" sz="3200" dirty="0" smtClean="0">
                <a:latin typeface="Times New Roman" pitchFamily="18" charset="0"/>
                <a:cs typeface="Times New Roman" pitchFamily="18" charset="0"/>
              </a:rPr>
              <a:t> in which they develop.</a:t>
            </a:r>
            <a:endParaRPr lang="fr-FR"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p:cTn id="1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p:cTn id="1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229600" cy="928670"/>
          </a:xfrm>
        </p:spPr>
        <p:txBody>
          <a:bodyPr>
            <a:normAutofit/>
          </a:bodyPr>
          <a:lstStyle/>
          <a:p>
            <a:r>
              <a:rPr lang="fr-FR" b="1" dirty="0" err="1" smtClean="0">
                <a:latin typeface="Times New Roman" pitchFamily="18" charset="0"/>
                <a:cs typeface="Times New Roman" pitchFamily="18" charset="0"/>
              </a:rPr>
              <a:t>Piaget’s</a:t>
            </a:r>
            <a:r>
              <a:rPr lang="fr-FR" b="1" dirty="0" smtClean="0">
                <a:latin typeface="Times New Roman" pitchFamily="18" charset="0"/>
                <a:cs typeface="Times New Roman" pitchFamily="18" charset="0"/>
              </a:rPr>
              <a:t> </a:t>
            </a:r>
            <a:r>
              <a:rPr lang="fr-FR" b="1" dirty="0" err="1" smtClean="0">
                <a:latin typeface="Times New Roman" pitchFamily="18" charset="0"/>
                <a:cs typeface="Times New Roman" pitchFamily="18" charset="0"/>
              </a:rPr>
              <a:t>Theory</a:t>
            </a:r>
            <a:endParaRPr lang="fr-FR" b="1" dirty="0">
              <a:latin typeface="Times New Roman" pitchFamily="18" charset="0"/>
              <a:cs typeface="Times New Roman" pitchFamily="18" charset="0"/>
            </a:endParaRPr>
          </a:p>
        </p:txBody>
      </p:sp>
      <p:sp>
        <p:nvSpPr>
          <p:cNvPr id="3" name="Espace réservé du contenu 2"/>
          <p:cNvSpPr>
            <a:spLocks noGrp="1"/>
          </p:cNvSpPr>
          <p:nvPr>
            <p:ph idx="1"/>
          </p:nvPr>
        </p:nvSpPr>
        <p:spPr>
          <a:xfrm>
            <a:off x="0" y="1000108"/>
            <a:ext cx="9144000" cy="5857892"/>
          </a:xfrm>
        </p:spPr>
        <p:txBody>
          <a:bodyPr>
            <a:normAutofit/>
          </a:bodyPr>
          <a:lstStyle/>
          <a:p>
            <a:pPr indent="0" algn="just">
              <a:lnSpc>
                <a:spcPct val="150000"/>
              </a:lnSpc>
              <a:buNone/>
            </a:pPr>
            <a:r>
              <a:rPr lang="en-US" dirty="0" smtClean="0">
                <a:latin typeface="Times New Roman" pitchFamily="18" charset="0"/>
                <a:cs typeface="Times New Roman" pitchFamily="18" charset="0"/>
              </a:rPr>
              <a:t>Piaget regarded cognitive development as a process which occurs due to biological maturation and interaction with the environment.</a:t>
            </a:r>
            <a:endParaRPr lang="en-US" b="1" u="sng" dirty="0" smtClean="0">
              <a:latin typeface="Times New Roman" pitchFamily="18" charset="0"/>
              <a:cs typeface="Times New Roman" pitchFamily="18" charset="0"/>
            </a:endParaRPr>
          </a:p>
          <a:p>
            <a:pPr>
              <a:lnSpc>
                <a:spcPct val="150000"/>
              </a:lnSpc>
            </a:pPr>
            <a:r>
              <a:rPr lang="en-US" b="1" u="sng" dirty="0" smtClean="0">
                <a:latin typeface="Times New Roman" pitchFamily="18" charset="0"/>
                <a:cs typeface="Times New Roman" pitchFamily="18" charset="0"/>
              </a:rPr>
              <a:t>The Process of Adaptation: How Children Learn</a:t>
            </a:r>
            <a:endParaRPr lang="fr-FR" u="sng" dirty="0" smtClean="0">
              <a:latin typeface="Times New Roman" pitchFamily="18" charset="0"/>
              <a:cs typeface="Times New Roman" pitchFamily="18" charset="0"/>
            </a:endParaRPr>
          </a:p>
          <a:p>
            <a:pPr indent="0" algn="just">
              <a:lnSpc>
                <a:spcPct val="150000"/>
              </a:lnSpc>
              <a:buNone/>
            </a:pPr>
            <a:r>
              <a:rPr lang="en-US" dirty="0" smtClean="0">
                <a:latin typeface="Times New Roman" pitchFamily="18" charset="0"/>
                <a:cs typeface="Times New Roman" pitchFamily="18" charset="0"/>
              </a:rPr>
              <a:t>	Adaptation is the process by which the child </a:t>
            </a:r>
            <a:r>
              <a:rPr lang="en-US" smtClean="0">
                <a:latin typeface="Times New Roman" pitchFamily="18" charset="0"/>
                <a:cs typeface="Times New Roman" pitchFamily="18" charset="0"/>
              </a:rPr>
              <a:t>changes his/her mental </a:t>
            </a:r>
            <a:r>
              <a:rPr lang="en-US" dirty="0" smtClean="0">
                <a:latin typeface="Times New Roman" pitchFamily="18" charset="0"/>
                <a:cs typeface="Times New Roman" pitchFamily="18" charset="0"/>
              </a:rPr>
              <a:t>models of the world to match more closely how the world actually is.</a:t>
            </a:r>
          </a:p>
          <a:p>
            <a:pPr indent="0" algn="just">
              <a:lnSpc>
                <a:spcPct val="150000"/>
              </a:lnSpc>
              <a:buNone/>
            </a:pPr>
            <a:r>
              <a:rPr lang="en-US" dirty="0" smtClean="0">
                <a:latin typeface="Times New Roman" pitchFamily="18" charset="0"/>
                <a:cs typeface="Times New Roman" pitchFamily="18" charset="0"/>
              </a:rPr>
              <a:t>To have a good understanding of how learning takes place according to Piaget we should clarify the following concepts:</a:t>
            </a:r>
          </a:p>
          <a:p>
            <a:pPr indent="0" algn="just">
              <a:buNone/>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checkerboard(across)">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normAutofit lnSpcReduction="10000"/>
          </a:bodyPr>
          <a:lstStyle/>
          <a:p>
            <a:endParaRPr lang="fr-FR" dirty="0" smtClean="0"/>
          </a:p>
          <a:p>
            <a:pPr marL="514350" indent="-514350">
              <a:buNone/>
            </a:pPr>
            <a:r>
              <a:rPr lang="en-US" b="1" dirty="0" smtClean="0">
                <a:latin typeface="Times New Roman" pitchFamily="18" charset="0"/>
                <a:cs typeface="Times New Roman" pitchFamily="18" charset="0"/>
              </a:rPr>
              <a:t>1. Schemas:</a:t>
            </a:r>
          </a:p>
          <a:p>
            <a:pPr marL="0" indent="0" algn="just">
              <a:lnSpc>
                <a:spcPct val="160000"/>
              </a:lnSpc>
              <a:buNone/>
            </a:pPr>
            <a:r>
              <a:rPr lang="en-US" dirty="0" smtClean="0">
                <a:latin typeface="Times New Roman" pitchFamily="18" charset="0"/>
                <a:cs typeface="Times New Roman" pitchFamily="18" charset="0"/>
              </a:rPr>
              <a:t>	A schema can be defined as a set of linked mental representations of the world, which we use both to understand and to respond to situations. </a:t>
            </a:r>
          </a:p>
          <a:p>
            <a:pPr marL="0" indent="0" algn="just">
              <a:lnSpc>
                <a:spcPct val="160000"/>
              </a:lnSpc>
              <a:buNone/>
            </a:pPr>
            <a:r>
              <a:rPr lang="en-US" dirty="0" smtClean="0">
                <a:latin typeface="Times New Roman" pitchFamily="18" charset="0"/>
                <a:cs typeface="Times New Roman" pitchFamily="18" charset="0"/>
              </a:rPr>
              <a:t>Indeed, it is useful to think of schemas as “units” of knowledge, each relating to one aspect of the world, including objects, actions, and abstract (i.e., theoretical) concepts.</a:t>
            </a:r>
          </a:p>
          <a:p>
            <a:pPr marL="0" indent="0" algn="just">
              <a:lnSpc>
                <a:spcPct val="160000"/>
              </a:lnSpc>
              <a:buNone/>
            </a:pPr>
            <a:r>
              <a:rPr lang="en-US" dirty="0" smtClean="0">
                <a:latin typeface="Times New Roman" pitchFamily="18" charset="0"/>
                <a:cs typeface="Times New Roman" pitchFamily="18" charset="0"/>
              </a:rPr>
              <a:t>	So, the development of a person's mental processes is the result of increases in the number and complexity of the schemata that a person had learned.</a:t>
            </a:r>
            <a:endParaRPr lang="fr-FR" dirty="0" smtClean="0">
              <a:latin typeface="Times New Roman" pitchFamily="18" charset="0"/>
              <a:cs typeface="Times New Roman" pitchFamily="18" charset="0"/>
            </a:endParaRP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2296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endParaRPr lang="fr-FR" dirty="0" smtClean="0"/>
          </a:p>
          <a:p>
            <a:endParaRPr lang="fr-FR" dirty="0" smtClean="0"/>
          </a:p>
          <a:p>
            <a:pPr marL="0" indent="0" algn="just">
              <a:lnSpc>
                <a:spcPct val="150000"/>
              </a:lnSpc>
              <a:buNone/>
            </a:pPr>
            <a:r>
              <a:rPr lang="en-US" b="1" dirty="0" smtClean="0">
                <a:latin typeface="Times New Roman" pitchFamily="18" charset="0"/>
                <a:cs typeface="Times New Roman" pitchFamily="18" charset="0"/>
              </a:rPr>
              <a:t>	Operations</a:t>
            </a:r>
            <a:r>
              <a:rPr lang="en-US" dirty="0" smtClean="0">
                <a:latin typeface="Times New Roman" pitchFamily="18" charset="0"/>
                <a:cs typeface="Times New Roman" pitchFamily="18" charset="0"/>
              </a:rPr>
              <a:t> are more sophisticated mental structures which allow us to combine schemas in a logical (reasonable) way. As children grow they can carry out more complex operations and begin to imagine hypothetical (imaginary) situations.</a:t>
            </a:r>
            <a:endParaRPr lang="fr-FR" dirty="0" smtClean="0">
              <a:latin typeface="Times New Roman" pitchFamily="18" charset="0"/>
              <a:cs typeface="Times New Roman" pitchFamily="18" charset="0"/>
            </a:endParaRPr>
          </a:p>
          <a:p>
            <a:pPr marL="0" indent="0" algn="just">
              <a:lnSpc>
                <a:spcPct val="150000"/>
              </a:lnSpc>
              <a:buNone/>
            </a:pPr>
            <a:r>
              <a:rPr lang="en-US" dirty="0" smtClean="0">
                <a:latin typeface="Times New Roman" pitchFamily="18" charset="0"/>
                <a:cs typeface="Times New Roman" pitchFamily="18" charset="0"/>
              </a:rPr>
              <a:t>	Apart from the schemas we are born with schemas and operations are learned through interaction with other people and the environment.</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2910" y="0"/>
            <a:ext cx="82296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endParaRPr lang="fr-FR" dirty="0" smtClean="0"/>
          </a:p>
          <a:p>
            <a:pPr>
              <a:buNone/>
            </a:pPr>
            <a:r>
              <a:rPr lang="fr-FR" b="1" dirty="0" smtClean="0">
                <a:latin typeface="Times New Roman" pitchFamily="18" charset="0"/>
                <a:cs typeface="Times New Roman" pitchFamily="18" charset="0"/>
              </a:rPr>
              <a:t>2. </a:t>
            </a:r>
            <a:r>
              <a:rPr lang="en-US" b="1" dirty="0" smtClean="0">
                <a:latin typeface="Times New Roman" pitchFamily="18" charset="0"/>
                <a:cs typeface="Times New Roman" pitchFamily="18" charset="0"/>
              </a:rPr>
              <a:t>Assimilation:</a:t>
            </a:r>
          </a:p>
          <a:p>
            <a:pPr marL="0" indent="0" algn="just">
              <a:buNone/>
            </a:pPr>
            <a:r>
              <a:rPr lang="en-US" dirty="0" smtClean="0">
                <a:latin typeface="Times New Roman" pitchFamily="18" charset="0"/>
                <a:cs typeface="Times New Roman" pitchFamily="18" charset="0"/>
              </a:rPr>
              <a:t>	Piaget defined assimilation as the cognitive process of fitting new information into existing cognitive schemas, perceptions, and understanding. </a:t>
            </a:r>
          </a:p>
          <a:p>
            <a:pPr marL="0" indent="0" algn="just">
              <a:buNone/>
            </a:pPr>
            <a:r>
              <a:rPr lang="en-US" dirty="0" smtClean="0">
                <a:latin typeface="Times New Roman" pitchFamily="18" charset="0"/>
                <a:cs typeface="Times New Roman" pitchFamily="18" charset="0"/>
              </a:rPr>
              <a:t>	Assimilation occurs when the new experience is not very different form previous experiences of a particular object or situation. We assimilate the new situation by adding information to a previous schema. </a:t>
            </a:r>
          </a:p>
          <a:p>
            <a:pPr marL="0" indent="0" algn="just">
              <a:buNone/>
            </a:pPr>
            <a:r>
              <a:rPr lang="en-US" dirty="0" smtClean="0">
                <a:latin typeface="Times New Roman" pitchFamily="18" charset="0"/>
                <a:cs typeface="Times New Roman" pitchFamily="18" charset="0"/>
              </a:rPr>
              <a:t>	This means that when you are faced with new information, you make sense of this information by referring to information you already have (information processed and learned previously) and try to fit the new information into the information you already have. </a:t>
            </a:r>
            <a:endParaRPr lang="fr-FR" dirty="0" smtClean="0">
              <a:latin typeface="Times New Roman" pitchFamily="18" charset="0"/>
              <a:cs typeface="Times New Roman" pitchFamily="18" charset="0"/>
            </a:endParaRPr>
          </a:p>
          <a:p>
            <a:pPr>
              <a:buNone/>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714356"/>
          </a:xfrm>
        </p:spPr>
        <p:txBody>
          <a:bodyPr>
            <a:normAutofit/>
          </a:bodyPr>
          <a:lstStyle/>
          <a:p>
            <a:r>
              <a:rPr lang="en-US" sz="4000" b="1" i="1" u="sng" dirty="0" smtClean="0">
                <a:latin typeface="Times New Roman" pitchFamily="18" charset="0"/>
                <a:cs typeface="Times New Roman" pitchFamily="18" charset="0"/>
              </a:rPr>
              <a:t>Cross-cultural Research (type of input)</a:t>
            </a:r>
            <a:r>
              <a:rPr lang="en-US" sz="4000" b="1" i="1" dirty="0" smtClean="0">
                <a:latin typeface="Times New Roman" pitchFamily="18" charset="0"/>
                <a:cs typeface="Times New Roman" pitchFamily="18" charset="0"/>
              </a:rPr>
              <a:t>:</a:t>
            </a:r>
            <a:endParaRPr lang="fr-FR" sz="40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0" y="928670"/>
            <a:ext cx="9144000" cy="5929330"/>
          </a:xfrm>
        </p:spPr>
        <p:txBody>
          <a:bodyPr/>
          <a:lstStyle/>
          <a:p>
            <a:pPr algn="just"/>
            <a:r>
              <a:rPr lang="en-US" dirty="0" smtClean="0">
                <a:latin typeface="Times New Roman" pitchFamily="18" charset="0"/>
                <a:cs typeface="Times New Roman" pitchFamily="18" charset="0"/>
              </a:rPr>
              <a:t>The research has focused not only on the development of language itself, but also on the ways in which the environment provides what children need for language acquisition.</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Examples and analyses of child language and the language learning environment from communities around the world were provided.</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One result of the </a:t>
            </a:r>
            <a:r>
              <a:rPr lang="en-US" dirty="0" err="1" smtClean="0">
                <a:latin typeface="Times New Roman" pitchFamily="18" charset="0"/>
                <a:cs typeface="Times New Roman" pitchFamily="18" charset="0"/>
              </a:rPr>
              <a:t>crosscultural</a:t>
            </a:r>
            <a:r>
              <a:rPr lang="en-US" dirty="0" smtClean="0">
                <a:latin typeface="Times New Roman" pitchFamily="18" charset="0"/>
                <a:cs typeface="Times New Roman" pitchFamily="18" charset="0"/>
              </a:rPr>
              <a:t> research is the description of the </a:t>
            </a:r>
            <a:r>
              <a:rPr lang="en-US" b="1" u="sng" dirty="0" smtClean="0">
                <a:latin typeface="Times New Roman" pitchFamily="18" charset="0"/>
                <a:cs typeface="Times New Roman" pitchFamily="18" charset="0"/>
              </a:rPr>
              <a:t>differences in childrearing patterns</a:t>
            </a:r>
            <a:r>
              <a:rPr lang="en-US" dirty="0" smtClean="0">
                <a:latin typeface="Times New Roman" pitchFamily="18" charset="0"/>
                <a:cs typeface="Times New Roman" pitchFamily="18" charset="0"/>
              </a:rPr>
              <a:t>.</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2910" y="0"/>
            <a:ext cx="82296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endParaRPr lang="fr-FR" dirty="0" smtClean="0"/>
          </a:p>
          <a:p>
            <a:pPr>
              <a:lnSpc>
                <a:spcPct val="150000"/>
              </a:lnSpc>
              <a:buNone/>
            </a:pPr>
            <a:r>
              <a:rPr lang="fr-FR" b="1" dirty="0" smtClean="0">
                <a:latin typeface="Times New Roman" pitchFamily="18" charset="0"/>
                <a:cs typeface="Times New Roman" pitchFamily="18" charset="0"/>
              </a:rPr>
              <a:t>3. </a:t>
            </a:r>
            <a:r>
              <a:rPr lang="en-US" b="1" dirty="0" smtClean="0">
                <a:latin typeface="Times New Roman" pitchFamily="18" charset="0"/>
                <a:cs typeface="Times New Roman" pitchFamily="18" charset="0"/>
              </a:rPr>
              <a:t>Accommodation</a:t>
            </a:r>
            <a:endParaRPr lang="fr-FR" b="1" dirty="0" smtClean="0">
              <a:latin typeface="Times New Roman" pitchFamily="18" charset="0"/>
              <a:cs typeface="Times New Roman" pitchFamily="18" charset="0"/>
            </a:endParaRPr>
          </a:p>
          <a:p>
            <a:pPr marL="0" indent="0" algn="just">
              <a:lnSpc>
                <a:spcPct val="200000"/>
              </a:lnSpc>
              <a:buNone/>
            </a:pPr>
            <a:r>
              <a:rPr lang="en-US" dirty="0" smtClean="0">
                <a:latin typeface="Times New Roman" pitchFamily="18" charset="0"/>
                <a:cs typeface="Times New Roman" pitchFamily="18" charset="0"/>
              </a:rPr>
              <a:t>	when the new experience is very different from what we have encountered before we need to change our schemas in a very radical way or create a whole new schema. </a:t>
            </a:r>
          </a:p>
          <a:p>
            <a:pPr marL="0" indent="0" algn="just">
              <a:lnSpc>
                <a:spcPct val="200000"/>
              </a:lnSpc>
              <a:buNone/>
            </a:pPr>
            <a:r>
              <a:rPr lang="en-US" dirty="0" smtClean="0">
                <a:latin typeface="Times New Roman" pitchFamily="18" charset="0"/>
                <a:cs typeface="Times New Roman" pitchFamily="18" charset="0"/>
              </a:rPr>
              <a:t>In order to make sense of some new information, you adjust the information you already have (schemas you already have, etc.) to make room for this new information.</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0"/>
            <a:ext cx="82296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endParaRPr lang="fr-FR" dirty="0" smtClean="0"/>
          </a:p>
          <a:p>
            <a:pPr>
              <a:lnSpc>
                <a:spcPct val="200000"/>
              </a:lnSpc>
              <a:buNone/>
            </a:pPr>
            <a:r>
              <a:rPr lang="fr-FR" b="1" dirty="0" smtClean="0">
                <a:latin typeface="Times New Roman" pitchFamily="18" charset="0"/>
                <a:cs typeface="Times New Roman" pitchFamily="18" charset="0"/>
              </a:rPr>
              <a:t>4. </a:t>
            </a:r>
            <a:r>
              <a:rPr lang="en-US" b="1" dirty="0" smtClean="0">
                <a:latin typeface="Times New Roman" pitchFamily="18" charset="0"/>
                <a:cs typeface="Times New Roman" pitchFamily="18" charset="0"/>
              </a:rPr>
              <a:t>Equilibration</a:t>
            </a:r>
            <a:endParaRPr lang="fr-FR" b="1" dirty="0" smtClean="0">
              <a:latin typeface="Times New Roman" pitchFamily="18" charset="0"/>
              <a:cs typeface="Times New Roman" pitchFamily="18" charset="0"/>
            </a:endParaRPr>
          </a:p>
          <a:p>
            <a:pPr marL="0" indent="0" algn="just">
              <a:lnSpc>
                <a:spcPct val="200000"/>
              </a:lnSpc>
              <a:buNone/>
            </a:pPr>
            <a:r>
              <a:rPr lang="en-US" dirty="0" smtClean="0">
                <a:latin typeface="Times New Roman" pitchFamily="18" charset="0"/>
                <a:cs typeface="Times New Roman" pitchFamily="18" charset="0"/>
              </a:rPr>
              <a:t>Piaget believed that all human thought seeks order and is uncomfortable with contradictions and inconsistencies in knowledge structures. </a:t>
            </a:r>
          </a:p>
          <a:p>
            <a:pPr marL="0" indent="0" algn="just">
              <a:lnSpc>
                <a:spcPct val="200000"/>
              </a:lnSpc>
              <a:buNone/>
            </a:pPr>
            <a:r>
              <a:rPr lang="en-US" dirty="0" smtClean="0">
                <a:latin typeface="Times New Roman" pitchFamily="18" charset="0"/>
                <a:cs typeface="Times New Roman" pitchFamily="18" charset="0"/>
              </a:rPr>
              <a:t>In other words, we seek 'equilibrium' in our cognitive structures. </a:t>
            </a:r>
          </a:p>
          <a:p>
            <a:pPr marL="0" indent="0" algn="just">
              <a:lnSpc>
                <a:spcPct val="200000"/>
              </a:lnSpc>
              <a:buNone/>
            </a:pPr>
            <a:r>
              <a:rPr lang="en-US" dirty="0" smtClean="0">
                <a:latin typeface="Times New Roman" pitchFamily="18" charset="0"/>
                <a:cs typeface="Times New Roman" pitchFamily="18" charset="0"/>
              </a:rPr>
              <a:t>Equilibrium occurs when a child's schemas can deal with most new information through assimilation. </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normAutofit fontScale="92500"/>
          </a:bodyPr>
          <a:lstStyle/>
          <a:p>
            <a:endParaRPr lang="fr-FR" dirty="0" smtClean="0"/>
          </a:p>
          <a:p>
            <a:pPr marL="0" indent="0" algn="just">
              <a:lnSpc>
                <a:spcPct val="150000"/>
              </a:lnSpc>
              <a:buNone/>
            </a:pPr>
            <a:r>
              <a:rPr lang="en-US" dirty="0" smtClean="0">
                <a:latin typeface="Times New Roman" pitchFamily="18" charset="0"/>
                <a:cs typeface="Times New Roman" pitchFamily="18" charset="0"/>
              </a:rPr>
              <a:t>However, an unpleasant state of disequilibrium occurs when new information cannot be fitted into existing schemas (assimilation).</a:t>
            </a:r>
          </a:p>
          <a:p>
            <a:pPr marL="0" indent="0" algn="just">
              <a:lnSpc>
                <a:spcPct val="150000"/>
              </a:lnSpc>
              <a:buFont typeface="Wingdings" pitchFamily="2" charset="2"/>
              <a:buChar char="Ø"/>
            </a:pPr>
            <a:r>
              <a:rPr lang="en-US" dirty="0" smtClean="0">
                <a:latin typeface="Times New Roman" pitchFamily="18" charset="0"/>
                <a:cs typeface="Times New Roman" pitchFamily="18" charset="0"/>
              </a:rPr>
              <a:t>Equilibration is the force which drives the learning process as we do not like to be frustrated and will seek to restore balance by mastering the new challenge (accommodation).</a:t>
            </a:r>
            <a:endParaRPr lang="fr-FR" dirty="0" smtClean="0">
              <a:latin typeface="Times New Roman" pitchFamily="18" charset="0"/>
              <a:cs typeface="Times New Roman" pitchFamily="18" charset="0"/>
            </a:endParaRPr>
          </a:p>
          <a:p>
            <a:pPr marL="0" indent="0" algn="just">
              <a:lnSpc>
                <a:spcPct val="150000"/>
              </a:lnSpc>
              <a:buFont typeface="Wingdings" pitchFamily="2" charset="2"/>
              <a:buChar char="Ø"/>
            </a:pPr>
            <a:r>
              <a:rPr lang="en-US" dirty="0" smtClean="0">
                <a:latin typeface="Times New Roman" pitchFamily="18" charset="0"/>
                <a:cs typeface="Times New Roman" pitchFamily="18" charset="0"/>
              </a:rPr>
              <a:t>Once the new information is acquired the process of assimilation with the new schema will continue until the next time we need to make an adjustment to it.</a:t>
            </a:r>
            <a:endParaRPr lang="fr-FR" dirty="0" smtClean="0">
              <a:latin typeface="Times New Roman" pitchFamily="18" charset="0"/>
              <a:cs typeface="Times New Roman" pitchFamily="18" charset="0"/>
            </a:endParaRPr>
          </a:p>
          <a:p>
            <a:pPr marL="0" indent="0" algn="just">
              <a:lnSpc>
                <a:spcPct val="150000"/>
              </a:lnSpc>
              <a:buFont typeface="Wingdings" pitchFamily="2" charset="2"/>
              <a:buChar char="Ø"/>
            </a:pPr>
            <a:r>
              <a:rPr lang="en-US" b="1" dirty="0" smtClean="0">
                <a:latin typeface="Times New Roman" pitchFamily="18" charset="0"/>
                <a:cs typeface="Times New Roman" pitchFamily="18" charset="0"/>
              </a:rPr>
              <a:t>Equilibration</a:t>
            </a:r>
            <a:r>
              <a:rPr lang="en-US" dirty="0" smtClean="0">
                <a:latin typeface="Times New Roman" pitchFamily="18" charset="0"/>
                <a:cs typeface="Times New Roman" pitchFamily="18" charset="0"/>
              </a:rPr>
              <a:t> is a regulatory process that maintains a balance between assimilation and accommodation to facilitate cognitive growth.</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7" presetClass="entr" presetSubtype="8"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7" presetClass="entr" presetSubtype="8"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7" presetClass="entr" presetSubtype="8"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71480"/>
          </a:xfrm>
        </p:spPr>
        <p:txBody>
          <a:bodyPr>
            <a:normAutofit fontScale="90000"/>
          </a:bodyPr>
          <a:lstStyle/>
          <a:p>
            <a:r>
              <a:rPr lang="fr-FR" sz="3600" dirty="0" smtClean="0">
                <a:latin typeface="Times New Roman" pitchFamily="18" charset="0"/>
                <a:cs typeface="Times New Roman" pitchFamily="18" charset="0"/>
              </a:rPr>
              <a:t> </a:t>
            </a:r>
            <a:endParaRPr lang="fr-FR" sz="36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0" y="1000108"/>
            <a:ext cx="9144000" cy="5857892"/>
          </a:xfrm>
        </p:spPr>
        <p:txBody>
          <a:bodyPr/>
          <a:lstStyle/>
          <a:p>
            <a:r>
              <a:rPr lang="en-US" dirty="0" smtClean="0">
                <a:latin typeface="Times New Roman" pitchFamily="18" charset="0"/>
                <a:cs typeface="Times New Roman" pitchFamily="18" charset="0"/>
              </a:rPr>
              <a:t>Piaget traced the development of children’s cognitive understanding of such things as :</a:t>
            </a:r>
          </a:p>
          <a:p>
            <a:pPr lvl="2">
              <a:buSzPct val="100000"/>
              <a:buFont typeface="Wingdings" pitchFamily="2" charset="2"/>
              <a:buChar char="Ø"/>
            </a:pPr>
            <a:r>
              <a:rPr lang="en-US" sz="2400" b="1" dirty="0" smtClean="0">
                <a:latin typeface="Times New Roman" pitchFamily="18" charset="0"/>
                <a:cs typeface="Times New Roman" pitchFamily="18" charset="0"/>
              </a:rPr>
              <a:t>Object permanence</a:t>
            </a:r>
            <a:r>
              <a:rPr lang="en-US" sz="2400" dirty="0" smtClean="0">
                <a:latin typeface="Times New Roman" pitchFamily="18" charset="0"/>
                <a:cs typeface="Times New Roman" pitchFamily="18" charset="0"/>
              </a:rPr>
              <a:t> (knowing that things hidden from sight are still there).</a:t>
            </a:r>
          </a:p>
          <a:p>
            <a:pPr lvl="2">
              <a:buSzPct val="100000"/>
              <a:buNone/>
            </a:pPr>
            <a:endParaRPr lang="en-US" sz="2400" dirty="0" smtClean="0">
              <a:latin typeface="Times New Roman" pitchFamily="18" charset="0"/>
              <a:cs typeface="Times New Roman" pitchFamily="18" charset="0"/>
            </a:endParaRPr>
          </a:p>
          <a:p>
            <a:pPr lvl="2">
              <a:buSzPct val="100000"/>
              <a:buFont typeface="Wingdings" pitchFamily="2" charset="2"/>
              <a:buChar char="Ø"/>
            </a:pPr>
            <a:r>
              <a:rPr lang="en-US" sz="2400" b="1" dirty="0" smtClean="0">
                <a:latin typeface="Times New Roman" pitchFamily="18" charset="0"/>
                <a:cs typeface="Times New Roman" pitchFamily="18" charset="0"/>
              </a:rPr>
              <a:t>The stability of quantities </a:t>
            </a:r>
            <a:r>
              <a:rPr lang="en-US" sz="2400" dirty="0" smtClean="0">
                <a:latin typeface="Times New Roman" pitchFamily="18" charset="0"/>
                <a:cs typeface="Times New Roman" pitchFamily="18" charset="0"/>
              </a:rPr>
              <a:t>regardless of changes in their appearance (knowing that ten pennies spread out to form a long line are not more numerous than ten pennies in a tightly squeezed line).</a:t>
            </a:r>
          </a:p>
          <a:p>
            <a:pPr lvl="2">
              <a:buSzPct val="100000"/>
              <a:buNone/>
            </a:pPr>
            <a:endParaRPr lang="en-US" sz="2400" dirty="0" smtClean="0">
              <a:latin typeface="Times New Roman" pitchFamily="18" charset="0"/>
              <a:cs typeface="Times New Roman" pitchFamily="18" charset="0"/>
            </a:endParaRPr>
          </a:p>
          <a:p>
            <a:pPr lvl="2">
              <a:buSzPct val="100000"/>
              <a:buFont typeface="Wingdings" pitchFamily="2" charset="2"/>
              <a:buChar char="Ø"/>
            </a:pPr>
            <a:r>
              <a:rPr lang="en-US" sz="2400" b="1" dirty="0" smtClean="0">
                <a:latin typeface="Times New Roman" pitchFamily="18" charset="0"/>
                <a:cs typeface="Times New Roman" pitchFamily="18" charset="0"/>
              </a:rPr>
              <a:t>Logical </a:t>
            </a:r>
            <a:r>
              <a:rPr lang="en-US" sz="2400" b="1" dirty="0" err="1" smtClean="0">
                <a:latin typeface="Times New Roman" pitchFamily="18" charset="0"/>
                <a:cs typeface="Times New Roman" pitchFamily="18" charset="0"/>
              </a:rPr>
              <a:t>inferencing</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(figuring out which properties of a set of rods –size, weight, material, etc.- cause some rods to sink and others to float on water).</a:t>
            </a:r>
            <a:endParaRPr lang="fr-FR" sz="2400" dirty="0" smtClean="0">
              <a:latin typeface="Times New Roman" pitchFamily="18" charset="0"/>
              <a:cs typeface="Times New Roman" pitchFamily="18" charset="0"/>
            </a:endParaRPr>
          </a:p>
          <a:p>
            <a:pPr lvl="2">
              <a:buSzPct val="100000"/>
              <a:buFont typeface="Wingdings" pitchFamily="2" charset="2"/>
              <a:buChar char="Ø"/>
            </a:pP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slide(fromBottom)">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857232"/>
            <a:ext cx="9144000" cy="6000768"/>
          </a:xfrm>
        </p:spPr>
        <p:txBody>
          <a:bodyPr/>
          <a:lstStyle/>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It is easy to see from this how children’s cognitive development would partly determine how they use language.</a:t>
            </a:r>
            <a:endParaRPr lang="fr-FR"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en-US" dirty="0"/>
          </a:p>
        </p:txBody>
      </p:sp>
      <p:sp>
        <p:nvSpPr>
          <p:cNvPr id="3" name="Espace réservé du contenu 2"/>
          <p:cNvSpPr>
            <a:spLocks noGrp="1"/>
          </p:cNvSpPr>
          <p:nvPr>
            <p:ph idx="1"/>
          </p:nvPr>
        </p:nvSpPr>
        <p:spPr>
          <a:xfrm>
            <a:off x="0" y="0"/>
            <a:ext cx="9144000" cy="6858000"/>
          </a:xfrm>
        </p:spPr>
        <p:txBody>
          <a:bodyPr/>
          <a:lstStyle/>
          <a:p>
            <a:pPr algn="just">
              <a:lnSpc>
                <a:spcPct val="200000"/>
              </a:lnSpc>
              <a:buNone/>
            </a:pPr>
            <a:r>
              <a:rPr lang="en-US" sz="5400" b="1" dirty="0" err="1" smtClean="0">
                <a:latin typeface="Times New Roman" pitchFamily="18" charset="0"/>
                <a:cs typeface="Times New Roman" pitchFamily="18" charset="0"/>
              </a:rPr>
              <a:t>Vygotsky</a:t>
            </a:r>
            <a:r>
              <a:rPr lang="en-US" sz="5400" b="1" dirty="0" smtClean="0">
                <a:latin typeface="Times New Roman" pitchFamily="18" charset="0"/>
                <a:cs typeface="Times New Roman" pitchFamily="18" charset="0"/>
              </a:rPr>
              <a:t> Theory</a:t>
            </a:r>
            <a:endParaRPr lang="en-US" sz="5400" dirty="0" smtClean="0">
              <a:latin typeface="Times New Roman" pitchFamily="18" charset="0"/>
              <a:cs typeface="Times New Roman" pitchFamily="18" charset="0"/>
            </a:endParaRPr>
          </a:p>
          <a:p>
            <a:pPr algn="just">
              <a:lnSpc>
                <a:spcPct val="200000"/>
              </a:lnSpc>
            </a:pPr>
            <a:r>
              <a:rPr lang="en-US" sz="3200" dirty="0" smtClean="0">
                <a:latin typeface="Times New Roman" pitchFamily="18" charset="0"/>
                <a:cs typeface="Times New Roman" pitchFamily="18" charset="0"/>
              </a:rPr>
              <a:t>Vygotsky observed the importance of conversations that children have with adults and with other children and saw in these conversations the </a:t>
            </a:r>
            <a:r>
              <a:rPr lang="en-US" sz="3200" b="1" u="sng" dirty="0" smtClean="0">
                <a:solidFill>
                  <a:srgbClr val="00B0F0"/>
                </a:solidFill>
                <a:latin typeface="Times New Roman" pitchFamily="18" charset="0"/>
                <a:cs typeface="Times New Roman" pitchFamily="18" charset="0"/>
              </a:rPr>
              <a:t>origins</a:t>
            </a:r>
            <a:r>
              <a:rPr lang="en-US" sz="3200" dirty="0" smtClean="0">
                <a:latin typeface="Times New Roman" pitchFamily="18" charset="0"/>
                <a:cs typeface="Times New Roman" pitchFamily="18" charset="0"/>
              </a:rPr>
              <a:t> of both language and thought. </a:t>
            </a:r>
            <a:endParaRPr lang="fr-FR" sz="3200"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sp>
        <p:nvSpPr>
          <p:cNvPr id="3" name="Espace réservé du contenu 2"/>
          <p:cNvSpPr>
            <a:spLocks noGrp="1"/>
          </p:cNvSpPr>
          <p:nvPr>
            <p:ph idx="1"/>
          </p:nvPr>
        </p:nvSpPr>
        <p:spPr>
          <a:xfrm>
            <a:off x="0" y="0"/>
            <a:ext cx="9144000" cy="6858000"/>
          </a:xfrm>
        </p:spPr>
        <p:txBody>
          <a:bodyPr/>
          <a:lstStyle/>
          <a:p>
            <a:pPr>
              <a:buNone/>
            </a:pPr>
            <a:endParaRPr lang="fr-FR" b="1" u="sng" dirty="0" smtClean="0">
              <a:latin typeface="Times New Roman" pitchFamily="18" charset="0"/>
              <a:cs typeface="Times New Roman" pitchFamily="18" charset="0"/>
            </a:endParaRPr>
          </a:p>
          <a:p>
            <a:pPr>
              <a:buNone/>
            </a:pPr>
            <a:endParaRPr lang="fr-FR" b="1" u="sng" dirty="0" smtClean="0">
              <a:latin typeface="Times New Roman" pitchFamily="18" charset="0"/>
              <a:cs typeface="Times New Roman" pitchFamily="18" charset="0"/>
            </a:endParaRPr>
          </a:p>
          <a:p>
            <a:pPr>
              <a:lnSpc>
                <a:spcPct val="150000"/>
              </a:lnSpc>
              <a:buNone/>
            </a:pPr>
            <a:r>
              <a:rPr lang="fr-FR" b="1" u="sng" dirty="0" err="1" smtClean="0">
                <a:latin typeface="Times New Roman" pitchFamily="18" charset="0"/>
                <a:cs typeface="Times New Roman" pitchFamily="18" charset="0"/>
              </a:rPr>
              <a:t>Internalization</a:t>
            </a:r>
            <a:r>
              <a:rPr lang="fr-FR" b="1" u="sng" dirty="0" smtClean="0">
                <a:latin typeface="Times New Roman" pitchFamily="18" charset="0"/>
                <a:cs typeface="Times New Roman" pitchFamily="18" charset="0"/>
              </a:rPr>
              <a:t> of </a:t>
            </a:r>
            <a:r>
              <a:rPr lang="fr-FR" b="1" u="sng" dirty="0" err="1" smtClean="0">
                <a:latin typeface="Times New Roman" pitchFamily="18" charset="0"/>
                <a:cs typeface="Times New Roman" pitchFamily="18" charset="0"/>
              </a:rPr>
              <a:t>Knowledge</a:t>
            </a:r>
            <a:r>
              <a:rPr lang="fr-FR" b="1" u="sng" dirty="0" smtClean="0">
                <a:latin typeface="Times New Roman" pitchFamily="18" charset="0"/>
                <a:cs typeface="Times New Roman" pitchFamily="18" charset="0"/>
              </a:rPr>
              <a:t>:</a:t>
            </a:r>
          </a:p>
          <a:p>
            <a:pPr marL="0" indent="0" algn="just">
              <a:lnSpc>
                <a:spcPct val="150000"/>
              </a:lnSpc>
              <a:buNone/>
            </a:pPr>
            <a:r>
              <a:rPr lang="en-US" dirty="0" smtClean="0">
                <a:latin typeface="Times New Roman" pitchFamily="18" charset="0"/>
                <a:cs typeface="Times New Roman" pitchFamily="18" charset="0"/>
              </a:rPr>
              <a:t>Internalization is a central concept in </a:t>
            </a:r>
            <a:r>
              <a:rPr lang="en-US" dirty="0" err="1" smtClean="0">
                <a:latin typeface="Times New Roman" pitchFamily="18" charset="0"/>
                <a:cs typeface="Times New Roman" pitchFamily="18" charset="0"/>
              </a:rPr>
              <a:t>Vygotsky’s</a:t>
            </a:r>
            <a:r>
              <a:rPr lang="en-US" dirty="0" smtClean="0">
                <a:latin typeface="Times New Roman" pitchFamily="18" charset="0"/>
                <a:cs typeface="Times New Roman" pitchFamily="18" charset="0"/>
              </a:rPr>
              <a:t> theory, bridging the gap between social interaction and individual cognitive development.</a:t>
            </a:r>
          </a:p>
          <a:p>
            <a:pPr marL="0" indent="0" algn="just">
              <a:lnSpc>
                <a:spcPct val="150000"/>
              </a:lnSpc>
              <a:buNone/>
            </a:pPr>
            <a:r>
              <a:rPr lang="en-US" dirty="0" smtClean="0">
                <a:latin typeface="Times New Roman" pitchFamily="18" charset="0"/>
                <a:cs typeface="Times New Roman" pitchFamily="18" charset="0"/>
              </a:rPr>
              <a:t>It’s the process by which external, socially mediated activities are transformed into internal mental processes, allowing individuals to acquire new knowledge and skills.</a:t>
            </a:r>
          </a:p>
          <a:p>
            <a:pPr>
              <a:buNone/>
            </a:pPr>
            <a:endParaRPr lang="fr-FR" dirty="0" smtClean="0">
              <a:latin typeface="Times New Roman" pitchFamily="18" charset="0"/>
              <a:cs typeface="Times New Roman" pitchFamily="18" charset="0"/>
            </a:endParaRPr>
          </a:p>
          <a:p>
            <a:pPr>
              <a:buNone/>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anim calcmode="lin" valueType="num">
                                      <p:cBhvr>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928670"/>
            <a:ext cx="9144000" cy="5929330"/>
          </a:xfrm>
        </p:spPr>
        <p:txBody>
          <a:bodyPr/>
          <a:lstStyle/>
          <a:p>
            <a:pPr marL="0" indent="0" algn="just">
              <a:lnSpc>
                <a:spcPct val="150000"/>
              </a:lnSpc>
              <a:buFont typeface="Wingdings" pitchFamily="2" charset="2"/>
              <a:buChar char="Ø"/>
            </a:pPr>
            <a:endParaRPr lang="en-US" dirty="0" smtClean="0">
              <a:latin typeface="Times New Roman" pitchFamily="18" charset="0"/>
              <a:cs typeface="Times New Roman" pitchFamily="18" charset="0"/>
            </a:endParaRPr>
          </a:p>
          <a:p>
            <a:pPr marL="0" indent="0" algn="just">
              <a:lnSpc>
                <a:spcPct val="150000"/>
              </a:lnSpc>
              <a:buFont typeface="Wingdings" pitchFamily="2" charset="2"/>
              <a:buChar char="Ø"/>
            </a:pPr>
            <a:r>
              <a:rPr lang="en-US" dirty="0" err="1" smtClean="0">
                <a:latin typeface="Times New Roman" pitchFamily="18" charset="0"/>
                <a:cs typeface="Times New Roman" pitchFamily="18" charset="0"/>
              </a:rPr>
              <a:t>Vygotsky</a:t>
            </a:r>
            <a:r>
              <a:rPr lang="en-US" dirty="0" smtClean="0">
                <a:latin typeface="Times New Roman" pitchFamily="18" charset="0"/>
                <a:cs typeface="Times New Roman" pitchFamily="18" charset="0"/>
              </a:rPr>
              <a:t> viewed higher mental functions, such as language, reasoning, and self-regulation, as originating in social interaction.</a:t>
            </a:r>
          </a:p>
          <a:p>
            <a:pPr marL="0" indent="0" algn="just">
              <a:lnSpc>
                <a:spcPct val="150000"/>
              </a:lnSpc>
              <a:buFont typeface="Wingdings" pitchFamily="2" charset="2"/>
              <a:buChar char="Ø"/>
            </a:pPr>
            <a:endParaRPr lang="en-US" dirty="0" smtClean="0">
              <a:latin typeface="Times New Roman" pitchFamily="18" charset="0"/>
              <a:cs typeface="Times New Roman" pitchFamily="18" charset="0"/>
            </a:endParaRPr>
          </a:p>
          <a:p>
            <a:pPr marL="0" indent="0" algn="just">
              <a:lnSpc>
                <a:spcPct val="150000"/>
              </a:lnSpc>
              <a:buFont typeface="Wingdings" pitchFamily="2" charset="2"/>
              <a:buChar char="Ø"/>
            </a:pPr>
            <a:r>
              <a:rPr lang="en-US" dirty="0" smtClean="0">
                <a:latin typeface="Times New Roman" pitchFamily="18" charset="0"/>
                <a:cs typeface="Times New Roman" pitchFamily="18" charset="0"/>
              </a:rPr>
              <a:t>He argued that these functions are not innate or biologically determined but acquired through participation in culturally meaningful activities with others.</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0"/>
            <a:ext cx="82296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normAutofit lnSpcReduction="10000"/>
          </a:bodyPr>
          <a:lstStyle/>
          <a:p>
            <a:pPr algn="just">
              <a:lnSpc>
                <a:spcPct val="150000"/>
              </a:lnSpc>
              <a:buNone/>
            </a:pPr>
            <a:r>
              <a:rPr lang="fr-FR" sz="3600" b="1" u="sng" dirty="0" err="1" smtClean="0">
                <a:latin typeface="Times New Roman" pitchFamily="18" charset="0"/>
                <a:cs typeface="Times New Roman" pitchFamily="18" charset="0"/>
              </a:rPr>
              <a:t>Language</a:t>
            </a:r>
            <a:r>
              <a:rPr lang="fr-FR" sz="3600" b="1" u="sng" dirty="0" smtClean="0">
                <a:latin typeface="Times New Roman" pitchFamily="18" charset="0"/>
                <a:cs typeface="Times New Roman" pitchFamily="18" charset="0"/>
              </a:rPr>
              <a:t> Acquisition </a:t>
            </a:r>
            <a:r>
              <a:rPr lang="fr-FR" sz="3600" b="1" u="sng" dirty="0" err="1" smtClean="0">
                <a:latin typeface="Times New Roman" pitchFamily="18" charset="0"/>
                <a:cs typeface="Times New Roman" pitchFamily="18" charset="0"/>
              </a:rPr>
              <a:t>according</a:t>
            </a:r>
            <a:r>
              <a:rPr lang="fr-FR" sz="3600" b="1" u="sng" dirty="0" smtClean="0">
                <a:latin typeface="Times New Roman" pitchFamily="18" charset="0"/>
                <a:cs typeface="Times New Roman" pitchFamily="18" charset="0"/>
              </a:rPr>
              <a:t> to </a:t>
            </a:r>
            <a:r>
              <a:rPr lang="fr-FR" sz="3600" b="1" u="sng" dirty="0" err="1" smtClean="0">
                <a:latin typeface="Times New Roman" pitchFamily="18" charset="0"/>
                <a:cs typeface="Times New Roman" pitchFamily="18" charset="0"/>
              </a:rPr>
              <a:t>Vygotsky</a:t>
            </a:r>
            <a:r>
              <a:rPr lang="fr-FR" sz="3600" b="1" u="sng" dirty="0" smtClean="0">
                <a:latin typeface="Times New Roman" pitchFamily="18" charset="0"/>
                <a:cs typeface="Times New Roman" pitchFamily="18" charset="0"/>
              </a:rPr>
              <a:t> </a:t>
            </a:r>
            <a:endParaRPr lang="fr-FR" sz="3600" b="1" dirty="0" smtClean="0">
              <a:latin typeface="Times New Roman" pitchFamily="18" charset="0"/>
              <a:cs typeface="Times New Roman" pitchFamily="18" charset="0"/>
            </a:endParaRPr>
          </a:p>
          <a:p>
            <a:pPr algn="just">
              <a:lnSpc>
                <a:spcPct val="150000"/>
              </a:lnSpc>
              <a:buNone/>
            </a:pPr>
            <a:r>
              <a:rPr lang="en-US" dirty="0" err="1" smtClean="0">
                <a:latin typeface="Times New Roman" pitchFamily="18" charset="0"/>
                <a:cs typeface="Times New Roman" pitchFamily="18" charset="0"/>
              </a:rPr>
              <a:t>Vygotsky</a:t>
            </a:r>
            <a:r>
              <a:rPr lang="en-US" dirty="0" smtClean="0">
                <a:latin typeface="Times New Roman" pitchFamily="18" charset="0"/>
                <a:cs typeface="Times New Roman" pitchFamily="18" charset="0"/>
              </a:rPr>
              <a:t> believed that language develops from social interactions for communication purposes.</a:t>
            </a:r>
          </a:p>
          <a:p>
            <a:pPr algn="just">
              <a:lnSpc>
                <a:spcPct val="150000"/>
              </a:lnSpc>
              <a:buNone/>
            </a:pPr>
            <a:r>
              <a:rPr lang="en-US" dirty="0" err="1" smtClean="0">
                <a:latin typeface="Times New Roman" pitchFamily="18" charset="0"/>
                <a:cs typeface="Times New Roman" pitchFamily="18" charset="0"/>
              </a:rPr>
              <a:t>Vygotsky</a:t>
            </a:r>
            <a:r>
              <a:rPr lang="en-US" dirty="0" smtClean="0">
                <a:latin typeface="Times New Roman" pitchFamily="18" charset="0"/>
                <a:cs typeface="Times New Roman" pitchFamily="18" charset="0"/>
              </a:rPr>
              <a:t> (1987) differentiates between three forms of language: social speech, private speech, and inner speech.</a:t>
            </a:r>
          </a:p>
          <a:p>
            <a:pPr marL="180000" lvl="1" indent="0" algn="just">
              <a:lnSpc>
                <a:spcPct val="150000"/>
              </a:lnSpc>
              <a:buFont typeface="+mj-lt"/>
              <a:buAutoNum type="arabicParenR"/>
            </a:pPr>
            <a:r>
              <a:rPr lang="en-US" b="1" u="sng" dirty="0" smtClean="0">
                <a:latin typeface="Times New Roman" pitchFamily="18" charset="0"/>
                <a:cs typeface="Times New Roman" pitchFamily="18" charset="0"/>
              </a:rPr>
              <a:t>Social speech:</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Social speech is vocalized speech addressed and intellectually adapted to others.</a:t>
            </a:r>
          </a:p>
          <a:p>
            <a:pPr marL="180000" lvl="1" indent="0" algn="just">
              <a:lnSpc>
                <a:spcPct val="150000"/>
              </a:lnSpc>
              <a:buFont typeface="+mj-lt"/>
              <a:buAutoNum type="arabicParenR"/>
            </a:pPr>
            <a:r>
              <a:rPr lang="en-US" b="1" u="sng" dirty="0" smtClean="0">
                <a:latin typeface="Times New Roman" pitchFamily="18" charset="0"/>
                <a:cs typeface="Times New Roman" pitchFamily="18" charset="0"/>
              </a:rPr>
              <a:t>Private speech:</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Private speech is vocalized speech addressed </a:t>
            </a:r>
            <a:r>
              <a:rPr lang="fr-FR" dirty="0" smtClean="0">
                <a:latin typeface="Times New Roman" pitchFamily="18" charset="0"/>
                <a:cs typeface="Times New Roman" pitchFamily="18" charset="0"/>
              </a:rPr>
              <a:t>and </a:t>
            </a:r>
            <a:r>
              <a:rPr lang="fr-FR" dirty="0" err="1" smtClean="0">
                <a:latin typeface="Times New Roman" pitchFamily="18" charset="0"/>
                <a:cs typeface="Times New Roman" pitchFamily="18" charset="0"/>
              </a:rPr>
              <a:t>adapted</a:t>
            </a:r>
            <a:r>
              <a:rPr lang="fr-FR" dirty="0" smtClean="0">
                <a:latin typeface="Times New Roman" pitchFamily="18" charset="0"/>
                <a:cs typeface="Times New Roman" pitchFamily="18" charset="0"/>
              </a:rPr>
              <a:t> to </a:t>
            </a:r>
            <a:r>
              <a:rPr lang="fr-FR" dirty="0" err="1" smtClean="0">
                <a:latin typeface="Times New Roman" pitchFamily="18" charset="0"/>
                <a:cs typeface="Times New Roman" pitchFamily="18" charset="0"/>
              </a:rPr>
              <a:t>oneself</a:t>
            </a:r>
            <a:r>
              <a:rPr lang="fr-FR"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marL="180000" lvl="1" indent="0" algn="just">
              <a:lnSpc>
                <a:spcPct val="150000"/>
              </a:lnSpc>
              <a:buFont typeface="+mj-lt"/>
              <a:buAutoNum type="arabicParenR"/>
            </a:pPr>
            <a:r>
              <a:rPr lang="en-US" b="1" u="sng" dirty="0" smtClean="0">
                <a:latin typeface="Times New Roman" pitchFamily="18" charset="0"/>
                <a:cs typeface="Times New Roman" pitchFamily="18" charset="0"/>
              </a:rPr>
              <a:t>Inner speech:</a:t>
            </a:r>
            <a:r>
              <a:rPr lang="en-US" b="1"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Inner</a:t>
            </a:r>
            <a:r>
              <a:rPr lang="fr-FR" dirty="0" smtClean="0">
                <a:latin typeface="Times New Roman" pitchFamily="18" charset="0"/>
                <a:cs typeface="Times New Roman" pitchFamily="18" charset="0"/>
              </a:rPr>
              <a:t> speech </a:t>
            </a:r>
            <a:r>
              <a:rPr lang="fr-FR" dirty="0" err="1" smtClean="0">
                <a:latin typeface="Times New Roman" pitchFamily="18" charset="0"/>
                <a:cs typeface="Times New Roman" pitchFamily="18" charset="0"/>
              </a:rPr>
              <a:t>is</a:t>
            </a:r>
            <a:r>
              <a:rPr lang="fr-FR"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subvocalized</a:t>
            </a:r>
            <a:r>
              <a:rPr lang="en-US" dirty="0" smtClean="0">
                <a:latin typeface="Times New Roman" pitchFamily="18" charset="0"/>
                <a:cs typeface="Times New Roman" pitchFamily="18" charset="0"/>
              </a:rPr>
              <a:t> speech directed and adapted to oneself.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heckerboard(across)">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2"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0"/>
            <a:ext cx="8229600" cy="642918"/>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1571612"/>
            <a:ext cx="9144000" cy="5286388"/>
          </a:xfrm>
        </p:spPr>
        <p:txBody>
          <a:bodyPr/>
          <a:lstStyle/>
          <a:p>
            <a:r>
              <a:rPr lang="en-US" dirty="0" smtClean="0"/>
              <a:t>Thus, private speech is neither social communication nor silent thought, but vocalized </a:t>
            </a:r>
            <a:r>
              <a:rPr lang="fr-FR" dirty="0" err="1" smtClean="0"/>
              <a:t>thought</a:t>
            </a:r>
            <a:r>
              <a:rPr lang="fr-FR" dirty="0" smtClean="0"/>
              <a:t>’.</a:t>
            </a:r>
            <a:endParaRPr lang="en-US" dirty="0" smtClean="0"/>
          </a:p>
          <a:p>
            <a:endParaRPr lang="en-US" dirty="0" smtClean="0"/>
          </a:p>
          <a:p>
            <a:r>
              <a:rPr lang="en-US" dirty="0" err="1" smtClean="0"/>
              <a:t>Vygotsky</a:t>
            </a:r>
            <a:r>
              <a:rPr lang="en-US" dirty="0" smtClean="0"/>
              <a:t> viewed private speech as the link between early socially communicative speech and mature inner </a:t>
            </a:r>
            <a:r>
              <a:rPr lang="fr-FR" dirty="0" smtClean="0"/>
              <a:t>speech.</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857232"/>
            <a:ext cx="9144000" cy="6000768"/>
          </a:xfrm>
        </p:spPr>
        <p:txBody>
          <a:bodyPr>
            <a:normAutofit/>
          </a:bodyPr>
          <a:lstStyle/>
          <a:p>
            <a:r>
              <a:rPr lang="en-US" dirty="0" smtClean="0">
                <a:latin typeface="Times New Roman" pitchFamily="18" charset="0"/>
                <a:cs typeface="Times New Roman" pitchFamily="18" charset="0"/>
              </a:rPr>
              <a:t>Catherine Snow (1995) and others have studied the apparent effects on language acquisition of the ways in which adults talk to and interact with young children:</a:t>
            </a:r>
            <a:endParaRPr lang="fr-FR" b="1" dirty="0" smtClean="0">
              <a:solidFill>
                <a:schemeClr val="accent6">
                  <a:lumMod val="75000"/>
                </a:schemeClr>
              </a:solidFill>
              <a:latin typeface="Times New Roman" pitchFamily="18" charset="0"/>
              <a:cs typeface="Times New Roman" pitchFamily="18" charset="0"/>
            </a:endParaRPr>
          </a:p>
          <a:p>
            <a:pPr>
              <a:buFont typeface="Wingdings" pitchFamily="2" charset="2"/>
              <a:buChar char="v"/>
            </a:pPr>
            <a:r>
              <a:rPr lang="fr-FR" sz="3200" b="1" dirty="0" smtClean="0">
                <a:solidFill>
                  <a:schemeClr val="accent6">
                    <a:lumMod val="75000"/>
                  </a:schemeClr>
                </a:solidFill>
                <a:latin typeface="Times New Roman" pitchFamily="18" charset="0"/>
                <a:cs typeface="Times New Roman" pitchFamily="18" charset="0"/>
              </a:rPr>
              <a:t>1/</a:t>
            </a:r>
            <a:r>
              <a:rPr lang="en-US" sz="2400" dirty="0" smtClean="0">
                <a:latin typeface="Times New Roman" pitchFamily="18" charset="0"/>
                <a:cs typeface="Times New Roman" pitchFamily="18" charset="0"/>
              </a:rPr>
              <a:t>In </a:t>
            </a:r>
            <a:r>
              <a:rPr lang="en-US" sz="2400" b="1" u="sng" dirty="0" smtClean="0">
                <a:latin typeface="Times New Roman" pitchFamily="18" charset="0"/>
                <a:cs typeface="Times New Roman" pitchFamily="18" charset="0"/>
              </a:rPr>
              <a:t>middle-class</a:t>
            </a:r>
            <a:r>
              <a:rPr lang="en-US" sz="2400" dirty="0" smtClean="0">
                <a:latin typeface="Times New Roman" pitchFamily="18" charset="0"/>
                <a:cs typeface="Times New Roman" pitchFamily="18" charset="0"/>
              </a:rPr>
              <a:t> North American homes, adults often </a:t>
            </a:r>
            <a:r>
              <a:rPr lang="en-US" sz="2400" b="1" u="sng" dirty="0" smtClean="0">
                <a:latin typeface="Times New Roman" pitchFamily="18" charset="0"/>
                <a:cs typeface="Times New Roman" pitchFamily="18" charset="0"/>
              </a:rPr>
              <a:t>modify</a:t>
            </a:r>
            <a:r>
              <a:rPr lang="en-US" sz="2400" dirty="0" smtClean="0">
                <a:latin typeface="Times New Roman" pitchFamily="18" charset="0"/>
                <a:cs typeface="Times New Roman" pitchFamily="18" charset="0"/>
              </a:rPr>
              <a:t> the way they speak when talking to little children.</a:t>
            </a:r>
          </a:p>
          <a:p>
            <a:pPr>
              <a:buNone/>
            </a:pPr>
            <a:r>
              <a:rPr lang="en-US" sz="2400" dirty="0" smtClean="0"/>
              <a:t>This CHILD-DIRECTED SPEECH may be </a:t>
            </a:r>
            <a:r>
              <a:rPr lang="en-US" sz="2400" u="sng" dirty="0" smtClean="0"/>
              <a:t>characterized by</a:t>
            </a:r>
            <a:r>
              <a:rPr lang="en-US" sz="2400" dirty="0" smtClean="0"/>
              <a:t>:</a:t>
            </a:r>
          </a:p>
          <a:p>
            <a:pPr>
              <a:buFont typeface="Wingdings" pitchFamily="2" charset="2"/>
              <a:buChar char="Ø"/>
            </a:pPr>
            <a:r>
              <a:rPr lang="en-US" sz="2400" dirty="0" smtClean="0"/>
              <a:t>A slower rate of delivery, </a:t>
            </a:r>
          </a:p>
          <a:p>
            <a:pPr>
              <a:buFont typeface="Wingdings" pitchFamily="2" charset="2"/>
              <a:buChar char="Ø"/>
            </a:pPr>
            <a:r>
              <a:rPr lang="en-US" sz="2400" dirty="0" smtClean="0"/>
              <a:t>higher pitch, </a:t>
            </a:r>
          </a:p>
          <a:p>
            <a:pPr>
              <a:buFont typeface="Wingdings" pitchFamily="2" charset="2"/>
              <a:buChar char="Ø"/>
            </a:pPr>
            <a:r>
              <a:rPr lang="en-US" sz="2400" dirty="0" smtClean="0"/>
              <a:t>more varied intonation, </a:t>
            </a:r>
          </a:p>
          <a:p>
            <a:pPr>
              <a:buFont typeface="Wingdings" pitchFamily="2" charset="2"/>
              <a:buChar char="Ø"/>
            </a:pPr>
            <a:r>
              <a:rPr lang="en-US" sz="2400" dirty="0" smtClean="0"/>
              <a:t>shorter, simpler sentence patterns,</a:t>
            </a:r>
          </a:p>
          <a:p>
            <a:pPr>
              <a:buFont typeface="Wingdings" pitchFamily="2" charset="2"/>
              <a:buChar char="Ø"/>
            </a:pPr>
            <a:r>
              <a:rPr lang="en-US" sz="2400" dirty="0" smtClean="0"/>
              <a:t> stress on key words, </a:t>
            </a:r>
          </a:p>
          <a:p>
            <a:pPr>
              <a:buFont typeface="Wingdings" pitchFamily="2" charset="2"/>
              <a:buChar char="Ø"/>
            </a:pPr>
            <a:r>
              <a:rPr lang="en-US" sz="2400" dirty="0" smtClean="0"/>
              <a:t> frequent repetition, and  </a:t>
            </a:r>
          </a:p>
          <a:p>
            <a:pPr>
              <a:buFont typeface="Wingdings" pitchFamily="2" charset="2"/>
              <a:buChar char="Ø"/>
            </a:pPr>
            <a:r>
              <a:rPr lang="en-US" sz="2400" dirty="0" smtClean="0"/>
              <a:t>  paraphrase.  </a:t>
            </a:r>
            <a:endParaRPr lang="fr-FR" sz="2400" b="1" dirty="0">
              <a:solidFill>
                <a:schemeClr val="accent6">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dissolv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slide(fromBottom)">
                                      <p:cBhvr>
                                        <p:cTn id="24" dur="500"/>
                                        <p:tgtEl>
                                          <p:spTgt spid="3">
                                            <p:txEl>
                                              <p:pRg st="3" end="3"/>
                                            </p:txEl>
                                          </p:spTgt>
                                        </p:tgtEl>
                                      </p:cBhvr>
                                    </p:animEffect>
                                  </p:childTnLst>
                                </p:cTn>
                              </p:par>
                            </p:childTnLst>
                          </p:cTn>
                        </p:par>
                        <p:par>
                          <p:cTn id="25" fill="hold">
                            <p:stCondLst>
                              <p:cond delay="500"/>
                            </p:stCondLst>
                            <p:childTnLst>
                              <p:par>
                                <p:cTn id="26" presetID="12" presetClass="entr" presetSubtype="4"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slide(fromBottom)">
                                      <p:cBhvr>
                                        <p:cTn id="28" dur="500"/>
                                        <p:tgtEl>
                                          <p:spTgt spid="3">
                                            <p:txEl>
                                              <p:pRg st="4" end="4"/>
                                            </p:txEl>
                                          </p:spTgt>
                                        </p:tgtEl>
                                      </p:cBhvr>
                                    </p:animEffect>
                                  </p:childTnLst>
                                </p:cTn>
                              </p:par>
                            </p:childTnLst>
                          </p:cTn>
                        </p:par>
                        <p:par>
                          <p:cTn id="29" fill="hold">
                            <p:stCondLst>
                              <p:cond delay="1000"/>
                            </p:stCondLst>
                            <p:childTnLst>
                              <p:par>
                                <p:cTn id="30" presetID="12" presetClass="entr" presetSubtype="4"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Bottom)">
                                      <p:cBhvr>
                                        <p:cTn id="32" dur="500"/>
                                        <p:tgtEl>
                                          <p:spTgt spid="3">
                                            <p:txEl>
                                              <p:pRg st="5" end="5"/>
                                            </p:txEl>
                                          </p:spTgt>
                                        </p:tgtEl>
                                      </p:cBhvr>
                                    </p:animEffect>
                                  </p:childTnLst>
                                </p:cTn>
                              </p:par>
                            </p:childTnLst>
                          </p:cTn>
                        </p:par>
                        <p:par>
                          <p:cTn id="33" fill="hold">
                            <p:stCondLst>
                              <p:cond delay="1500"/>
                            </p:stCondLst>
                            <p:childTnLst>
                              <p:par>
                                <p:cTn id="34" presetID="12" presetClass="entr" presetSubtype="4" fill="hold"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slide(fromBottom)">
                                      <p:cBhvr>
                                        <p:cTn id="36" dur="500"/>
                                        <p:tgtEl>
                                          <p:spTgt spid="3">
                                            <p:txEl>
                                              <p:pRg st="6" end="6"/>
                                            </p:txEl>
                                          </p:spTgt>
                                        </p:tgtEl>
                                      </p:cBhvr>
                                    </p:animEffect>
                                  </p:childTnLst>
                                </p:cTn>
                              </p:par>
                            </p:childTnLst>
                          </p:cTn>
                        </p:par>
                        <p:par>
                          <p:cTn id="37" fill="hold">
                            <p:stCondLst>
                              <p:cond delay="2000"/>
                            </p:stCondLst>
                            <p:childTnLst>
                              <p:par>
                                <p:cTn id="38" presetID="12" presetClass="entr" presetSubtype="4" fill="hold"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slide(fromBottom)">
                                      <p:cBhvr>
                                        <p:cTn id="40" dur="500"/>
                                        <p:tgtEl>
                                          <p:spTgt spid="3">
                                            <p:txEl>
                                              <p:pRg st="7" end="7"/>
                                            </p:txEl>
                                          </p:spTgt>
                                        </p:tgtEl>
                                      </p:cBhvr>
                                    </p:animEffect>
                                  </p:childTnLst>
                                </p:cTn>
                              </p:par>
                            </p:childTnLst>
                          </p:cTn>
                        </p:par>
                        <p:par>
                          <p:cTn id="41" fill="hold">
                            <p:stCondLst>
                              <p:cond delay="2500"/>
                            </p:stCondLst>
                            <p:childTnLst>
                              <p:par>
                                <p:cTn id="42" presetID="12" presetClass="entr" presetSubtype="4" fill="hold"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slide(fromBottom)">
                                      <p:cBhvr>
                                        <p:cTn id="44" dur="500"/>
                                        <p:tgtEl>
                                          <p:spTgt spid="3">
                                            <p:txEl>
                                              <p:pRg st="8" end="8"/>
                                            </p:txEl>
                                          </p:spTgt>
                                        </p:tgtEl>
                                      </p:cBhvr>
                                    </p:animEffect>
                                  </p:childTnLst>
                                </p:cTn>
                              </p:par>
                            </p:childTnLst>
                          </p:cTn>
                        </p:par>
                        <p:par>
                          <p:cTn id="45" fill="hold">
                            <p:stCondLst>
                              <p:cond delay="3000"/>
                            </p:stCondLst>
                            <p:childTnLst>
                              <p:par>
                                <p:cTn id="46" presetID="12" presetClass="entr" presetSubtype="4" fill="hold" nodeType="after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slide(fromBottom)">
                                      <p:cBhvr>
                                        <p:cTn id="4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t> </a:t>
            </a:r>
            <a:endParaRPr lang="fr-FR" dirty="0"/>
          </a:p>
        </p:txBody>
      </p:sp>
      <p:sp>
        <p:nvSpPr>
          <p:cNvPr id="3" name="Espace réservé du contenu 2"/>
          <p:cNvSpPr>
            <a:spLocks noGrp="1"/>
          </p:cNvSpPr>
          <p:nvPr>
            <p:ph idx="1"/>
          </p:nvPr>
        </p:nvSpPr>
        <p:spPr>
          <a:xfrm>
            <a:off x="0" y="1142984"/>
            <a:ext cx="9144000" cy="5715016"/>
          </a:xfrm>
        </p:spPr>
        <p:txBody>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For </a:t>
            </a:r>
            <a:r>
              <a:rPr lang="en-US" sz="2800" dirty="0" err="1" smtClean="0">
                <a:latin typeface="Times New Roman" pitchFamily="18" charset="0"/>
                <a:cs typeface="Times New Roman" pitchFamily="18" charset="0"/>
              </a:rPr>
              <a:t>Vygotsky</a:t>
            </a:r>
            <a:r>
              <a:rPr lang="en-US" sz="2800" dirty="0" smtClean="0">
                <a:latin typeface="Times New Roman" pitchFamily="18" charset="0"/>
                <a:cs typeface="Times New Roman" pitchFamily="18" charset="0"/>
              </a:rPr>
              <a:t>, thought and language are initially separate systems from the beginning of life, merging at around three years of age.</a:t>
            </a: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r>
              <a:rPr lang="en-US" sz="2800" dirty="0" smtClean="0">
                <a:latin typeface="Times New Roman" pitchFamily="18" charset="0"/>
                <a:cs typeface="Times New Roman" pitchFamily="18" charset="0"/>
              </a:rPr>
              <a:t>At this point, speech and thought become interdependent: thought becomes verbal, and speech becomes representational.</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214290"/>
            <a:ext cx="9144000" cy="6643710"/>
          </a:xfrm>
        </p:spPr>
        <p:txBody>
          <a:bodyPr>
            <a:normAutofit/>
          </a:bodyPr>
          <a:lstStyle/>
          <a:p>
            <a:pPr algn="ctr">
              <a:buNone/>
            </a:pPr>
            <a:endParaRPr lang="en-US" dirty="0" smtClean="0">
              <a:latin typeface="Times New Roman" pitchFamily="18" charset="0"/>
              <a:cs typeface="Times New Roman" pitchFamily="18" charset="0"/>
            </a:endParaRPr>
          </a:p>
          <a:p>
            <a:pPr algn="ctr">
              <a:buNone/>
            </a:pPr>
            <a:endParaRPr lang="en-US" b="1" dirty="0" smtClean="0">
              <a:latin typeface="Times New Roman" pitchFamily="18" charset="0"/>
              <a:cs typeface="Times New Roman" pitchFamily="18" charset="0"/>
            </a:endParaRPr>
          </a:p>
          <a:p>
            <a:pPr algn="ctr">
              <a:buNone/>
            </a:pPr>
            <a:r>
              <a:rPr lang="en-US" b="1" dirty="0" smtClean="0">
                <a:latin typeface="Times New Roman" pitchFamily="18" charset="0"/>
                <a:cs typeface="Times New Roman" pitchFamily="18" charset="0"/>
              </a:rPr>
              <a:t>ZONE OF PROXIMAL DEVELOPMENT (ZPD)</a:t>
            </a:r>
          </a:p>
          <a:p>
            <a:pPr algn="ctr">
              <a:buNone/>
            </a:pPr>
            <a:r>
              <a:rPr lang="en-US" dirty="0" smtClean="0">
                <a:latin typeface="Times New Roman" pitchFamily="18" charset="0"/>
                <a:cs typeface="Times New Roman" pitchFamily="18" charset="0"/>
              </a:rPr>
              <a:t>[The metaphorical place in which the child could do more than they would be capable of independently]</a:t>
            </a:r>
          </a:p>
          <a:p>
            <a:pPr algn="ctr">
              <a:buNone/>
            </a:pPr>
            <a:endParaRPr lang="en-US" dirty="0" smtClean="0">
              <a:latin typeface="Times New Roman" pitchFamily="18" charset="0"/>
              <a:cs typeface="Times New Roman" pitchFamily="18" charset="0"/>
            </a:endParaRPr>
          </a:p>
          <a:p>
            <a:pPr>
              <a:buNone/>
            </a:pPr>
            <a:r>
              <a:rPr lang="en-US" b="1" i="1" dirty="0" smtClean="0"/>
              <a:t>CHILD: </a:t>
            </a:r>
            <a:r>
              <a:rPr lang="en-US" i="1" dirty="0" smtClean="0"/>
              <a:t>Birthday cake Megan house.</a:t>
            </a:r>
          </a:p>
          <a:p>
            <a:pPr>
              <a:buNone/>
            </a:pPr>
            <a:r>
              <a:rPr lang="en-US" b="1" i="1" dirty="0" smtClean="0"/>
              <a:t>MOTHER: </a:t>
            </a:r>
            <a:r>
              <a:rPr lang="en-US" i="1" dirty="0" smtClean="0"/>
              <a:t>We had birthday cake at Megan’s house. What else did we do at Megan’s house?</a:t>
            </a:r>
          </a:p>
          <a:p>
            <a:pPr>
              <a:buNone/>
            </a:pPr>
            <a:r>
              <a:rPr lang="en-US" b="1" i="1" dirty="0" smtClean="0"/>
              <a:t>CHILD: </a:t>
            </a:r>
            <a:r>
              <a:rPr lang="en-US" i="1" dirty="0" smtClean="0"/>
              <a:t>Megan dolly.</a:t>
            </a:r>
          </a:p>
          <a:p>
            <a:pPr>
              <a:buNone/>
            </a:pPr>
            <a:r>
              <a:rPr lang="en-US" b="1" i="1" dirty="0" smtClean="0"/>
              <a:t>MOTHER: </a:t>
            </a:r>
            <a:r>
              <a:rPr lang="en-US" i="1" dirty="0" smtClean="0"/>
              <a:t>Megan got a doll for her birthday, didn’t she?</a:t>
            </a:r>
          </a:p>
          <a:p>
            <a:pPr algn="ctr">
              <a:buNone/>
            </a:pPr>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p:cTn id="17"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18"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p:cTn id="24"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25"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p:cTn id="31" dur="1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32" dur="1000" fill="hold"/>
                                        <p:tgtEl>
                                          <p:spTgt spid="3">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 calcmode="lin" valueType="num">
                                      <p:cBhvr>
                                        <p:cTn id="38" dur="10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39" dur="1000" fill="hold"/>
                                        <p:tgtEl>
                                          <p:spTgt spid="3">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40"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14290"/>
            <a:ext cx="8686800" cy="142876"/>
          </a:xfrm>
        </p:spPr>
        <p:txBody>
          <a:bodyPr>
            <a:normAutofit fontScale="90000"/>
          </a:bodyPr>
          <a:lstStyle/>
          <a:p>
            <a:r>
              <a:rPr lang="fr-FR" dirty="0" smtClean="0"/>
              <a:t> </a:t>
            </a:r>
            <a:endParaRPr lang="en-US" dirty="0"/>
          </a:p>
        </p:txBody>
      </p:sp>
      <p:pic>
        <p:nvPicPr>
          <p:cNvPr id="4" name="Espace réservé du contenu 3" descr="zone-proximal-development.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0"/>
            <a:ext cx="82296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1000108"/>
            <a:ext cx="9144000" cy="5857892"/>
          </a:xfrm>
        </p:spPr>
        <p:txBody>
          <a:bodyPr/>
          <a:lstStyle/>
          <a:p>
            <a:pPr algn="just">
              <a:lnSpc>
                <a:spcPct val="150000"/>
              </a:lnSpc>
              <a:buFont typeface="Wingdings" pitchFamily="2" charset="2"/>
              <a:buChar char="Ø"/>
            </a:pPr>
            <a:r>
              <a:rPr lang="en-US" dirty="0" smtClean="0">
                <a:latin typeface="Times New Roman" pitchFamily="18" charset="0"/>
                <a:cs typeface="Times New Roman" pitchFamily="18" charset="0"/>
              </a:rPr>
              <a:t>Internalization within the ZPD isn’t a passive transfer of information but a dynamic process where learners actively participate and engage in meaning-making.</a:t>
            </a:r>
          </a:p>
          <a:p>
            <a:pPr algn="just">
              <a:lnSpc>
                <a:spcPct val="150000"/>
              </a:lnSpc>
              <a:buFont typeface="Wingdings" pitchFamily="2" charset="2"/>
              <a:buChar char="Ø"/>
            </a:pPr>
            <a:r>
              <a:rPr lang="en-US" dirty="0" smtClean="0">
                <a:latin typeface="Times New Roman" pitchFamily="18" charset="0"/>
                <a:cs typeface="Times New Roman" pitchFamily="18" charset="0"/>
              </a:rPr>
              <a:t>This active engagement ensures that learners don’t simply replicate the expert’s actions but develop a deeper understanding of the underlying principles and strategies.</a:t>
            </a:r>
          </a:p>
          <a:p>
            <a:pPr algn="just">
              <a:lnSpc>
                <a:spcPct val="150000"/>
              </a:lnSpc>
              <a:buFont typeface="Wingdings" pitchFamily="2" charset="2"/>
              <a:buChar char="Ø"/>
            </a:pPr>
            <a:r>
              <a:rPr lang="en-US" dirty="0" smtClean="0">
                <a:latin typeface="Times New Roman" pitchFamily="18" charset="0"/>
                <a:cs typeface="Times New Roman" pitchFamily="18" charset="0"/>
              </a:rPr>
              <a:t>For example, a child learning to solve a problem with a parent’s guidance doesn’t simply memorize the solution but actively constructs their understanding through dialogue and interaction.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928670"/>
            <a:ext cx="9144000" cy="5929330"/>
          </a:xfrm>
        </p:spPr>
        <p:txBody>
          <a:bodyPr/>
          <a:lstStyle/>
          <a:p>
            <a:r>
              <a:rPr lang="en-US" b="1" dirty="0" err="1" smtClean="0">
                <a:latin typeface="Times New Roman" pitchFamily="18" charset="0"/>
                <a:cs typeface="Times New Roman" pitchFamily="18" charset="0"/>
              </a:rPr>
              <a:t>Vygotsky’s</a:t>
            </a:r>
            <a:r>
              <a:rPr lang="en-US" b="1" dirty="0" smtClean="0">
                <a:latin typeface="Times New Roman" pitchFamily="18" charset="0"/>
                <a:cs typeface="Times New Roman" pitchFamily="18" charset="0"/>
              </a:rPr>
              <a:t> view differs from Piaget’s:</a:t>
            </a:r>
          </a:p>
          <a:p>
            <a:endParaRPr lang="en-US" dirty="0" smtClean="0">
              <a:latin typeface="Times New Roman" pitchFamily="18" charset="0"/>
              <a:cs typeface="Times New Roman" pitchFamily="18" charset="0"/>
            </a:endParaRPr>
          </a:p>
          <a:p>
            <a:pPr lvl="3">
              <a:lnSpc>
                <a:spcPct val="150000"/>
              </a:lnSpc>
              <a:buSzPct val="100000"/>
              <a:buFont typeface="Wingdings" pitchFamily="2" charset="2"/>
              <a:buChar char="Ø"/>
            </a:pPr>
            <a:r>
              <a:rPr lang="en-US" sz="2400" dirty="0" smtClean="0">
                <a:latin typeface="Times New Roman" pitchFamily="18" charset="0"/>
                <a:cs typeface="Times New Roman" pitchFamily="18" charset="0"/>
              </a:rPr>
              <a:t>Piaget saw language as a symbol system that could be used to express knowledge acquired through interaction with the physical world. </a:t>
            </a:r>
          </a:p>
          <a:p>
            <a:pPr lvl="3">
              <a:buSzPct val="100000"/>
              <a:buNone/>
            </a:pPr>
            <a:endParaRPr lang="en-US" sz="2400" dirty="0" smtClean="0">
              <a:latin typeface="Times New Roman" pitchFamily="18" charset="0"/>
              <a:cs typeface="Times New Roman" pitchFamily="18" charset="0"/>
            </a:endParaRPr>
          </a:p>
          <a:p>
            <a:pPr lvl="3">
              <a:lnSpc>
                <a:spcPct val="150000"/>
              </a:lnSpc>
              <a:buSzPct val="100000"/>
              <a:buNone/>
            </a:pPr>
            <a:r>
              <a:rPr lang="en-US" sz="2400" dirty="0" smtClean="0">
                <a:latin typeface="Times New Roman" pitchFamily="18" charset="0"/>
                <a:cs typeface="Times New Roman" pitchFamily="18" charset="0"/>
              </a:rPr>
              <a:t>   - For Vygotsky, thought was essentially internalized speech, and speech emerged in social interaction.</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1143000"/>
          </a:xfrm>
        </p:spPr>
        <p:txBody>
          <a:bodyPr/>
          <a:lstStyle/>
          <a:p>
            <a:r>
              <a:rPr lang="fr-FR" dirty="0" smtClean="0"/>
              <a:t> </a:t>
            </a:r>
            <a:endParaRPr lang="fr-FR" dirty="0"/>
          </a:p>
        </p:txBody>
      </p:sp>
      <p:sp>
        <p:nvSpPr>
          <p:cNvPr id="3" name="Espace réservé du contenu 2"/>
          <p:cNvSpPr>
            <a:spLocks noGrp="1"/>
          </p:cNvSpPr>
          <p:nvPr>
            <p:ph idx="1"/>
          </p:nvPr>
        </p:nvSpPr>
        <p:spPr>
          <a:xfrm>
            <a:off x="0" y="428604"/>
            <a:ext cx="9144000" cy="6429396"/>
          </a:xfrm>
        </p:spPr>
        <p:txBody>
          <a:bodyPr/>
          <a:lstStyle/>
          <a:p>
            <a:pPr>
              <a:buNone/>
            </a:pPr>
            <a:endParaRPr lang="en-US" dirty="0" smtClean="0"/>
          </a:p>
          <a:p>
            <a:pPr algn="just">
              <a:lnSpc>
                <a:spcPct val="150000"/>
              </a:lnSpc>
              <a:buFont typeface="Wingdings" pitchFamily="2" charset="2"/>
              <a:buChar char="Ø"/>
            </a:pPr>
            <a:r>
              <a:rPr lang="en-US" dirty="0" smtClean="0">
                <a:latin typeface="Times New Roman" pitchFamily="18" charset="0"/>
                <a:cs typeface="Times New Roman" pitchFamily="18" charset="0"/>
              </a:rPr>
              <a:t>Vygotsky places considerably more emphasis on social factors contributing to cognitive development (Piaget is criticized for underestimating this)</a:t>
            </a:r>
          </a:p>
          <a:p>
            <a:pPr algn="just">
              <a:lnSpc>
                <a:spcPct val="150000"/>
              </a:lnSpc>
              <a:buFont typeface="Wingdings" pitchFamily="2" charset="2"/>
              <a:buChar char="Ø"/>
            </a:pPr>
            <a:endParaRPr lang="en-US" dirty="0" smtClean="0">
              <a:latin typeface="Times New Roman" pitchFamily="18" charset="0"/>
              <a:cs typeface="Times New Roman" pitchFamily="18" charset="0"/>
            </a:endParaRPr>
          </a:p>
          <a:p>
            <a:pPr algn="just">
              <a:lnSpc>
                <a:spcPct val="150000"/>
              </a:lnSpc>
              <a:buFont typeface="Wingdings" pitchFamily="2" charset="2"/>
              <a:buChar char="Ø"/>
            </a:pPr>
            <a:r>
              <a:rPr lang="en-US" dirty="0" smtClean="0">
                <a:latin typeface="Times New Roman" pitchFamily="18" charset="0"/>
                <a:cs typeface="Times New Roman" pitchFamily="18" charset="0"/>
              </a:rPr>
              <a:t>Hence Vygotsky assumes that cognitive development varies across cultures, whereas Piaget </a:t>
            </a:r>
            <a:r>
              <a:rPr lang="en-US" smtClean="0">
                <a:latin typeface="Times New Roman" pitchFamily="18" charset="0"/>
                <a:cs typeface="Times New Roman" pitchFamily="18" charset="0"/>
              </a:rPr>
              <a:t>states that cognitive </a:t>
            </a:r>
            <a:r>
              <a:rPr lang="en-US" dirty="0" smtClean="0">
                <a:latin typeface="Times New Roman" pitchFamily="18" charset="0"/>
                <a:cs typeface="Times New Roman" pitchFamily="18" charset="0"/>
              </a:rPr>
              <a:t>development is mostly universal </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pic>
        <p:nvPicPr>
          <p:cNvPr id="4" name="Espace réservé du contenu 3" descr="rottweiler-868607572.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pic>
        <p:nvPicPr>
          <p:cNvPr id="4" name="Espace réservé du contenu 3" descr="Baby in MEG.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pPr algn="just">
              <a:buFont typeface="Wingdings" pitchFamily="2" charset="2"/>
              <a:buChar char="Ø"/>
            </a:pPr>
            <a:r>
              <a:rPr lang="en-US" sz="2800" dirty="0" smtClean="0">
                <a:latin typeface="Times New Roman" pitchFamily="18" charset="0"/>
                <a:cs typeface="Times New Roman" pitchFamily="18" charset="0"/>
              </a:rPr>
              <a:t>The philosophical assumptions underlying both the behavioral and cognitive theories are primarily objectivistic; that is: the world is real, external to the learner. The goal of instruction is to map the structure of the world onto the learner.</a:t>
            </a:r>
          </a:p>
          <a:p>
            <a:pPr algn="just">
              <a:buFont typeface="Wingdings" pitchFamily="2" charset="2"/>
              <a:buChar char="Ø"/>
            </a:pPr>
            <a:endParaRPr lang="en-US" sz="2800" dirty="0" smtClean="0">
              <a:latin typeface="Times New Roman" pitchFamily="18" charset="0"/>
              <a:cs typeface="Times New Roman" pitchFamily="18" charset="0"/>
            </a:endParaRPr>
          </a:p>
          <a:p>
            <a:pPr algn="just">
              <a:buFont typeface="Wingdings" pitchFamily="2" charset="2"/>
              <a:buChar char="Ø"/>
            </a:pPr>
            <a:r>
              <a:rPr lang="en-US" sz="2800" dirty="0" smtClean="0">
                <a:latin typeface="Times New Roman" pitchFamily="18" charset="0"/>
                <a:cs typeface="Times New Roman" pitchFamily="18" charset="0"/>
              </a:rPr>
              <a:t>Constructivism is a theory that equates learning with creating meaning from </a:t>
            </a:r>
            <a:r>
              <a:rPr lang="en-US" sz="2800" b="1" dirty="0" smtClean="0">
                <a:latin typeface="Times New Roman" pitchFamily="18" charset="0"/>
                <a:cs typeface="Times New Roman" pitchFamily="18" charset="0"/>
              </a:rPr>
              <a:t>experience</a:t>
            </a:r>
            <a:r>
              <a:rPr lang="en-US" sz="2800" dirty="0" smtClean="0">
                <a:latin typeface="Times New Roman" pitchFamily="18" charset="0"/>
                <a:cs typeface="Times New Roman" pitchFamily="18" charset="0"/>
              </a:rPr>
              <a:t>.</a:t>
            </a:r>
          </a:p>
          <a:p>
            <a:pPr algn="just">
              <a:buFont typeface="Wingdings" pitchFamily="2" charset="2"/>
              <a:buChar char="Ø"/>
            </a:pPr>
            <a:endParaRPr lang="en-US" sz="2800" dirty="0" smtClean="0">
              <a:latin typeface="Times New Roman" pitchFamily="18" charset="0"/>
              <a:cs typeface="Times New Roman" pitchFamily="18" charset="0"/>
            </a:endParaRPr>
          </a:p>
          <a:p>
            <a:pPr algn="just">
              <a:buFont typeface="Wingdings" pitchFamily="2" charset="2"/>
              <a:buChar char="Ø"/>
            </a:pPr>
            <a:r>
              <a:rPr lang="en-US" sz="2800" dirty="0" smtClean="0">
                <a:latin typeface="Times New Roman" pitchFamily="18" charset="0"/>
                <a:cs typeface="Times New Roman" pitchFamily="18" charset="0"/>
              </a:rPr>
              <a:t>cognitive psychologists think of the mind as a </a:t>
            </a:r>
            <a:r>
              <a:rPr lang="en-US" sz="2800" b="1" u="sng" dirty="0" smtClean="0">
                <a:latin typeface="Times New Roman" pitchFamily="18" charset="0"/>
                <a:cs typeface="Times New Roman" pitchFamily="18" charset="0"/>
              </a:rPr>
              <a:t>reference tool</a:t>
            </a:r>
            <a:r>
              <a:rPr lang="en-US" sz="2800" dirty="0" smtClean="0">
                <a:latin typeface="Times New Roman" pitchFamily="18" charset="0"/>
                <a:cs typeface="Times New Roman" pitchFamily="18" charset="0"/>
              </a:rPr>
              <a:t> to the real world; constructivists believe that the mind </a:t>
            </a:r>
            <a:r>
              <a:rPr lang="en-US" sz="2800" b="1" u="sng" dirty="0" smtClean="0">
                <a:latin typeface="Times New Roman" pitchFamily="18" charset="0"/>
                <a:cs typeface="Times New Roman" pitchFamily="18" charset="0"/>
              </a:rPr>
              <a:t>filters input</a:t>
            </a:r>
            <a:r>
              <a:rPr lang="en-US" sz="2800" dirty="0" smtClean="0">
                <a:latin typeface="Times New Roman" pitchFamily="18" charset="0"/>
                <a:cs typeface="Times New Roman" pitchFamily="18" charset="0"/>
              </a:rPr>
              <a:t> from the world to produce its own unique reality.</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7" presetClass="entr" presetSubtype="2"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endParaRPr lang="en-US" dirty="0" smtClean="0"/>
          </a:p>
          <a:p>
            <a:endParaRPr lang="en-US" dirty="0" smtClean="0"/>
          </a:p>
          <a:p>
            <a:endParaRPr lang="en-US" dirty="0" smtClean="0"/>
          </a:p>
          <a:p>
            <a:pPr algn="just"/>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Like with the rationalists of Plato’s time, the mind is believed to be the source of all meaning, yet like the empiricists, individual, direct experiences with the environment are considered critical. Constructivism crosses both categories by emphasizing the interaction between these two variables.</a:t>
            </a: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iterate type="wd">
                                    <p:tmPct val="5000"/>
                                  </p:iterate>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857232"/>
            <a:ext cx="9144000" cy="6000768"/>
          </a:xfrm>
        </p:spPr>
        <p:txBody>
          <a:bodyPr/>
          <a:lstStyle/>
          <a:p>
            <a:r>
              <a:rPr lang="en-US" dirty="0" smtClean="0">
                <a:latin typeface="Times New Roman" pitchFamily="18" charset="0"/>
                <a:cs typeface="Times New Roman" pitchFamily="18" charset="0"/>
              </a:rPr>
              <a:t>Furthermore, topics of conversation emphasize the child’s </a:t>
            </a:r>
            <a:r>
              <a:rPr lang="en-US" b="1" u="sng" dirty="0" smtClean="0">
                <a:latin typeface="Times New Roman" pitchFamily="18" charset="0"/>
                <a:cs typeface="Times New Roman" pitchFamily="18" charset="0"/>
              </a:rPr>
              <a:t>immediate environment</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or experiences that the adult knows the child has had.</a:t>
            </a:r>
          </a:p>
          <a:p>
            <a:r>
              <a:rPr lang="en-US" dirty="0" smtClean="0">
                <a:latin typeface="Times New Roman" pitchFamily="18" charset="0"/>
                <a:cs typeface="Times New Roman" pitchFamily="18" charset="0"/>
              </a:rPr>
              <a:t>Adults often repeat the content of a child's utterance, but they </a:t>
            </a:r>
            <a:r>
              <a:rPr lang="en-US" dirty="0" smtClean="0">
                <a:solidFill>
                  <a:srgbClr val="00B0F0"/>
                </a:solidFill>
                <a:latin typeface="Times New Roman" pitchFamily="18" charset="0"/>
                <a:cs typeface="Times New Roman" pitchFamily="18" charset="0"/>
              </a:rPr>
              <a:t>expand</a:t>
            </a:r>
            <a:r>
              <a:rPr lang="en-US" dirty="0" smtClean="0">
                <a:latin typeface="Times New Roman" pitchFamily="18" charset="0"/>
                <a:cs typeface="Times New Roman" pitchFamily="18" charset="0"/>
              </a:rPr>
              <a:t> or </a:t>
            </a:r>
            <a:r>
              <a:rPr lang="en-US" dirty="0" smtClean="0">
                <a:solidFill>
                  <a:srgbClr val="00B0F0"/>
                </a:solidFill>
                <a:latin typeface="Times New Roman" pitchFamily="18" charset="0"/>
                <a:cs typeface="Times New Roman" pitchFamily="18" charset="0"/>
              </a:rPr>
              <a:t>RECAST</a:t>
            </a:r>
            <a:r>
              <a:rPr lang="en-US" dirty="0" smtClean="0">
                <a:latin typeface="Times New Roman" pitchFamily="18" charset="0"/>
                <a:cs typeface="Times New Roman" pitchFamily="18" charset="0"/>
              </a:rPr>
              <a:t> it into a grammatically correct sentence.</a:t>
            </a:r>
            <a:endParaRPr lang="fr-FR" dirty="0">
              <a:latin typeface="Times New Roman" pitchFamily="18" charset="0"/>
              <a:cs typeface="Times New Roman" pitchFamily="18" charset="0"/>
            </a:endParaRPr>
          </a:p>
        </p:txBody>
      </p:sp>
      <p:pic>
        <p:nvPicPr>
          <p:cNvPr id="4" name="Image 3"/>
          <p:cNvPicPr/>
          <p:nvPr/>
        </p:nvPicPr>
        <p:blipFill>
          <a:blip r:embed="rId2" cstate="print"/>
          <a:srcRect/>
          <a:stretch>
            <a:fillRect/>
          </a:stretch>
        </p:blipFill>
        <p:spPr bwMode="auto">
          <a:xfrm>
            <a:off x="0" y="3071810"/>
            <a:ext cx="9144000" cy="378619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heckerboard(across)">
                                      <p:cBhvr>
                                        <p:cTn id="11" dur="500"/>
                                        <p:tgtEl>
                                          <p:spTgt spid="3">
                                            <p:txEl>
                                              <p:pRg st="1" end="1"/>
                                            </p:txEl>
                                          </p:spTgt>
                                        </p:tgtEl>
                                      </p:cBhvr>
                                    </p:animEffect>
                                  </p:childTnLst>
                                </p:cTn>
                              </p:par>
                              <p:par>
                                <p:cTn id="12" presetID="17" presetClass="entr" presetSubtype="1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endParaRPr lang="fr-FR" dirty="0" smtClean="0"/>
          </a:p>
          <a:p>
            <a:endParaRPr lang="fr-FR" dirty="0" smtClean="0"/>
          </a:p>
          <a:p>
            <a:endParaRPr lang="fr-FR" dirty="0" smtClean="0"/>
          </a:p>
          <a:p>
            <a:pPr algn="just"/>
            <a:r>
              <a:rPr lang="en-US" sz="2800" dirty="0" smtClean="0">
                <a:latin typeface="Times New Roman" pitchFamily="18" charset="0"/>
                <a:cs typeface="Times New Roman" pitchFamily="18" charset="0"/>
              </a:rPr>
              <a:t>Constructivists do not share with </a:t>
            </a:r>
            <a:r>
              <a:rPr lang="en-US" sz="2800" dirty="0" err="1" smtClean="0">
                <a:latin typeface="Times New Roman" pitchFamily="18" charset="0"/>
                <a:cs typeface="Times New Roman" pitchFamily="18" charset="0"/>
              </a:rPr>
              <a:t>cognitivists</a:t>
            </a:r>
            <a:r>
              <a:rPr lang="en-US" sz="2800" dirty="0" smtClean="0">
                <a:latin typeface="Times New Roman" pitchFamily="18" charset="0"/>
                <a:cs typeface="Times New Roman" pitchFamily="18" charset="0"/>
              </a:rPr>
              <a:t> and behaviorists the belief that knowledge is mind-independent and can be “mapped” onto a learner. Constructivists do not deny the existence of the real world but contend that what we know of the world stems from our own interpretations of our experiences. Humans create meaning as opposed to acquiring it.</a:t>
            </a: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42918"/>
          </a:xfrm>
        </p:spPr>
        <p:txBody>
          <a:bodyPr>
            <a:normAutofit/>
          </a:bodyPr>
          <a:lstStyle/>
          <a:p>
            <a:r>
              <a:rPr lang="en-US" sz="3600" b="1" i="1" u="sng" dirty="0" smtClean="0">
                <a:latin typeface="Times New Roman" pitchFamily="18" charset="0"/>
                <a:cs typeface="Times New Roman" pitchFamily="18" charset="0"/>
              </a:rPr>
              <a:t>Connectionism</a:t>
            </a:r>
            <a:r>
              <a:rPr lang="en-US" sz="3600" b="1" i="1" dirty="0" smtClean="0">
                <a:latin typeface="Times New Roman" pitchFamily="18" charset="0"/>
                <a:cs typeface="Times New Roman" pitchFamily="18" charset="0"/>
              </a:rPr>
              <a:t>:</a:t>
            </a:r>
            <a:endParaRPr lang="fr-FR" sz="36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0" y="928670"/>
            <a:ext cx="9144000" cy="5929330"/>
          </a:xfrm>
        </p:spPr>
        <p:txBody>
          <a:bodyPr/>
          <a:lstStyle/>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Connectionists differ sharply from the </a:t>
            </a:r>
            <a:r>
              <a:rPr lang="en-US" dirty="0" err="1" smtClean="0">
                <a:latin typeface="Times New Roman" pitchFamily="18" charset="0"/>
                <a:cs typeface="Times New Roman" pitchFamily="18" charset="0"/>
              </a:rPr>
              <a:t>Chomskyan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innatists</a:t>
            </a:r>
            <a:r>
              <a:rPr lang="en-US" dirty="0" smtClean="0">
                <a:latin typeface="Times New Roman" pitchFamily="18" charset="0"/>
                <a:cs typeface="Times New Roman" pitchFamily="18" charset="0"/>
              </a:rPr>
              <a:t> because they hypothesize that:</a:t>
            </a:r>
          </a:p>
          <a:p>
            <a:pPr>
              <a:buNone/>
            </a:pPr>
            <a:endParaRPr lang="en-US" dirty="0" smtClean="0">
              <a:latin typeface="Times New Roman" pitchFamily="18" charset="0"/>
              <a:cs typeface="Times New Roman" pitchFamily="18" charset="0"/>
            </a:endParaRPr>
          </a:p>
          <a:p>
            <a:pPr lvl="3">
              <a:buSzPct val="100000"/>
              <a:buFont typeface="Wingdings" pitchFamily="2" charset="2"/>
              <a:buChar char="Ø"/>
            </a:pPr>
            <a:r>
              <a:rPr lang="en-US" sz="2400" smtClean="0">
                <a:latin typeface="Times New Roman" pitchFamily="18" charset="0"/>
                <a:cs typeface="Times New Roman" pitchFamily="18" charset="0"/>
              </a:rPr>
              <a:t>What </a:t>
            </a:r>
            <a:r>
              <a:rPr lang="en-US" sz="2400" dirty="0" smtClean="0">
                <a:latin typeface="Times New Roman" pitchFamily="18" charset="0"/>
                <a:cs typeface="Times New Roman" pitchFamily="18" charset="0"/>
              </a:rPr>
              <a:t>children need to know is essentially available to them in the language they are exposed to.</a:t>
            </a:r>
            <a:endParaRPr lang="fr-FR" sz="2400" dirty="0" smtClean="0">
              <a:latin typeface="Times New Roman" pitchFamily="18" charset="0"/>
              <a:cs typeface="Times New Roman" pitchFamily="18" charset="0"/>
            </a:endParaRPr>
          </a:p>
          <a:p>
            <a:pPr lvl="3">
              <a:buSzPct val="100000"/>
              <a:buFont typeface="Wingdings" pitchFamily="2" charset="2"/>
              <a:buChar char="Ø"/>
            </a:pPr>
            <a:endParaRPr lang="en-US" sz="2400" dirty="0" smtClean="0">
              <a:latin typeface="Times New Roman" pitchFamily="18" charset="0"/>
              <a:cs typeface="Times New Roman" pitchFamily="18" charset="0"/>
            </a:endParaRPr>
          </a:p>
          <a:p>
            <a:pPr lvl="3">
              <a:buSzPct val="100000"/>
              <a:buFont typeface="Wingdings" pitchFamily="2" charset="2"/>
              <a:buChar char="Ø"/>
            </a:pPr>
            <a:r>
              <a:rPr lang="en-US" sz="2400" dirty="0" smtClean="0">
                <a:latin typeface="Times New Roman" pitchFamily="18" charset="0"/>
                <a:cs typeface="Times New Roman" pitchFamily="18" charset="0"/>
              </a:rPr>
              <a:t>Furthermore, connectionists argue that language acquisition does not require a separate ‘module of the mind’ but can be explained in terms of learning in general.</a:t>
            </a:r>
          </a:p>
          <a:p>
            <a:pPr lvl="3">
              <a:buNone/>
            </a:pPr>
            <a:endParaRPr lang="fr-FR"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928670"/>
            <a:ext cx="9144000" cy="5929330"/>
          </a:xfrm>
        </p:spPr>
        <p:txBody>
          <a:bodyPr>
            <a:normAutofit lnSpcReduction="10000"/>
          </a:bodyPr>
          <a:lstStyle/>
          <a:p>
            <a:r>
              <a:rPr lang="en-US" sz="2800" dirty="0" smtClean="0">
                <a:latin typeface="Times New Roman" pitchFamily="18" charset="0"/>
                <a:cs typeface="Times New Roman" pitchFamily="18" charset="0"/>
              </a:rPr>
              <a:t>Connectionists explain language acquisition in terms of how children acquire links or '</a:t>
            </a:r>
            <a:r>
              <a:rPr lang="en-US" sz="2800" dirty="0" smtClean="0">
                <a:solidFill>
                  <a:srgbClr val="00B0F0"/>
                </a:solidFill>
                <a:latin typeface="Times New Roman" pitchFamily="18" charset="0"/>
                <a:cs typeface="Times New Roman" pitchFamily="18" charset="0"/>
              </a:rPr>
              <a:t>connections</a:t>
            </a:r>
            <a:r>
              <a:rPr lang="en-US" sz="2800" dirty="0" smtClean="0">
                <a:latin typeface="Times New Roman" pitchFamily="18" charset="0"/>
                <a:cs typeface="Times New Roman" pitchFamily="18" charset="0"/>
              </a:rPr>
              <a:t>' between words and phrases and the situations in which they occur. </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They claim that when children hear a word or phrase in the context of a specific object, event, or person, an </a:t>
            </a:r>
            <a:r>
              <a:rPr lang="en-US" sz="2800" b="1" u="sng" dirty="0" smtClean="0">
                <a:solidFill>
                  <a:srgbClr val="00B0F0"/>
                </a:solidFill>
                <a:latin typeface="Times New Roman" pitchFamily="18" charset="0"/>
                <a:cs typeface="Times New Roman" pitchFamily="18" charset="0"/>
              </a:rPr>
              <a:t>association</a:t>
            </a:r>
            <a:r>
              <a:rPr lang="en-US" sz="2800" dirty="0" smtClean="0">
                <a:latin typeface="Times New Roman" pitchFamily="18" charset="0"/>
                <a:cs typeface="Times New Roman" pitchFamily="18" charset="0"/>
              </a:rPr>
              <a:t> is created in the child’s </a:t>
            </a:r>
            <a:r>
              <a:rPr lang="en-US" sz="2800" dirty="0" smtClean="0">
                <a:solidFill>
                  <a:srgbClr val="00B0F0"/>
                </a:solidFill>
                <a:latin typeface="Times New Roman" pitchFamily="18" charset="0"/>
                <a:cs typeface="Times New Roman" pitchFamily="18" charset="0"/>
              </a:rPr>
              <a:t>mind</a:t>
            </a:r>
            <a:r>
              <a:rPr lang="en-US" sz="2800" dirty="0" smtClean="0">
                <a:latin typeface="Times New Roman" pitchFamily="18" charset="0"/>
                <a:cs typeface="Times New Roman" pitchFamily="18" charset="0"/>
              </a:rPr>
              <a:t> between the word or phrase and what it represents. Thus:</a:t>
            </a:r>
          </a:p>
          <a:p>
            <a:pPr>
              <a:buFont typeface="Wingdings" pitchFamily="2" charset="2"/>
              <a:buChar char="Ø"/>
            </a:pPr>
            <a:r>
              <a:rPr lang="en-US" sz="2800" dirty="0" smtClean="0">
                <a:latin typeface="Times New Roman" pitchFamily="18" charset="0"/>
                <a:cs typeface="Times New Roman" pitchFamily="18" charset="0"/>
              </a:rPr>
              <a:t> hearing a word brings to mind the object, and seeing the object brings to mind the word or phrase. </a:t>
            </a:r>
          </a:p>
          <a:p>
            <a:pPr>
              <a:buNone/>
            </a:pPr>
            <a:endParaRPr lang="en-US" sz="2800" dirty="0" smtClean="0">
              <a:latin typeface="Times New Roman" pitchFamily="18" charset="0"/>
              <a:cs typeface="Times New Roman" pitchFamily="18" charset="0"/>
            </a:endParaRPr>
          </a:p>
          <a:p>
            <a:pPr>
              <a:buFont typeface="Wingdings" pitchFamily="2" charset="2"/>
              <a:buChar char="v"/>
            </a:pPr>
            <a:r>
              <a:rPr lang="en-US" sz="2800" dirty="0" smtClean="0">
                <a:latin typeface="Times New Roman" pitchFamily="18" charset="0"/>
                <a:cs typeface="Times New Roman" pitchFamily="18" charset="0"/>
              </a:rPr>
              <a:t>Eventually, any of the characteristics of the object or event may trigger the retrieval of the associated word or phrase from memory.</a:t>
            </a:r>
            <a:endParaRPr lang="fr-FR" sz="2800" dirty="0" smtClean="0">
              <a:latin typeface="Times New Roman" pitchFamily="18" charset="0"/>
              <a:cs typeface="Times New Roman" pitchFamily="18" charset="0"/>
            </a:endParaRP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slide(fromBottom)">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en-US" dirty="0"/>
          </a:p>
        </p:txBody>
      </p:sp>
      <p:pic>
        <p:nvPicPr>
          <p:cNvPr id="4" name="Picture 6"/>
          <p:cNvPicPr>
            <a:picLocks noGrp="1" noChangeAspect="1" noChangeArrowheads="1"/>
          </p:cNvPicPr>
          <p:nvPr>
            <p:ph idx="1"/>
          </p:nvPr>
        </p:nvPicPr>
        <p:blipFill>
          <a:blip r:embed="rId2" cstate="print"/>
          <a:srcRect/>
          <a:stretch>
            <a:fillRect/>
          </a:stretch>
        </p:blipFill>
        <p:spPr bwMode="auto">
          <a:xfrm>
            <a:off x="0" y="1357298"/>
            <a:ext cx="2000232" cy="385765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noChangeArrowheads="1"/>
          </p:cNvPicPr>
          <p:nvPr/>
        </p:nvPicPr>
        <p:blipFill>
          <a:blip r:embed="rId3" cstate="print"/>
          <a:srcRect/>
          <a:stretch>
            <a:fillRect/>
          </a:stretch>
        </p:blipFill>
        <p:spPr bwMode="auto">
          <a:xfrm>
            <a:off x="2000232" y="1357298"/>
            <a:ext cx="4143404" cy="3857652"/>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noChangeArrowheads="1"/>
          </p:cNvPicPr>
          <p:nvPr/>
        </p:nvPicPr>
        <p:blipFill>
          <a:blip r:embed="rId4" cstate="print"/>
          <a:srcRect/>
          <a:stretch>
            <a:fillRect/>
          </a:stretch>
        </p:blipFill>
        <p:spPr bwMode="auto">
          <a:xfrm>
            <a:off x="6143636" y="1357298"/>
            <a:ext cx="3000364" cy="385765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857232"/>
            <a:ext cx="9144000" cy="6000768"/>
          </a:xfrm>
        </p:spPr>
        <p:txBody>
          <a:bodyPr>
            <a:normAutofit/>
          </a:bodyPr>
          <a:lstStyle/>
          <a:p>
            <a:r>
              <a:rPr lang="en-US" sz="2400" dirty="0" smtClean="0">
                <a:latin typeface="Times New Roman" pitchFamily="18" charset="0"/>
                <a:cs typeface="Times New Roman" pitchFamily="18" charset="0"/>
              </a:rPr>
              <a:t>The approach is exemplar-based in that it is the examples that are present in the input that form the basis of complex </a:t>
            </a:r>
            <a:r>
              <a:rPr lang="en-US" sz="2400" dirty="0" smtClean="0">
                <a:solidFill>
                  <a:srgbClr val="00B0F0"/>
                </a:solidFill>
                <a:latin typeface="Times New Roman" pitchFamily="18" charset="0"/>
                <a:cs typeface="Times New Roman" pitchFamily="18" charset="0"/>
              </a:rPr>
              <a:t>patterns</a:t>
            </a:r>
            <a:r>
              <a:rPr lang="en-US" sz="2400" dirty="0" smtClean="0">
                <a:latin typeface="Times New Roman" pitchFamily="18" charset="0"/>
                <a:cs typeface="Times New Roman" pitchFamily="18" charset="0"/>
              </a:rPr>
              <a:t> and from which </a:t>
            </a:r>
            <a:r>
              <a:rPr lang="en-US" sz="2400" dirty="0" smtClean="0">
                <a:solidFill>
                  <a:srgbClr val="00B0F0"/>
                </a:solidFill>
                <a:latin typeface="Times New Roman" pitchFamily="18" charset="0"/>
                <a:cs typeface="Times New Roman" pitchFamily="18" charset="0"/>
              </a:rPr>
              <a:t>regularities</a:t>
            </a:r>
            <a:r>
              <a:rPr lang="en-US" sz="2400" dirty="0" smtClean="0">
                <a:latin typeface="Times New Roman" pitchFamily="18" charset="0"/>
                <a:cs typeface="Times New Roman" pitchFamily="18" charset="0"/>
              </a:rPr>
              <a:t> emerge.</a:t>
            </a:r>
          </a:p>
          <a:p>
            <a:endParaRPr lang="en-US" sz="2400" dirty="0" smtClean="0"/>
          </a:p>
          <a:p>
            <a:r>
              <a:rPr lang="en-US" sz="2400" dirty="0" smtClean="0">
                <a:latin typeface="Times New Roman" pitchFamily="18" charset="0"/>
                <a:cs typeface="Times New Roman" pitchFamily="18" charset="0"/>
              </a:rPr>
              <a:t>In other words, language is not driven by an innate faculty; rather, the complex linguistic environment provides the information from which </a:t>
            </a:r>
            <a:r>
              <a:rPr lang="fr-FR" sz="2400" dirty="0" err="1" smtClean="0">
                <a:latin typeface="Times New Roman" pitchFamily="18" charset="0"/>
                <a:cs typeface="Times New Roman" pitchFamily="18" charset="0"/>
              </a:rPr>
              <a:t>learners</a:t>
            </a:r>
            <a:r>
              <a:rPr lang="fr-FR" sz="2400" dirty="0" smtClean="0">
                <a:latin typeface="Times New Roman" pitchFamily="18" charset="0"/>
                <a:cs typeface="Times New Roman" pitchFamily="18" charset="0"/>
              </a:rPr>
              <a:t> abstract </a:t>
            </a:r>
            <a:r>
              <a:rPr lang="fr-FR" sz="2400" dirty="0" err="1" smtClean="0">
                <a:solidFill>
                  <a:srgbClr val="00B0F0"/>
                </a:solidFill>
                <a:latin typeface="Times New Roman" pitchFamily="18" charset="0"/>
                <a:cs typeface="Times New Roman" pitchFamily="18" charset="0"/>
              </a:rPr>
              <a:t>regularities</a:t>
            </a:r>
            <a:r>
              <a:rPr lang="fr-FR" sz="2400" dirty="0" smtClean="0">
                <a:latin typeface="Times New Roman" pitchFamily="18" charset="0"/>
                <a:cs typeface="Times New Roman" pitchFamily="18" charset="0"/>
              </a:rPr>
              <a:t>.</a:t>
            </a:r>
          </a:p>
          <a:p>
            <a:endParaRPr lang="fr-FR" dirty="0" smtClean="0"/>
          </a:p>
          <a:p>
            <a:r>
              <a:rPr lang="en-US" dirty="0" smtClean="0">
                <a:latin typeface="Times New Roman" pitchFamily="18" charset="0"/>
                <a:cs typeface="Times New Roman" pitchFamily="18" charset="0"/>
              </a:rPr>
              <a:t>In this approach, learning is seen as simple instance learning (rather than explicit/implicit induction of rules), which proceeds based on input alone; the resultant knowledge is seen as a network of interconnected exemplars and patterns, rather than abstract rules.</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slide(fromBottom)">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928670"/>
            <a:ext cx="9144000" cy="5929330"/>
          </a:xfrm>
        </p:spPr>
        <p:txBody>
          <a:bodyPr/>
          <a:lstStyle/>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In a connectionist model, language acquisition is a process of:</a:t>
            </a:r>
          </a:p>
          <a:p>
            <a:pPr>
              <a:buNone/>
            </a:pPr>
            <a:endParaRPr lang="en-US" dirty="0" smtClean="0">
              <a:latin typeface="Times New Roman" pitchFamily="18" charset="0"/>
              <a:cs typeface="Times New Roman" pitchFamily="18" charset="0"/>
            </a:endParaRPr>
          </a:p>
          <a:p>
            <a:pPr lvl="1">
              <a:buSzPct val="100000"/>
              <a:buFont typeface="Wingdings" pitchFamily="2" charset="2"/>
              <a:buChar char="Ø"/>
            </a:pPr>
            <a:r>
              <a:rPr lang="en-US" sz="2600" dirty="0" smtClean="0">
                <a:solidFill>
                  <a:schemeClr val="accent6">
                    <a:lumMod val="60000"/>
                    <a:lumOff val="40000"/>
                  </a:schemeClr>
                </a:solidFill>
              </a:rPr>
              <a:t>Associating</a:t>
            </a:r>
            <a:r>
              <a:rPr lang="en-US" sz="2600" dirty="0" smtClean="0"/>
              <a:t> words with elements of external reality.</a:t>
            </a:r>
          </a:p>
          <a:p>
            <a:pPr lvl="1">
              <a:buFont typeface="Wingdings" pitchFamily="2" charset="2"/>
              <a:buChar char="Ø"/>
            </a:pPr>
            <a:endParaRPr lang="en-US" dirty="0" smtClean="0">
              <a:latin typeface="Times New Roman" pitchFamily="18" charset="0"/>
              <a:cs typeface="Times New Roman" pitchFamily="18" charset="0"/>
            </a:endParaRPr>
          </a:p>
          <a:p>
            <a:pPr lvl="1">
              <a:buSzPct val="100000"/>
              <a:buFont typeface="Wingdings" pitchFamily="2" charset="2"/>
              <a:buChar char="Ø"/>
            </a:pPr>
            <a:r>
              <a:rPr lang="en-US" sz="2600" dirty="0" smtClean="0">
                <a:latin typeface="Times New Roman" pitchFamily="18" charset="0"/>
                <a:cs typeface="Times New Roman" pitchFamily="18" charset="0"/>
              </a:rPr>
              <a:t>It is also a process of </a:t>
            </a:r>
            <a:r>
              <a:rPr lang="en-US" sz="2600" dirty="0" smtClean="0">
                <a:solidFill>
                  <a:schemeClr val="accent6">
                    <a:lumMod val="60000"/>
                    <a:lumOff val="40000"/>
                  </a:schemeClr>
                </a:solidFill>
                <a:latin typeface="Times New Roman" pitchFamily="18" charset="0"/>
                <a:cs typeface="Times New Roman" pitchFamily="18" charset="0"/>
              </a:rPr>
              <a:t>associating</a:t>
            </a:r>
            <a:r>
              <a:rPr lang="en-US" sz="2600" dirty="0" smtClean="0">
                <a:latin typeface="Times New Roman" pitchFamily="18" charset="0"/>
                <a:cs typeface="Times New Roman" pitchFamily="18" charset="0"/>
              </a:rPr>
              <a:t> words and phrases with the other words and phrases that occur with them, or words with grammatical morphemes that occur with them.</a:t>
            </a:r>
          </a:p>
          <a:p>
            <a:pPr lvl="1">
              <a:buFont typeface="Wingdings" pitchFamily="2" charset="2"/>
              <a:buChar char="Ø"/>
            </a:pPr>
            <a:endParaRPr lang="en-US" dirty="0" smtClean="0">
              <a:latin typeface="Times New Roman" pitchFamily="18" charset="0"/>
              <a:cs typeface="Times New Roman" pitchFamily="18" charset="0"/>
            </a:endParaRPr>
          </a:p>
          <a:p>
            <a:pPr>
              <a:buNone/>
            </a:pP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slide(fromBottom)">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928670"/>
            <a:ext cx="9144000" cy="5929330"/>
          </a:xfrm>
        </p:spPr>
        <p:txBody>
          <a:bodyPr>
            <a:normAutofit/>
          </a:bodyPr>
          <a:lstStyle/>
          <a:p>
            <a:r>
              <a:rPr lang="en-US" dirty="0" smtClean="0">
                <a:latin typeface="Times New Roman" pitchFamily="18" charset="0"/>
                <a:cs typeface="Times New Roman" pitchFamily="18" charset="0"/>
              </a:rPr>
              <a:t>For example:</a:t>
            </a:r>
          </a:p>
          <a:p>
            <a:pPr>
              <a:buNone/>
            </a:pPr>
            <a:endParaRPr lang="en-US" dirty="0" smtClean="0">
              <a:latin typeface="Times New Roman" pitchFamily="18" charset="0"/>
              <a:cs typeface="Times New Roman" pitchFamily="18" charset="0"/>
            </a:endParaRPr>
          </a:p>
          <a:p>
            <a:pPr lvl="3">
              <a:buFont typeface="Wingdings" pitchFamily="2" charset="2"/>
              <a:buChar char="Ø"/>
            </a:pPr>
            <a:r>
              <a:rPr lang="en-US" sz="2600" dirty="0" smtClean="0">
                <a:latin typeface="Times New Roman" pitchFamily="18" charset="0"/>
                <a:cs typeface="Times New Roman" pitchFamily="18" charset="0"/>
              </a:rPr>
              <a:t> Children learning languages in which nouns have grammatical </a:t>
            </a:r>
            <a:r>
              <a:rPr lang="en-US" sz="2600" dirty="0" smtClean="0">
                <a:solidFill>
                  <a:schemeClr val="accent6">
                    <a:lumMod val="60000"/>
                    <a:lumOff val="40000"/>
                  </a:schemeClr>
                </a:solidFill>
                <a:latin typeface="Times New Roman" pitchFamily="18" charset="0"/>
                <a:cs typeface="Times New Roman" pitchFamily="18" charset="0"/>
              </a:rPr>
              <a:t>gender</a:t>
            </a:r>
            <a:r>
              <a:rPr lang="en-US" sz="2600" dirty="0" smtClean="0">
                <a:latin typeface="Times New Roman" pitchFamily="18" charset="0"/>
                <a:cs typeface="Times New Roman" pitchFamily="18" charset="0"/>
              </a:rPr>
              <a:t> learn to </a:t>
            </a:r>
            <a:r>
              <a:rPr lang="en-US" sz="2600" dirty="0" smtClean="0">
                <a:solidFill>
                  <a:srgbClr val="00B0F0"/>
                </a:solidFill>
                <a:latin typeface="Times New Roman" pitchFamily="18" charset="0"/>
                <a:cs typeface="Times New Roman" pitchFamily="18" charset="0"/>
              </a:rPr>
              <a:t>associate</a:t>
            </a:r>
            <a:r>
              <a:rPr lang="en-US" sz="2600" dirty="0" smtClean="0">
                <a:latin typeface="Times New Roman" pitchFamily="18" charset="0"/>
                <a:cs typeface="Times New Roman" pitchFamily="18" charset="0"/>
              </a:rPr>
              <a:t> the appropriate </a:t>
            </a:r>
            <a:r>
              <a:rPr lang="en-US" sz="2600" dirty="0" smtClean="0">
                <a:solidFill>
                  <a:srgbClr val="FFC000"/>
                </a:solidFill>
                <a:latin typeface="Times New Roman" pitchFamily="18" charset="0"/>
                <a:cs typeface="Times New Roman" pitchFamily="18" charset="0"/>
              </a:rPr>
              <a:t>article</a:t>
            </a:r>
            <a:r>
              <a:rPr lang="en-US" sz="2600" dirty="0" smtClean="0">
                <a:latin typeface="Times New Roman" pitchFamily="18" charset="0"/>
                <a:cs typeface="Times New Roman" pitchFamily="18" charset="0"/>
              </a:rPr>
              <a:t> and </a:t>
            </a:r>
            <a:r>
              <a:rPr lang="en-US" sz="2600" dirty="0" smtClean="0">
                <a:solidFill>
                  <a:srgbClr val="FFC000"/>
                </a:solidFill>
                <a:latin typeface="Times New Roman" pitchFamily="18" charset="0"/>
                <a:cs typeface="Times New Roman" pitchFamily="18" charset="0"/>
              </a:rPr>
              <a:t>adjective</a:t>
            </a:r>
            <a:r>
              <a:rPr lang="en-US" sz="2600" dirty="0" smtClean="0">
                <a:latin typeface="Times New Roman" pitchFamily="18" charset="0"/>
                <a:cs typeface="Times New Roman" pitchFamily="18" charset="0"/>
              </a:rPr>
              <a:t> forms with </a:t>
            </a:r>
            <a:r>
              <a:rPr lang="en-US" sz="2600" dirty="0" smtClean="0">
                <a:solidFill>
                  <a:srgbClr val="FFC000"/>
                </a:solidFill>
                <a:latin typeface="Times New Roman" pitchFamily="18" charset="0"/>
                <a:cs typeface="Times New Roman" pitchFamily="18" charset="0"/>
              </a:rPr>
              <a:t>nouns</a:t>
            </a:r>
            <a:r>
              <a:rPr lang="en-US" sz="2600" dirty="0" smtClean="0">
                <a:latin typeface="Times New Roman" pitchFamily="18" charset="0"/>
                <a:cs typeface="Times New Roman" pitchFamily="18" charset="0"/>
              </a:rPr>
              <a:t>. Similarly, they learn to </a:t>
            </a:r>
            <a:r>
              <a:rPr lang="en-US" sz="2600" dirty="0" smtClean="0">
                <a:solidFill>
                  <a:srgbClr val="00B0F0"/>
                </a:solidFill>
                <a:latin typeface="Times New Roman" pitchFamily="18" charset="0"/>
                <a:cs typeface="Times New Roman" pitchFamily="18" charset="0"/>
              </a:rPr>
              <a:t>associate</a:t>
            </a:r>
            <a:r>
              <a:rPr lang="en-US" sz="2600" dirty="0" smtClean="0">
                <a:latin typeface="Times New Roman" pitchFamily="18" charset="0"/>
                <a:cs typeface="Times New Roman" pitchFamily="18" charset="0"/>
              </a:rPr>
              <a:t> </a:t>
            </a:r>
            <a:r>
              <a:rPr lang="en-US" sz="2600" dirty="0" smtClean="0">
                <a:solidFill>
                  <a:srgbClr val="FFC000"/>
                </a:solidFill>
                <a:latin typeface="Times New Roman" pitchFamily="18" charset="0"/>
                <a:cs typeface="Times New Roman" pitchFamily="18" charset="0"/>
              </a:rPr>
              <a:t>pronouns</a:t>
            </a:r>
            <a:r>
              <a:rPr lang="en-US" sz="2600" dirty="0" smtClean="0">
                <a:latin typeface="Times New Roman" pitchFamily="18" charset="0"/>
                <a:cs typeface="Times New Roman" pitchFamily="18" charset="0"/>
              </a:rPr>
              <a:t> with the </a:t>
            </a:r>
            <a:r>
              <a:rPr lang="en-US" sz="2600" dirty="0" smtClean="0">
                <a:solidFill>
                  <a:srgbClr val="FFC000"/>
                </a:solidFill>
                <a:latin typeface="Times New Roman" pitchFamily="18" charset="0"/>
                <a:cs typeface="Times New Roman" pitchFamily="18" charset="0"/>
              </a:rPr>
              <a:t>verb forms </a:t>
            </a:r>
            <a:r>
              <a:rPr lang="en-US" sz="2600" dirty="0" smtClean="0">
                <a:latin typeface="Times New Roman" pitchFamily="18" charset="0"/>
                <a:cs typeface="Times New Roman" pitchFamily="18" charset="0"/>
              </a:rPr>
              <a:t>that mark person and number. </a:t>
            </a:r>
          </a:p>
          <a:p>
            <a:pPr lvl="3">
              <a:buNone/>
            </a:pPr>
            <a:endParaRPr lang="en-US" sz="2600" dirty="0" smtClean="0">
              <a:latin typeface="Times New Roman" pitchFamily="18" charset="0"/>
              <a:cs typeface="Times New Roman" pitchFamily="18" charset="0"/>
            </a:endParaRPr>
          </a:p>
          <a:p>
            <a:pPr lvl="3">
              <a:buFont typeface="Wingdings" pitchFamily="2" charset="2"/>
              <a:buChar char="Ø"/>
            </a:pPr>
            <a:r>
              <a:rPr lang="en-US" sz="2600" dirty="0" smtClean="0">
                <a:latin typeface="Times New Roman" pitchFamily="18" charset="0"/>
                <a:cs typeface="Times New Roman" pitchFamily="18" charset="0"/>
              </a:rPr>
              <a:t>They learn which </a:t>
            </a:r>
            <a:r>
              <a:rPr lang="en-US" sz="2600" dirty="0" smtClean="0">
                <a:solidFill>
                  <a:srgbClr val="FFFF00"/>
                </a:solidFill>
                <a:latin typeface="Times New Roman" pitchFamily="18" charset="0"/>
                <a:cs typeface="Times New Roman" pitchFamily="18" charset="0"/>
              </a:rPr>
              <a:t>temporal adverbs</a:t>
            </a:r>
            <a:r>
              <a:rPr lang="en-US" sz="2600" dirty="0" smtClean="0">
                <a:latin typeface="Times New Roman" pitchFamily="18" charset="0"/>
                <a:cs typeface="Times New Roman" pitchFamily="18" charset="0"/>
              </a:rPr>
              <a:t> go with which verb </a:t>
            </a:r>
            <a:r>
              <a:rPr lang="en-US" sz="2600" dirty="0" smtClean="0">
                <a:solidFill>
                  <a:srgbClr val="FFFF00"/>
                </a:solidFill>
                <a:latin typeface="Times New Roman" pitchFamily="18" charset="0"/>
                <a:cs typeface="Times New Roman" pitchFamily="18" charset="0"/>
              </a:rPr>
              <a:t>tenses</a:t>
            </a:r>
            <a:r>
              <a:rPr lang="en-US" sz="2600"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         According to connectionist theory, all this is possible because of the child's general ability to develop associations between things that occur together.</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857232"/>
            <a:ext cx="9144000" cy="6000768"/>
          </a:xfrm>
        </p:spPr>
        <p:txBody>
          <a:bodyPr>
            <a:normAutofit/>
          </a:bodyPr>
          <a:lstStyle/>
          <a:p>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Researchers have found, however, that the kind of </a:t>
            </a:r>
            <a:r>
              <a:rPr lang="en-US" sz="3200" b="1" i="1" dirty="0" smtClean="0">
                <a:latin typeface="Times New Roman" pitchFamily="18" charset="0"/>
                <a:cs typeface="Times New Roman" pitchFamily="18" charset="0"/>
              </a:rPr>
              <a:t>child-directed speech</a:t>
            </a:r>
            <a:r>
              <a:rPr lang="en-US" sz="3200" dirty="0" smtClean="0">
                <a:latin typeface="Times New Roman" pitchFamily="18" charset="0"/>
                <a:cs typeface="Times New Roman" pitchFamily="18" charset="0"/>
              </a:rPr>
              <a:t> observed in middle-class American homes is by </a:t>
            </a:r>
            <a:r>
              <a:rPr lang="en-US" sz="3200" b="1" i="1" u="sng" dirty="0" smtClean="0">
                <a:latin typeface="Times New Roman" pitchFamily="18" charset="0"/>
                <a:cs typeface="Times New Roman" pitchFamily="18" charset="0"/>
              </a:rPr>
              <a:t>no</a:t>
            </a:r>
            <a:r>
              <a:rPr lang="en-US" sz="3200" dirty="0" smtClean="0">
                <a:latin typeface="Times New Roman" pitchFamily="18" charset="0"/>
                <a:cs typeface="Times New Roman" pitchFamily="18" charset="0"/>
              </a:rPr>
              <a:t> means </a:t>
            </a:r>
            <a:r>
              <a:rPr lang="en-US" sz="3200" b="1" i="1" u="sng" dirty="0" smtClean="0">
                <a:latin typeface="Times New Roman" pitchFamily="18" charset="0"/>
                <a:cs typeface="Times New Roman" pitchFamily="18" charset="0"/>
              </a:rPr>
              <a:t>universal</a:t>
            </a:r>
            <a:r>
              <a:rPr lang="en-US" sz="3200" dirty="0" smtClean="0">
                <a:latin typeface="Times New Roman" pitchFamily="18" charset="0"/>
                <a:cs typeface="Times New Roman" pitchFamily="18" charset="0"/>
              </a:rPr>
              <a:t>.</a:t>
            </a:r>
            <a:endParaRPr lang="fr-FR"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928670"/>
            <a:ext cx="9144000" cy="5929330"/>
          </a:xfrm>
        </p:spPr>
        <p:txBody>
          <a:bodyPr>
            <a:normAutofit/>
          </a:bodyPr>
          <a:lstStyle/>
          <a:p>
            <a:pPr>
              <a:buFont typeface="Wingdings" pitchFamily="2" charset="2"/>
              <a:buChar char="v"/>
            </a:pPr>
            <a:r>
              <a:rPr lang="fr-FR" sz="3200" b="1" dirty="0" smtClean="0">
                <a:solidFill>
                  <a:schemeClr val="accent6">
                    <a:lumMod val="75000"/>
                  </a:schemeClr>
                </a:solidFill>
                <a:latin typeface="Times New Roman" pitchFamily="18" charset="0"/>
                <a:cs typeface="Times New Roman" pitchFamily="18" charset="0"/>
              </a:rPr>
              <a:t> 2/ </a:t>
            </a:r>
            <a:r>
              <a:rPr lang="en-US" dirty="0" smtClean="0">
                <a:latin typeface="Times New Roman" pitchFamily="18" charset="0"/>
                <a:cs typeface="Times New Roman" pitchFamily="18" charset="0"/>
              </a:rPr>
              <a:t>In some societies, adults do not engage in conversation or verbal play with very young children.</a:t>
            </a:r>
            <a:r>
              <a:rPr lang="en-US" dirty="0" smtClean="0"/>
              <a:t> For example:</a:t>
            </a:r>
          </a:p>
          <a:p>
            <a:pPr>
              <a:buNone/>
            </a:pPr>
            <a:endParaRPr lang="en-US" dirty="0" smtClean="0"/>
          </a:p>
          <a:p>
            <a:pPr lvl="4">
              <a:buFont typeface="Wingdings" pitchFamily="2" charset="2"/>
              <a:buChar char="Ø"/>
            </a:pPr>
            <a:r>
              <a:rPr lang="en-US" sz="2400" dirty="0" err="1" smtClean="0">
                <a:solidFill>
                  <a:srgbClr val="00B0F0"/>
                </a:solidFill>
                <a:latin typeface="Times New Roman" pitchFamily="18" charset="0"/>
                <a:cs typeface="Times New Roman" pitchFamily="18" charset="0"/>
              </a:rPr>
              <a:t>Kaluli</a:t>
            </a:r>
            <a:r>
              <a:rPr lang="en-US" sz="2400" dirty="0" smtClean="0">
                <a:solidFill>
                  <a:srgbClr val="00B0F0"/>
                </a:solidFill>
                <a:latin typeface="Times New Roman" pitchFamily="18" charset="0"/>
                <a:cs typeface="Times New Roman" pitchFamily="18" charset="0"/>
              </a:rPr>
              <a:t> mothers</a:t>
            </a:r>
            <a:r>
              <a:rPr lang="en-US" sz="2400" dirty="0" smtClean="0">
                <a:latin typeface="Times New Roman" pitchFamily="18" charset="0"/>
                <a:cs typeface="Times New Roman" pitchFamily="18" charset="0"/>
              </a:rPr>
              <a:t> in Papua New Guinea did not consider their children to be appropriate conversational partners.</a:t>
            </a:r>
          </a:p>
          <a:p>
            <a:pPr lvl="4">
              <a:buFont typeface="Wingdings" pitchFamily="2" charset="2"/>
              <a:buChar char="Ø"/>
            </a:pPr>
            <a:endParaRPr lang="en-US" sz="2400" b="1" dirty="0" smtClean="0">
              <a:solidFill>
                <a:schemeClr val="accent6">
                  <a:lumMod val="75000"/>
                </a:schemeClr>
              </a:solidFill>
              <a:latin typeface="Times New Roman" pitchFamily="18" charset="0"/>
              <a:cs typeface="Times New Roman" pitchFamily="18" charset="0"/>
            </a:endParaRPr>
          </a:p>
          <a:p>
            <a:pPr lvl="4">
              <a:buFont typeface="Wingdings" pitchFamily="2" charset="2"/>
              <a:buChar char="Ø"/>
            </a:pPr>
            <a:r>
              <a:rPr lang="en-US" sz="2400" dirty="0" smtClean="0">
                <a:latin typeface="Times New Roman" pitchFamily="18" charset="0"/>
                <a:cs typeface="Times New Roman" pitchFamily="18" charset="0"/>
              </a:rPr>
              <a:t>In traditional </a:t>
            </a:r>
            <a:r>
              <a:rPr lang="en-US" sz="2400" dirty="0" smtClean="0">
                <a:solidFill>
                  <a:srgbClr val="00B0F0"/>
                </a:solidFill>
                <a:latin typeface="Times New Roman" pitchFamily="18" charset="0"/>
                <a:cs typeface="Times New Roman" pitchFamily="18" charset="0"/>
              </a:rPr>
              <a:t>Inuit society</a:t>
            </a:r>
            <a:r>
              <a:rPr lang="en-US" sz="2400" dirty="0" smtClean="0">
                <a:latin typeface="Times New Roman" pitchFamily="18" charset="0"/>
                <a:cs typeface="Times New Roman" pitchFamily="18" charset="0"/>
              </a:rPr>
              <a:t>, children are expected to </a:t>
            </a:r>
            <a:r>
              <a:rPr lang="en-US" sz="2400" i="1" u="sng" dirty="0" smtClean="0">
                <a:latin typeface="Times New Roman" pitchFamily="18" charset="0"/>
                <a:cs typeface="Times New Roman" pitchFamily="18" charset="0"/>
              </a:rPr>
              <a:t>watch</a:t>
            </a:r>
            <a:r>
              <a:rPr lang="en-US" sz="2400" dirty="0" smtClean="0">
                <a:latin typeface="Times New Roman" pitchFamily="18" charset="0"/>
                <a:cs typeface="Times New Roman" pitchFamily="18" charset="0"/>
              </a:rPr>
              <a:t> and </a:t>
            </a:r>
            <a:r>
              <a:rPr lang="en-US" sz="2400" i="1" u="sng" dirty="0" smtClean="0">
                <a:latin typeface="Times New Roman" pitchFamily="18" charset="0"/>
                <a:cs typeface="Times New Roman" pitchFamily="18" charset="0"/>
              </a:rPr>
              <a:t>listen</a:t>
            </a:r>
            <a:r>
              <a:rPr lang="en-US" sz="2400" dirty="0" smtClean="0">
                <a:latin typeface="Times New Roman" pitchFamily="18" charset="0"/>
                <a:cs typeface="Times New Roman" pitchFamily="18" charset="0"/>
              </a:rPr>
              <a:t> to adults. They are not expected or encouraged to participate in conversations with adults until they are older and have more developed language skills.</a:t>
            </a:r>
            <a:endParaRPr lang="en-US" sz="2400" b="1" dirty="0" smtClean="0">
              <a:solidFill>
                <a:schemeClr val="accent6">
                  <a:lumMod val="75000"/>
                </a:schemeClr>
              </a:solidFill>
              <a:latin typeface="Times New Roman" pitchFamily="18" charset="0"/>
              <a:cs typeface="Times New Roman" pitchFamily="18" charset="0"/>
            </a:endParaRPr>
          </a:p>
          <a:p>
            <a:pPr lvl="4">
              <a:buFont typeface="Wingdings" pitchFamily="2" charset="2"/>
              <a:buChar char="Ø"/>
            </a:pPr>
            <a:endParaRPr lang="fr-FR" sz="2400" b="1" dirty="0">
              <a:solidFill>
                <a:schemeClr val="accent6">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slide(fromBottom)">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slide(fromBottom)">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928670"/>
            <a:ext cx="9144000" cy="5929330"/>
          </a:xfrm>
        </p:spPr>
        <p:txBody>
          <a:bodyPr>
            <a:normAutofit/>
          </a:bodyPr>
          <a:lstStyle/>
          <a:p>
            <a:pPr>
              <a:buFont typeface="Wingdings" pitchFamily="2" charset="2"/>
              <a:buChar char="v"/>
            </a:pPr>
            <a:r>
              <a:rPr lang="en-US" smtClean="0">
                <a:latin typeface="Times New Roman" pitchFamily="18" charset="0"/>
                <a:cs typeface="Times New Roman" pitchFamily="18" charset="0"/>
              </a:rPr>
              <a:t>Even </a:t>
            </a:r>
            <a:r>
              <a:rPr lang="en-US" dirty="0" smtClean="0">
                <a:latin typeface="Times New Roman" pitchFamily="18" charset="0"/>
                <a:cs typeface="Times New Roman" pitchFamily="18" charset="0"/>
              </a:rPr>
              <a:t>within the United States, Shirley Brice Heath (1983) and others have documented substantial differences in the ways in which parents in different socioeconomic and ethnic groups interact with their children.</a:t>
            </a:r>
          </a:p>
          <a:p>
            <a:pPr>
              <a:buFont typeface="Wingdings" pitchFamily="2" charset="2"/>
              <a:buChar char="v"/>
            </a:pPr>
            <a:endParaRPr lang="en-US" b="1" dirty="0" smtClean="0">
              <a:latin typeface="Times New Roman" pitchFamily="18" charset="0"/>
              <a:cs typeface="Times New Roman" pitchFamily="18" charset="0"/>
            </a:endParaRPr>
          </a:p>
          <a:p>
            <a:pPr>
              <a:buFont typeface="Wingdings" pitchFamily="2" charset="2"/>
              <a:buChar char="v"/>
            </a:pPr>
            <a:endParaRPr lang="en-US" b="1" dirty="0" smtClean="0">
              <a:latin typeface="Times New Roman" pitchFamily="18" charset="0"/>
              <a:cs typeface="Times New Roman" pitchFamily="18" charset="0"/>
            </a:endParaRPr>
          </a:p>
          <a:p>
            <a:pPr>
              <a:buFont typeface="Wingdings" pitchFamily="2" charset="2"/>
              <a:buChar char="v"/>
            </a:pPr>
            <a:endParaRPr lang="en-US" b="1" dirty="0" smtClean="0">
              <a:latin typeface="Times New Roman" pitchFamily="18" charset="0"/>
              <a:cs typeface="Times New Roman" pitchFamily="18" charset="0"/>
            </a:endParaRPr>
          </a:p>
          <a:p>
            <a:pPr algn="just">
              <a:buClr>
                <a:srgbClr val="0070C0"/>
              </a:buClr>
              <a:buSzPct val="100000"/>
              <a:buFont typeface="Wingdings" pitchFamily="2" charset="2"/>
              <a:buChar char="q"/>
            </a:pPr>
            <a:r>
              <a:rPr lang="en-US" dirty="0" smtClean="0">
                <a:latin typeface="Times New Roman" pitchFamily="18" charset="0"/>
                <a:cs typeface="Times New Roman" pitchFamily="18" charset="0"/>
              </a:rPr>
              <a:t>Thus, it is difficult to judge the long-term effect of the </a:t>
            </a:r>
            <a:r>
              <a:rPr lang="en-US" dirty="0" smtClean="0">
                <a:solidFill>
                  <a:srgbClr val="00B0F0"/>
                </a:solidFill>
                <a:latin typeface="Times New Roman" pitchFamily="18" charset="0"/>
                <a:cs typeface="Times New Roman" pitchFamily="18" charset="0"/>
              </a:rPr>
              <a:t>modifications</a:t>
            </a:r>
            <a:r>
              <a:rPr lang="en-US" dirty="0" smtClean="0">
                <a:latin typeface="Times New Roman" pitchFamily="18" charset="0"/>
                <a:cs typeface="Times New Roman" pitchFamily="18" charset="0"/>
              </a:rPr>
              <a:t> that some adults make in speech addressed to children.</a:t>
            </a:r>
            <a:endParaRPr lang="fr-FR"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dissolve">
                                      <p:cBhvr>
                                        <p:cTn id="1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714356"/>
          </a:xfrm>
        </p:spPr>
        <p:txBody>
          <a:bodyPr>
            <a:normAutofit/>
          </a:bodyPr>
          <a:lstStyle/>
          <a:p>
            <a:r>
              <a:rPr lang="en-US" sz="3200" b="1" i="1" u="sng" dirty="0" smtClean="0">
                <a:latin typeface="Times New Roman" pitchFamily="18" charset="0"/>
                <a:cs typeface="Times New Roman" pitchFamily="18" charset="0"/>
              </a:rPr>
              <a:t>The Importance of Interaction</a:t>
            </a:r>
            <a:r>
              <a:rPr lang="en-US" sz="3200" b="1" i="1" dirty="0" smtClean="0">
                <a:latin typeface="Times New Roman" pitchFamily="18" charset="0"/>
                <a:cs typeface="Times New Roman" pitchFamily="18" charset="0"/>
              </a:rPr>
              <a:t>:</a:t>
            </a:r>
            <a:endParaRPr lang="fr-FR" sz="32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0" y="928670"/>
            <a:ext cx="9144000" cy="5929330"/>
          </a:xfrm>
        </p:spPr>
        <p:txBody>
          <a:bodyPr/>
          <a:lstStyle/>
          <a:p>
            <a:r>
              <a:rPr lang="en-US" dirty="0" smtClean="0">
                <a:latin typeface="Times New Roman" pitchFamily="18" charset="0"/>
                <a:cs typeface="Times New Roman" pitchFamily="18" charset="0"/>
              </a:rPr>
              <a:t>The role of interaction between a language-learning child and an INTERLOCUTOR who responds in some way to the child is illuminated by cases where such interaction is missing.</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Jacqueline Sachs and her colleagues (1981) studied the language development of a child called Jim.</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Jim was a hearing child of deaf parents, and his only contact with oral language was through television, which he watched frequently.</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slide(fromBottom)">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slide(fromBottom)">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928670"/>
            <a:ext cx="9144000" cy="5929330"/>
          </a:xfrm>
        </p:spPr>
        <p:txBody>
          <a:bodyPr/>
          <a:lstStyle/>
          <a:p>
            <a:pPr algn="just"/>
            <a:r>
              <a:rPr lang="en-US" dirty="0" smtClean="0">
                <a:latin typeface="Times New Roman" pitchFamily="18" charset="0"/>
                <a:cs typeface="Times New Roman" pitchFamily="18" charset="0"/>
              </a:rPr>
              <a:t>Thus, although in other respects he was well cared for, Jim did not begin his linguistic development in a normal environment in which a parent communicated with him in either oral or sign language.</a:t>
            </a:r>
          </a:p>
          <a:p>
            <a:endParaRPr lang="en-US" dirty="0" smtClean="0">
              <a:latin typeface="Times New Roman" pitchFamily="18" charset="0"/>
              <a:cs typeface="Times New Roman" pitchFamily="18" charset="0"/>
            </a:endParaRPr>
          </a:p>
          <a:p>
            <a:pPr algn="just">
              <a:buSzPct val="105000"/>
              <a:buFont typeface="Wingdings" pitchFamily="2" charset="2"/>
              <a:buChar char="v"/>
            </a:pPr>
            <a:r>
              <a:rPr lang="en-US" dirty="0" smtClean="0">
                <a:latin typeface="Times New Roman" pitchFamily="18" charset="0"/>
                <a:cs typeface="Times New Roman" pitchFamily="18" charset="0"/>
              </a:rPr>
              <a:t>A language assessment at </a:t>
            </a:r>
            <a:r>
              <a:rPr lang="en-US" dirty="0" smtClean="0">
                <a:solidFill>
                  <a:srgbClr val="00B0F0"/>
                </a:solidFill>
                <a:latin typeface="Times New Roman" pitchFamily="18" charset="0"/>
                <a:cs typeface="Times New Roman" pitchFamily="18" charset="0"/>
              </a:rPr>
              <a:t>three years and nine months</a:t>
            </a:r>
            <a:r>
              <a:rPr lang="en-US" dirty="0" smtClean="0">
                <a:latin typeface="Times New Roman" pitchFamily="18" charset="0"/>
                <a:cs typeface="Times New Roman" pitchFamily="18" charset="0"/>
              </a:rPr>
              <a:t> indicated that he was well below age level in all aspects of language:</a:t>
            </a:r>
          </a:p>
          <a:p>
            <a:pPr>
              <a:buSzPct val="105000"/>
              <a:buNone/>
            </a:pPr>
            <a:endParaRPr lang="en-US" dirty="0" smtClean="0">
              <a:latin typeface="Times New Roman" pitchFamily="18" charset="0"/>
              <a:cs typeface="Times New Roman" pitchFamily="18" charset="0"/>
            </a:endParaRPr>
          </a:p>
          <a:p>
            <a:pPr lvl="3" algn="just">
              <a:buSzPct val="100000"/>
              <a:buFont typeface="Wingdings" pitchFamily="2" charset="2"/>
              <a:buChar char="Ø"/>
            </a:pPr>
            <a:r>
              <a:rPr lang="en-US" sz="2400" dirty="0" smtClean="0">
                <a:latin typeface="Times New Roman" pitchFamily="18" charset="0"/>
                <a:cs typeface="Times New Roman" pitchFamily="18" charset="0"/>
              </a:rPr>
              <a:t>Although he attempted to express ideas appropriate to his age, he used unusual, ungrammatical word order.</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1572</TotalTime>
  <Words>2151</Words>
  <Application>Microsoft Office PowerPoint</Application>
  <PresentationFormat>Affichage à l'écran (4:3)</PresentationFormat>
  <Paragraphs>254</Paragraphs>
  <Slides>46</Slides>
  <Notes>1</Notes>
  <HiddenSlides>0</HiddenSlides>
  <MMClips>0</MMClips>
  <ScaleCrop>false</ScaleCrop>
  <HeadingPairs>
    <vt:vector size="4" baseType="variant">
      <vt:variant>
        <vt:lpstr>Thème</vt:lpstr>
      </vt:variant>
      <vt:variant>
        <vt:i4>1</vt:i4>
      </vt:variant>
      <vt:variant>
        <vt:lpstr>Titres des diapositives</vt:lpstr>
      </vt:variant>
      <vt:variant>
        <vt:i4>46</vt:i4>
      </vt:variant>
    </vt:vector>
  </HeadingPairs>
  <TitlesOfParts>
    <vt:vector size="47" baseType="lpstr">
      <vt:lpstr>Débit</vt:lpstr>
      <vt:lpstr>Interactionist/ Developmental Perspectives:  Learning from inside and out </vt:lpstr>
      <vt:lpstr>Cross-cultural Research (type of input):</vt:lpstr>
      <vt:lpstr> </vt:lpstr>
      <vt:lpstr> </vt:lpstr>
      <vt:lpstr> </vt:lpstr>
      <vt:lpstr> </vt:lpstr>
      <vt:lpstr> </vt:lpstr>
      <vt:lpstr>The Importance of Interaction:</vt:lpstr>
      <vt:lpstr> </vt:lpstr>
      <vt:lpstr> </vt:lpstr>
      <vt:lpstr> </vt:lpstr>
      <vt:lpstr> </vt:lpstr>
      <vt:lpstr> </vt:lpstr>
      <vt:lpstr> </vt:lpstr>
      <vt:lpstr> </vt:lpstr>
      <vt:lpstr>Piaget’s Theory</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Connectionism:</vt:lpstr>
      <vt:lpstr> </vt:lpstr>
      <vt:lpstr> </vt:lpstr>
      <vt:lpstr> </vt:lpstr>
      <vt:lpstr>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Interactionist/ Developmental Perspectives:  Learning from inside and out </dc:title>
  <dc:creator>Abd Jalal</dc:creator>
  <cp:lastModifiedBy>Lenovo</cp:lastModifiedBy>
  <cp:revision>131</cp:revision>
  <dcterms:created xsi:type="dcterms:W3CDTF">2013-12-06T18:06:44Z</dcterms:created>
  <dcterms:modified xsi:type="dcterms:W3CDTF">2024-11-25T13:14:01Z</dcterms:modified>
</cp:coreProperties>
</file>