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8" r:id="rId2"/>
    <p:sldId id="259" r:id="rId3"/>
    <p:sldId id="261" r:id="rId4"/>
    <p:sldId id="263" r:id="rId5"/>
    <p:sldId id="264" r:id="rId6"/>
    <p:sldId id="266" r:id="rId7"/>
    <p:sldId id="267" r:id="rId8"/>
    <p:sldId id="268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3FFEE199-D6E7-4E48-B7E9-AD967D725921}" type="datetimeFigureOut">
              <a:rPr lang="fr-FR" smtClean="0"/>
              <a:t>12/09/2024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E6E9E9DF-A912-4CC4-99AD-77F44624B55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E199-D6E7-4E48-B7E9-AD967D725921}" type="datetimeFigureOut">
              <a:rPr lang="fr-FR" smtClean="0"/>
              <a:t>12/09/2024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9E9DF-A912-4CC4-99AD-77F44624B55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E199-D6E7-4E48-B7E9-AD967D725921}" type="datetimeFigureOut">
              <a:rPr lang="fr-FR" smtClean="0"/>
              <a:t>12/09/2024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9E9DF-A912-4CC4-99AD-77F44624B55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3FFEE199-D6E7-4E48-B7E9-AD967D725921}" type="datetimeFigureOut">
              <a:rPr lang="fr-FR" smtClean="0"/>
              <a:t>12/09/2024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9E9DF-A912-4CC4-99AD-77F44624B55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3FFEE199-D6E7-4E48-B7E9-AD967D725921}" type="datetimeFigureOut">
              <a:rPr lang="fr-FR" smtClean="0"/>
              <a:t>12/09/2024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E6E9E9DF-A912-4CC4-99AD-77F44624B554}" type="slidenum">
              <a:rPr lang="fr-FR" smtClean="0"/>
              <a:t>‹N°›</a:t>
            </a:fld>
            <a:endParaRPr lang="fr-FR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FFEE199-D6E7-4E48-B7E9-AD967D725921}" type="datetimeFigureOut">
              <a:rPr lang="fr-FR" smtClean="0"/>
              <a:t>12/09/2024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E6E9E9DF-A912-4CC4-99AD-77F44624B55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3FFEE199-D6E7-4E48-B7E9-AD967D725921}" type="datetimeFigureOut">
              <a:rPr lang="fr-FR" smtClean="0"/>
              <a:t>12/09/2024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E6E9E9DF-A912-4CC4-99AD-77F44624B554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E199-D6E7-4E48-B7E9-AD967D725921}" type="datetimeFigureOut">
              <a:rPr lang="fr-FR" smtClean="0"/>
              <a:t>12/09/2024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9E9DF-A912-4CC4-99AD-77F44624B55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FFEE199-D6E7-4E48-B7E9-AD967D725921}" type="datetimeFigureOut">
              <a:rPr lang="fr-FR" smtClean="0"/>
              <a:t>12/09/2024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E6E9E9DF-A912-4CC4-99AD-77F44624B55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3FFEE199-D6E7-4E48-B7E9-AD967D725921}" type="datetimeFigureOut">
              <a:rPr lang="fr-FR" smtClean="0"/>
              <a:t>12/09/2024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E6E9E9DF-A912-4CC4-99AD-77F44624B554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3FFEE199-D6E7-4E48-B7E9-AD967D725921}" type="datetimeFigureOut">
              <a:rPr lang="fr-FR" smtClean="0"/>
              <a:t>12/09/2024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E6E9E9DF-A912-4CC4-99AD-77F44624B554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3FFEE199-D6E7-4E48-B7E9-AD967D725921}" type="datetimeFigureOut">
              <a:rPr lang="fr-FR" smtClean="0"/>
              <a:t>12/09/2024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E6E9E9DF-A912-4CC4-99AD-77F44624B554}" type="slidenum">
              <a:rPr lang="fr-FR" smtClean="0"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67544" y="5229200"/>
            <a:ext cx="8208912" cy="1628800"/>
          </a:xfrm>
        </p:spPr>
        <p:txBody>
          <a:bodyPr>
            <a:noAutofit/>
          </a:bodyPr>
          <a:lstStyle/>
          <a:p>
            <a:pPr algn="ctr" rtl="1"/>
            <a:r>
              <a:rPr lang="ar-DZ" sz="4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محاضرات مقياس: </a:t>
            </a:r>
            <a:r>
              <a:rPr lang="ar-DZ" sz="4000" b="1" dirty="0" smtClean="0"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اعداد مذكرة </a:t>
            </a:r>
            <a:r>
              <a:rPr lang="ar-DZ" sz="4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لطلبة السنة الثانية ماستر اتصال وعلاقات عامة</a:t>
            </a:r>
            <a:r>
              <a:rPr lang="ar-DZ" sz="40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/ تقديم د. علاق أمينة</a:t>
            </a:r>
            <a:r>
              <a:rPr lang="ar-DZ" sz="4000" b="1" dirty="0" smtClean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1026" name="Picture 2" descr="C:\Users\Te_Mic\Desktop\كيفية اعداد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085184"/>
          </a:xfrm>
          <a:prstGeom prst="rect">
            <a:avLst/>
          </a:prstGeom>
          <a:noFill/>
        </p:spPr>
      </p:pic>
      <p:sp>
        <p:nvSpPr>
          <p:cNvPr id="7" name="Sous-titre 2"/>
          <p:cNvSpPr txBox="1">
            <a:spLocks/>
          </p:cNvSpPr>
          <p:nvPr/>
        </p:nvSpPr>
        <p:spPr>
          <a:xfrm>
            <a:off x="1907703" y="52230"/>
            <a:ext cx="7195599" cy="1224136"/>
          </a:xfrm>
          <a:prstGeom prst="rect">
            <a:avLst/>
          </a:prstGeom>
        </p:spPr>
        <p:txBody>
          <a:bodyPr vert="horz" lIns="45720" rIns="45720">
            <a:noAutofit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 rtl="1"/>
            <a:r>
              <a:rPr lang="ar-DZ" sz="24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جامعة العربي بن مهيدي أم البواقي  </a:t>
            </a:r>
          </a:p>
          <a:p>
            <a:pPr algn="ctr" rtl="1"/>
            <a:r>
              <a:rPr lang="ar-DZ" sz="24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كلية العلوم الاجتماعية والإنسانية</a:t>
            </a:r>
          </a:p>
          <a:p>
            <a:pPr algn="ctr" rtl="1"/>
            <a:r>
              <a:rPr lang="ar-DZ" sz="24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قسم العلوم الانسانية </a:t>
            </a:r>
          </a:p>
        </p:txBody>
      </p:sp>
      <p:pic>
        <p:nvPicPr>
          <p:cNvPr id="1028" name="Picture 4" descr="C:\Users\AMINA ALLAG\Desktop\شعار الجامعة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620" y="0"/>
            <a:ext cx="860683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MINA ALLAG\Desktop\شعار الجامعة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3"/>
            <a:ext cx="899592" cy="1047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51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332656"/>
            <a:ext cx="8291264" cy="568863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rtl="1"/>
            <a:r>
              <a:rPr lang="ar-DZ" sz="6000" b="1" dirty="0" smtClean="0">
                <a:solidFill>
                  <a:schemeClr val="accent2"/>
                </a:solidFill>
                <a:latin typeface="Sakkal Majalla" pitchFamily="2" charset="-78"/>
                <a:cs typeface="Sakkal Majalla" pitchFamily="2" charset="-78"/>
              </a:rPr>
              <a:t>ثالثا : بناء مذكرة الماستر </a:t>
            </a:r>
          </a:p>
          <a:p>
            <a:pPr algn="r" rtl="1"/>
            <a:r>
              <a:rPr lang="ar-DZ" sz="4000" b="1" dirty="0" smtClean="0"/>
              <a:t>تفاصيل شكلية </a:t>
            </a:r>
          </a:p>
          <a:p>
            <a:pPr algn="r" rtl="1"/>
            <a:r>
              <a:rPr lang="ar-DZ" sz="4000" b="1" dirty="0" smtClean="0"/>
              <a:t>أساسيات نظرية </a:t>
            </a:r>
          </a:p>
          <a:p>
            <a:pPr algn="r" rtl="1"/>
            <a:r>
              <a:rPr lang="ar-DZ" sz="4000" b="1" dirty="0" smtClean="0"/>
              <a:t>ضروريات منهجية </a:t>
            </a:r>
          </a:p>
          <a:p>
            <a:pPr algn="r" rtl="1"/>
            <a:endParaRPr lang="ar-DZ" b="1" dirty="0" smtClean="0"/>
          </a:p>
          <a:p>
            <a:pPr algn="r" rtl="1"/>
            <a:endParaRPr lang="en-US" b="1" dirty="0" smtClean="0"/>
          </a:p>
          <a:p>
            <a:pPr algn="r" rtl="1"/>
            <a:endParaRPr lang="ar-DZ" b="1" dirty="0" smtClean="0"/>
          </a:p>
          <a:p>
            <a:pPr algn="r" rtl="1"/>
            <a:endParaRPr lang="ar-DZ" dirty="0" smtClean="0"/>
          </a:p>
          <a:p>
            <a:pPr algn="r" rtl="1"/>
            <a:endParaRPr lang="ar-DZ" dirty="0" smtClean="0"/>
          </a:p>
          <a:p>
            <a:pPr algn="r" rtl="1"/>
            <a:endParaRPr lang="fr-FR" dirty="0"/>
          </a:p>
        </p:txBody>
      </p:sp>
      <p:pic>
        <p:nvPicPr>
          <p:cNvPr id="5127" name="Picture 7" descr="C:\Users\Te_Mic\Desktop\انها تفكر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348880"/>
            <a:ext cx="3096344" cy="3240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08920798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rtl="1"/>
            <a:r>
              <a:rPr lang="ar-DZ" sz="4400" b="1" dirty="0"/>
              <a:t>تفاصيل شكلية </a:t>
            </a:r>
            <a:br>
              <a:rPr lang="ar-DZ" sz="4400" b="1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8056"/>
          </a:xfrm>
        </p:spPr>
        <p:txBody>
          <a:bodyPr>
            <a:normAutofit fontScale="92500" lnSpcReduction="10000"/>
          </a:bodyPr>
          <a:lstStyle/>
          <a:p>
            <a:pPr algn="r" rtl="1"/>
            <a:r>
              <a:rPr lang="ar-DZ" dirty="0" smtClean="0"/>
              <a:t>اخراج المذكرة والاعتناء بعرض محتوياتها يعتبر أمرا مهما، لذا على الطالب أن ينتبه عند اعداد مذكرته إلى ضرورة </a:t>
            </a:r>
            <a:r>
              <a:rPr lang="ar-DZ" b="1" dirty="0" smtClean="0">
                <a:solidFill>
                  <a:srgbClr val="FF0000"/>
                </a:solidFill>
              </a:rPr>
              <a:t>العناية بعرض النصوص </a:t>
            </a:r>
            <a:r>
              <a:rPr lang="ar-DZ" dirty="0" smtClean="0"/>
              <a:t>التي تكون في العادة في شكل فقرات متسلسلة فمثلا :</a:t>
            </a:r>
          </a:p>
          <a:p>
            <a:pPr algn="r" rtl="1"/>
            <a:r>
              <a:rPr lang="ar-DZ" dirty="0" smtClean="0"/>
              <a:t>ينتبه إلى أن </a:t>
            </a:r>
            <a:r>
              <a:rPr lang="ar-DZ" b="1" dirty="0" smtClean="0">
                <a:solidFill>
                  <a:srgbClr val="FF0000"/>
                </a:solidFill>
              </a:rPr>
              <a:t>الفقرة</a:t>
            </a:r>
            <a:r>
              <a:rPr lang="ar-DZ" dirty="0" smtClean="0"/>
              <a:t> عبارة عن </a:t>
            </a:r>
            <a:r>
              <a:rPr lang="ar-DZ" b="1" dirty="0" smtClean="0">
                <a:solidFill>
                  <a:srgbClr val="FF0000"/>
                </a:solidFill>
              </a:rPr>
              <a:t>مجموعة من الجمل </a:t>
            </a:r>
            <a:r>
              <a:rPr lang="ar-DZ" dirty="0" smtClean="0"/>
              <a:t>التي تشكل في بناءها افكار متسلسلة فلا تكون مملة ولا متناقضة ولا مخلة بالمعنى، وان تظهر الفقرة </a:t>
            </a:r>
            <a:r>
              <a:rPr lang="ar-DZ" b="1" dirty="0" smtClean="0">
                <a:solidFill>
                  <a:srgbClr val="FF0000"/>
                </a:solidFill>
              </a:rPr>
              <a:t>مستقلة على الورق </a:t>
            </a:r>
            <a:r>
              <a:rPr lang="ar-DZ" dirty="0" smtClean="0"/>
              <a:t>حيث تبدأ بسطر جديد، يترك فراغ عند بدء السطر ، توضع نقطة عن نهاية الفقرة وذلك ما يضمن اراحة عين القارئ واعطاء جانب جمالي يبعد ملل طول المادة المكتوبة مما يمكن من متابعة الفكرة إلى نهايتها</a:t>
            </a:r>
          </a:p>
        </p:txBody>
      </p:sp>
    </p:spTree>
    <p:extLst>
      <p:ext uri="{BB962C8B-B14F-4D97-AF65-F5344CB8AC3E}">
        <p14:creationId xmlns:p14="http://schemas.microsoft.com/office/powerpoint/2010/main" val="331361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906128"/>
          </a:xfrm>
        </p:spPr>
        <p:txBody>
          <a:bodyPr/>
          <a:lstStyle/>
          <a:p>
            <a:pPr algn="r" rtl="1"/>
            <a:r>
              <a:rPr lang="ar-DZ" b="1" dirty="0" smtClean="0">
                <a:solidFill>
                  <a:srgbClr val="FF0000"/>
                </a:solidFill>
              </a:rPr>
              <a:t>العناوين: </a:t>
            </a:r>
          </a:p>
          <a:p>
            <a:pPr algn="r" rtl="1"/>
            <a:r>
              <a:rPr lang="ar-DZ" dirty="0" smtClean="0">
                <a:solidFill>
                  <a:schemeClr val="bg1"/>
                </a:solidFill>
              </a:rPr>
              <a:t>الاعتناء بصياغة العناوين وطريقة تدوينها داخل فصول المذكرة </a:t>
            </a:r>
          </a:p>
          <a:p>
            <a:pPr algn="r" rtl="1"/>
            <a:r>
              <a:rPr lang="ar-DZ" dirty="0" smtClean="0">
                <a:solidFill>
                  <a:schemeClr val="bg1"/>
                </a:solidFill>
              </a:rPr>
              <a:t>فمثلا لا تكون العناوين كثيرة لدرجة تفكك البحث </a:t>
            </a:r>
          </a:p>
          <a:p>
            <a:pPr algn="r" rtl="1"/>
            <a:r>
              <a:rPr lang="ar-DZ" dirty="0">
                <a:solidFill>
                  <a:schemeClr val="bg1"/>
                </a:solidFill>
              </a:rPr>
              <a:t> </a:t>
            </a:r>
            <a:r>
              <a:rPr lang="ar-DZ" dirty="0" smtClean="0">
                <a:solidFill>
                  <a:schemeClr val="bg1"/>
                </a:solidFill>
              </a:rPr>
              <a:t>لا تكون طويلة فيلاحظ أن العناوين القصيرة تؤدي وظيفة أوضح وأفضل </a:t>
            </a:r>
          </a:p>
          <a:p>
            <a:pPr algn="r" rtl="1"/>
            <a:r>
              <a:rPr lang="ar-DZ" dirty="0" smtClean="0">
                <a:solidFill>
                  <a:schemeClr val="bg1"/>
                </a:solidFill>
              </a:rPr>
              <a:t>من الضروري ان يعبر العنوان أكمل تعبير وأتمه عن المادة المعروضة بعده</a:t>
            </a:r>
          </a:p>
          <a:p>
            <a:pPr algn="r" rtl="1"/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71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834120"/>
          </a:xfrm>
        </p:spPr>
        <p:txBody>
          <a:bodyPr/>
          <a:lstStyle/>
          <a:p>
            <a:pPr algn="r" rtl="1"/>
            <a:r>
              <a:rPr lang="ar-DZ" b="1" dirty="0" smtClean="0">
                <a:solidFill>
                  <a:srgbClr val="FF0000"/>
                </a:solidFill>
              </a:rPr>
              <a:t>علامات الترقيم:</a:t>
            </a:r>
          </a:p>
          <a:p>
            <a:pPr algn="r" rtl="1"/>
            <a:r>
              <a:rPr lang="ar-DZ" dirty="0" smtClean="0">
                <a:solidFill>
                  <a:schemeClr val="bg1"/>
                </a:solidFill>
              </a:rPr>
              <a:t>تساعد علامات الترقيم على فهم ما يريد الطالب عرضه من افكار في مذكرته ، كما تؤدي إلى سهولة فهم المعنى ومن الضروري أن يكون هناك وعي ومعرفة في كيفية استخدام هذه العلامات </a:t>
            </a:r>
          </a:p>
          <a:p>
            <a:pPr algn="r" rtl="1"/>
            <a:r>
              <a:rPr lang="ar-DZ" b="1" dirty="0" smtClean="0">
                <a:solidFill>
                  <a:srgbClr val="FF0000"/>
                </a:solidFill>
              </a:rPr>
              <a:t>الجداول والأشكال:</a:t>
            </a:r>
            <a:endParaRPr lang="ar-DZ" b="1" dirty="0">
              <a:solidFill>
                <a:srgbClr val="FF0000"/>
              </a:solidFill>
            </a:endParaRPr>
          </a:p>
          <a:p>
            <a:pPr algn="r" rtl="1"/>
            <a:r>
              <a:rPr lang="ar-DZ" dirty="0" smtClean="0">
                <a:solidFill>
                  <a:schemeClr val="bg1"/>
                </a:solidFill>
              </a:rPr>
              <a:t>تستخدم لتوضيح أرقام أو علاقات وينبغي أن يعتني الطالب بتصميم وبنا هذه الجداول وحتى رسم الأشكال بحيث يكون لكل جدول </a:t>
            </a:r>
            <a:r>
              <a:rPr lang="ar-DZ" b="1" dirty="0" smtClean="0">
                <a:solidFill>
                  <a:srgbClr val="FF0000"/>
                </a:solidFill>
              </a:rPr>
              <a:t>عنوان</a:t>
            </a:r>
            <a:r>
              <a:rPr lang="ar-DZ" dirty="0" smtClean="0">
                <a:solidFill>
                  <a:schemeClr val="bg1"/>
                </a:solidFill>
              </a:rPr>
              <a:t> يميزه ويعبر تماما عن المادة التي يتم عرضها، على أن ترقم الجداول بصورة متتابعة 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67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ar-DZ" sz="4400" b="1" dirty="0"/>
              <a:t>أساسيات نظرية </a:t>
            </a:r>
            <a:br>
              <a:rPr lang="ar-DZ" sz="4400" b="1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076056"/>
          </a:xfrm>
        </p:spPr>
        <p:txBody>
          <a:bodyPr>
            <a:normAutofit fontScale="85000" lnSpcReduction="10000"/>
          </a:bodyPr>
          <a:lstStyle/>
          <a:p>
            <a:pPr algn="r" rtl="1"/>
            <a:r>
              <a:rPr lang="ar-DZ" dirty="0" smtClean="0">
                <a:solidFill>
                  <a:schemeClr val="bg1"/>
                </a:solidFill>
              </a:rPr>
              <a:t>يعتبر جمع المادة العلمية ، تنظيمها ، اختيار المناسب منها ثم الانتقال إلى مرحلة الصياغة والتحرير من الخطوات الأساسية التي لابد على الطالب من مراعاتها </a:t>
            </a:r>
            <a:r>
              <a:rPr lang="ar-DZ" b="1" dirty="0" smtClean="0">
                <a:solidFill>
                  <a:srgbClr val="FF0000"/>
                </a:solidFill>
              </a:rPr>
              <a:t>ووضع رزنامة زمنية واضحة </a:t>
            </a:r>
            <a:r>
              <a:rPr lang="ar-DZ" dirty="0" smtClean="0">
                <a:solidFill>
                  <a:schemeClr val="bg1"/>
                </a:solidFill>
              </a:rPr>
              <a:t>كي لا تضيع الجهود البحثية أو تتشتت</a:t>
            </a:r>
          </a:p>
          <a:p>
            <a:pPr algn="r" rtl="1"/>
            <a:r>
              <a:rPr lang="ar-DZ" b="1" dirty="0" smtClean="0">
                <a:solidFill>
                  <a:srgbClr val="FF0000"/>
                </a:solidFill>
              </a:rPr>
              <a:t>الابتعاد عن الحشو </a:t>
            </a:r>
            <a:r>
              <a:rPr lang="ar-DZ" dirty="0" smtClean="0">
                <a:solidFill>
                  <a:schemeClr val="bg1"/>
                </a:solidFill>
              </a:rPr>
              <a:t>في المعلومات حتى لو كان الطالب يرى بأنه بذل جهدا في جمعها ومنه يستصعب التخلي عنها وهو ما ينعكس سلبا على العمل</a:t>
            </a:r>
          </a:p>
          <a:p>
            <a:pPr algn="r" rtl="1"/>
            <a:r>
              <a:rPr lang="ar-DZ" dirty="0" smtClean="0">
                <a:solidFill>
                  <a:schemeClr val="bg1"/>
                </a:solidFill>
              </a:rPr>
              <a:t>احترام قواعد الاقتباس وتثبيت المراجع من خلال تهميش المادة العلمية وتحري الأمانة العلمية في عرضها</a:t>
            </a:r>
          </a:p>
          <a:p>
            <a:pPr algn="r" rtl="1"/>
            <a:r>
              <a:rPr lang="ar-DZ" b="1" dirty="0" smtClean="0">
                <a:solidFill>
                  <a:srgbClr val="FF0000"/>
                </a:solidFill>
              </a:rPr>
              <a:t>استخدام اللغة العلمية </a:t>
            </a:r>
            <a:r>
              <a:rPr lang="ar-DZ" dirty="0" smtClean="0">
                <a:solidFill>
                  <a:schemeClr val="bg1"/>
                </a:solidFill>
              </a:rPr>
              <a:t>في التحرير والابتعاد عن الصيغ الأدبية 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25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29258"/>
          </a:xfrm>
        </p:spPr>
        <p:txBody>
          <a:bodyPr>
            <a:normAutofit fontScale="90000"/>
          </a:bodyPr>
          <a:lstStyle/>
          <a:p>
            <a:pPr algn="r" rtl="1"/>
            <a:r>
              <a:rPr lang="ar-DZ" sz="4400" b="1" dirty="0"/>
              <a:t>ضروريات منهجية </a:t>
            </a:r>
            <a:br>
              <a:rPr lang="ar-DZ" sz="4400" b="1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124744"/>
            <a:ext cx="8435280" cy="5330064"/>
          </a:xfrm>
        </p:spPr>
        <p:txBody>
          <a:bodyPr>
            <a:normAutofit fontScale="92500" lnSpcReduction="20000"/>
          </a:bodyPr>
          <a:lstStyle/>
          <a:p>
            <a:pPr algn="r" rtl="1"/>
            <a:r>
              <a:rPr lang="ar-DZ" dirty="0" smtClean="0">
                <a:solidFill>
                  <a:schemeClr val="bg1"/>
                </a:solidFill>
              </a:rPr>
              <a:t>احترام العرض المنهجي للعناصر </a:t>
            </a:r>
          </a:p>
          <a:p>
            <a:pPr algn="r" rtl="1"/>
            <a:r>
              <a:rPr lang="ar-DZ" dirty="0" smtClean="0">
                <a:solidFill>
                  <a:schemeClr val="bg1"/>
                </a:solidFill>
              </a:rPr>
              <a:t>بناء الاشكالية وفق قالب واضح</a:t>
            </a:r>
          </a:p>
          <a:p>
            <a:pPr algn="r" rtl="1"/>
            <a:r>
              <a:rPr lang="ar-DZ" dirty="0" smtClean="0">
                <a:solidFill>
                  <a:schemeClr val="bg1"/>
                </a:solidFill>
              </a:rPr>
              <a:t>صياغة التساؤلات بشكل منهجي واسقاطي والابتعاد عن الصيغ الغير واضحة أو المتناقضة</a:t>
            </a:r>
          </a:p>
          <a:p>
            <a:pPr algn="r" rtl="1"/>
            <a:r>
              <a:rPr lang="ar-DZ" dirty="0" smtClean="0">
                <a:solidFill>
                  <a:schemeClr val="bg1"/>
                </a:solidFill>
              </a:rPr>
              <a:t>ضبط المفاهيم والعناية </a:t>
            </a:r>
            <a:r>
              <a:rPr lang="ar-DZ" b="1" dirty="0" smtClean="0">
                <a:solidFill>
                  <a:srgbClr val="FF0000"/>
                </a:solidFill>
              </a:rPr>
              <a:t>بالمفهوم الاجرائي </a:t>
            </a:r>
          </a:p>
          <a:p>
            <a:pPr algn="r" rtl="1"/>
            <a:r>
              <a:rPr lang="ar-DZ" dirty="0" smtClean="0">
                <a:solidFill>
                  <a:schemeClr val="bg1"/>
                </a:solidFill>
              </a:rPr>
              <a:t>عرض الدراسات السابقة بطريقة منظمة وتلخيص الأهم منها وتبيان جوانب الاستفادة منها </a:t>
            </a:r>
          </a:p>
          <a:p>
            <a:pPr algn="r" rtl="1"/>
            <a:r>
              <a:rPr lang="ar-DZ" dirty="0" smtClean="0">
                <a:solidFill>
                  <a:schemeClr val="bg1"/>
                </a:solidFill>
              </a:rPr>
              <a:t>الجانب التطبيقي هو </a:t>
            </a:r>
            <a:r>
              <a:rPr lang="ar-DZ" b="1" dirty="0" smtClean="0">
                <a:solidFill>
                  <a:srgbClr val="FF0000"/>
                </a:solidFill>
              </a:rPr>
              <a:t>خلاصة جهد الطالب </a:t>
            </a:r>
            <a:r>
              <a:rPr lang="ar-DZ" dirty="0" smtClean="0">
                <a:solidFill>
                  <a:schemeClr val="bg1"/>
                </a:solidFill>
              </a:rPr>
              <a:t>وقدرته على الربط بين المتغيرات الخاصة بدراسته وعليه </a:t>
            </a:r>
            <a:r>
              <a:rPr lang="ar-DZ" b="1" dirty="0" smtClean="0">
                <a:solidFill>
                  <a:srgbClr val="FF0000"/>
                </a:solidFill>
              </a:rPr>
              <a:t>الجانب النظري ليس ديكورا في المذكرة </a:t>
            </a:r>
            <a:r>
              <a:rPr lang="ar-DZ" dirty="0" smtClean="0">
                <a:solidFill>
                  <a:schemeClr val="bg1"/>
                </a:solidFill>
              </a:rPr>
              <a:t>وانما جزء متكامل مع المنهجي ومساعد في التطبيقي وفهم الموضوع ومنه القدرة على الاجابة على التساؤلات الفرعية وصولا إلى التساؤل الرئيسي للدراسة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6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3888432"/>
          </a:xfrm>
        </p:spPr>
        <p:txBody>
          <a:bodyPr/>
          <a:lstStyle/>
          <a:p>
            <a:pPr marL="64008" indent="0" algn="ctr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الاعتناء </a:t>
            </a:r>
          </a:p>
          <a:p>
            <a:pPr marL="64008" indent="0" algn="ctr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بالجانب المنهجي</a:t>
            </a:r>
            <a:r>
              <a:rPr lang="ar-DZ" b="1" dirty="0" smtClean="0">
                <a:solidFill>
                  <a:srgbClr val="FF0000"/>
                </a:solidFill>
              </a:rPr>
              <a:t>+</a:t>
            </a:r>
            <a:r>
              <a:rPr lang="ar-DZ" b="1" dirty="0" smtClean="0">
                <a:solidFill>
                  <a:schemeClr val="bg1"/>
                </a:solidFill>
              </a:rPr>
              <a:t> النظري</a:t>
            </a:r>
            <a:r>
              <a:rPr lang="ar-DZ" b="1" dirty="0" smtClean="0">
                <a:solidFill>
                  <a:srgbClr val="FF0000"/>
                </a:solidFill>
              </a:rPr>
              <a:t>+</a:t>
            </a:r>
            <a:r>
              <a:rPr lang="ar-DZ" b="1" dirty="0" smtClean="0">
                <a:solidFill>
                  <a:schemeClr val="bg1"/>
                </a:solidFill>
              </a:rPr>
              <a:t> التطبيقي</a:t>
            </a:r>
          </a:p>
          <a:p>
            <a:pPr marL="64008" indent="0" algn="ctr" rtl="1">
              <a:buNone/>
            </a:pPr>
            <a:r>
              <a:rPr lang="ar-DZ" b="1" dirty="0" smtClean="0">
                <a:solidFill>
                  <a:srgbClr val="FF0000"/>
                </a:solidFill>
                <a:latin typeface="Perpetua"/>
              </a:rPr>
              <a:t>=</a:t>
            </a:r>
          </a:p>
          <a:p>
            <a:pPr marL="64008" indent="0" algn="ctr" rtl="1">
              <a:buNone/>
            </a:pPr>
            <a:r>
              <a:rPr lang="ar-DZ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Perpetua"/>
              </a:rPr>
              <a:t>انجاز مذكرة سليمة منهجيا متناسقة معرفيا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20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78</TotalTime>
  <Words>442</Words>
  <Application>Microsoft Office PowerPoint</Application>
  <PresentationFormat>Affichage à l'écran (4:3)</PresentationFormat>
  <Paragraphs>40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6" baseType="lpstr">
      <vt:lpstr>Century Gothic</vt:lpstr>
      <vt:lpstr>Perpetua</vt:lpstr>
      <vt:lpstr>Sakkal Majalla</vt:lpstr>
      <vt:lpstr>Tahoma</vt:lpstr>
      <vt:lpstr>Verdana</vt:lpstr>
      <vt:lpstr>Wingdings 2</vt:lpstr>
      <vt:lpstr>Wingdings 3</vt:lpstr>
      <vt:lpstr>Verve</vt:lpstr>
      <vt:lpstr>Présentation PowerPoint</vt:lpstr>
      <vt:lpstr>Présentation PowerPoint</vt:lpstr>
      <vt:lpstr>تفاصيل شكلية  </vt:lpstr>
      <vt:lpstr>Présentation PowerPoint</vt:lpstr>
      <vt:lpstr>Présentation PowerPoint</vt:lpstr>
      <vt:lpstr>أساسيات نظرية  </vt:lpstr>
      <vt:lpstr>ضروريات منهجية  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AMINA ALLAG</dc:creator>
  <cp:lastModifiedBy>DJOURI</cp:lastModifiedBy>
  <cp:revision>8</cp:revision>
  <dcterms:created xsi:type="dcterms:W3CDTF">2021-01-09T19:03:03Z</dcterms:created>
  <dcterms:modified xsi:type="dcterms:W3CDTF">2024-09-12T11:11:52Z</dcterms:modified>
</cp:coreProperties>
</file>