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674" r:id="rId1"/>
  </p:sldMasterIdLst>
  <p:notesMasterIdLst>
    <p:notesMasterId r:id="rId10"/>
  </p:notesMasterIdLst>
  <p:sldIdLst>
    <p:sldId id="290" r:id="rId2"/>
    <p:sldId id="313" r:id="rId3"/>
    <p:sldId id="261" r:id="rId4"/>
    <p:sldId id="262" r:id="rId5"/>
    <p:sldId id="316" r:id="rId6"/>
    <p:sldId id="263" r:id="rId7"/>
    <p:sldId id="267" r:id="rId8"/>
    <p:sldId id="294" r:id="rId9"/>
  </p:sldIdLst>
  <p:sldSz cx="9144000" cy="6858000" type="screen4x3"/>
  <p:notesSz cx="6858000" cy="9144000"/>
  <p:defaultTextStyle>
    <a:defPPr>
      <a:defRPr lang="ar-DZ"/>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النمط الفاتح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4380"/>
    <p:restoredTop sz="93606" autoAdjust="0"/>
  </p:normalViewPr>
  <p:slideViewPr>
    <p:cSldViewPr>
      <p:cViewPr varScale="1">
        <p:scale>
          <a:sx n="74" d="100"/>
          <a:sy n="74" d="100"/>
        </p:scale>
        <p:origin x="171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79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ar-DZ"/>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3DE383C8-967A-4F65-857D-12E410EA16F6}" type="datetimeFigureOut">
              <a:rPr lang="ar-DZ"/>
              <a:pPr>
                <a:defRPr/>
              </a:pPr>
              <a:t>16-09-1443</a:t>
            </a:fld>
            <a:endParaRPr lang="ar-DZ"/>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DZ" noProof="0" smtClean="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ar-DZ"/>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pPr>
              <a:defRPr/>
            </a:pPr>
            <a:fld id="{3A25BB7F-6A5A-4E6E-9D10-9768F99B4EA3}" type="slidenum">
              <a:rPr lang="ar-DZ"/>
              <a:pPr>
                <a:defRPr/>
              </a:pPr>
              <a:t>‹#›</a:t>
            </a:fld>
            <a:endParaRPr lang="ar-DZ"/>
          </a:p>
        </p:txBody>
      </p:sp>
    </p:spTree>
    <p:extLst>
      <p:ext uri="{BB962C8B-B14F-4D97-AF65-F5344CB8AC3E}">
        <p14:creationId xmlns:p14="http://schemas.microsoft.com/office/powerpoint/2010/main" val="15126353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ar-SA" smtClean="0"/>
              <a:t>انقر لتحرير نمط العنوان الرئيسي</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4" name="Date Placeholder 29"/>
          <p:cNvSpPr>
            <a:spLocks noGrp="1"/>
          </p:cNvSpPr>
          <p:nvPr>
            <p:ph type="dt" sz="half" idx="10"/>
          </p:nvPr>
        </p:nvSpPr>
        <p:spPr/>
        <p:txBody>
          <a:bodyPr/>
          <a:lstStyle>
            <a:lvl1pPr>
              <a:defRPr/>
            </a:lvl1pPr>
          </a:lstStyle>
          <a:p>
            <a:pPr>
              <a:defRPr/>
            </a:pPr>
            <a:r>
              <a:rPr lang="ar-DZ"/>
              <a:t>3</a:t>
            </a:r>
          </a:p>
        </p:txBody>
      </p:sp>
      <p:sp>
        <p:nvSpPr>
          <p:cNvPr id="5" name="Footer Placeholder 18"/>
          <p:cNvSpPr>
            <a:spLocks noGrp="1"/>
          </p:cNvSpPr>
          <p:nvPr>
            <p:ph type="ftr" sz="quarter" idx="11"/>
          </p:nvPr>
        </p:nvSpPr>
        <p:spPr/>
        <p:txBody>
          <a:bodyPr/>
          <a:lstStyle>
            <a:lvl1pPr>
              <a:defRPr/>
            </a:lvl1pPr>
          </a:lstStyle>
          <a:p>
            <a:pPr>
              <a:defRPr/>
            </a:pPr>
            <a:endParaRPr lang="ar-DZ"/>
          </a:p>
        </p:txBody>
      </p:sp>
      <p:sp>
        <p:nvSpPr>
          <p:cNvPr id="6" name="Slide Number Placeholder 26"/>
          <p:cNvSpPr>
            <a:spLocks noGrp="1"/>
          </p:cNvSpPr>
          <p:nvPr>
            <p:ph type="sldNum" sz="quarter" idx="12"/>
          </p:nvPr>
        </p:nvSpPr>
        <p:spPr/>
        <p:txBody>
          <a:bodyPr/>
          <a:lstStyle>
            <a:lvl1pPr>
              <a:defRPr/>
            </a:lvl1pPr>
          </a:lstStyle>
          <a:p>
            <a:pPr>
              <a:defRPr/>
            </a:pPr>
            <a:fld id="{7BDB11F1-47E9-4479-BB74-47C628566885}" type="slidenum">
              <a:rPr lang="ar-DZ"/>
              <a:pPr>
                <a:defRPr/>
              </a:pPr>
              <a:t>‹#›</a:t>
            </a:fld>
            <a:endParaRPr lang="ar-DZ"/>
          </a:p>
        </p:txBody>
      </p:sp>
    </p:spTree>
    <p:extLst>
      <p:ext uri="{BB962C8B-B14F-4D97-AF65-F5344CB8AC3E}">
        <p14:creationId xmlns:p14="http://schemas.microsoft.com/office/powerpoint/2010/main" val="37964204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9"/>
          <p:cNvSpPr>
            <a:spLocks noGrp="1"/>
          </p:cNvSpPr>
          <p:nvPr>
            <p:ph type="dt" sz="half" idx="10"/>
          </p:nvPr>
        </p:nvSpPr>
        <p:spPr/>
        <p:txBody>
          <a:bodyPr/>
          <a:lstStyle>
            <a:lvl1pPr>
              <a:defRPr/>
            </a:lvl1pPr>
          </a:lstStyle>
          <a:p>
            <a:pPr>
              <a:defRPr/>
            </a:pPr>
            <a:r>
              <a:rPr lang="ar-DZ"/>
              <a:t>3</a:t>
            </a:r>
          </a:p>
        </p:txBody>
      </p:sp>
      <p:sp>
        <p:nvSpPr>
          <p:cNvPr id="5" name="Footer Placeholder 21"/>
          <p:cNvSpPr>
            <a:spLocks noGrp="1"/>
          </p:cNvSpPr>
          <p:nvPr>
            <p:ph type="ftr" sz="quarter" idx="11"/>
          </p:nvPr>
        </p:nvSpPr>
        <p:spPr/>
        <p:txBody>
          <a:bodyPr/>
          <a:lstStyle>
            <a:lvl1pPr>
              <a:defRPr/>
            </a:lvl1pPr>
          </a:lstStyle>
          <a:p>
            <a:pPr>
              <a:defRPr/>
            </a:pPr>
            <a:endParaRPr lang="ar-DZ"/>
          </a:p>
        </p:txBody>
      </p:sp>
      <p:sp>
        <p:nvSpPr>
          <p:cNvPr id="6" name="Slide Number Placeholder 17"/>
          <p:cNvSpPr>
            <a:spLocks noGrp="1"/>
          </p:cNvSpPr>
          <p:nvPr>
            <p:ph type="sldNum" sz="quarter" idx="12"/>
          </p:nvPr>
        </p:nvSpPr>
        <p:spPr/>
        <p:txBody>
          <a:bodyPr/>
          <a:lstStyle>
            <a:lvl1pPr>
              <a:defRPr/>
            </a:lvl1pPr>
          </a:lstStyle>
          <a:p>
            <a:pPr>
              <a:defRPr/>
            </a:pPr>
            <a:fld id="{FCC7CB56-0AFA-43F2-B440-A5A57CA5FC6B}" type="slidenum">
              <a:rPr lang="ar-DZ"/>
              <a:pPr>
                <a:defRPr/>
              </a:pPr>
              <a:t>‹#›</a:t>
            </a:fld>
            <a:endParaRPr lang="ar-DZ"/>
          </a:p>
        </p:txBody>
      </p:sp>
    </p:spTree>
    <p:extLst>
      <p:ext uri="{BB962C8B-B14F-4D97-AF65-F5344CB8AC3E}">
        <p14:creationId xmlns:p14="http://schemas.microsoft.com/office/powerpoint/2010/main" val="963892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9"/>
          <p:cNvSpPr>
            <a:spLocks noGrp="1"/>
          </p:cNvSpPr>
          <p:nvPr>
            <p:ph type="dt" sz="half" idx="10"/>
          </p:nvPr>
        </p:nvSpPr>
        <p:spPr/>
        <p:txBody>
          <a:bodyPr/>
          <a:lstStyle>
            <a:lvl1pPr>
              <a:defRPr/>
            </a:lvl1pPr>
          </a:lstStyle>
          <a:p>
            <a:pPr>
              <a:defRPr/>
            </a:pPr>
            <a:r>
              <a:rPr lang="ar-DZ"/>
              <a:t>3</a:t>
            </a:r>
          </a:p>
        </p:txBody>
      </p:sp>
      <p:sp>
        <p:nvSpPr>
          <p:cNvPr id="5" name="Footer Placeholder 21"/>
          <p:cNvSpPr>
            <a:spLocks noGrp="1"/>
          </p:cNvSpPr>
          <p:nvPr>
            <p:ph type="ftr" sz="quarter" idx="11"/>
          </p:nvPr>
        </p:nvSpPr>
        <p:spPr/>
        <p:txBody>
          <a:bodyPr/>
          <a:lstStyle>
            <a:lvl1pPr>
              <a:defRPr/>
            </a:lvl1pPr>
          </a:lstStyle>
          <a:p>
            <a:pPr>
              <a:defRPr/>
            </a:pPr>
            <a:endParaRPr lang="ar-DZ"/>
          </a:p>
        </p:txBody>
      </p:sp>
      <p:sp>
        <p:nvSpPr>
          <p:cNvPr id="6" name="Slide Number Placeholder 17"/>
          <p:cNvSpPr>
            <a:spLocks noGrp="1"/>
          </p:cNvSpPr>
          <p:nvPr>
            <p:ph type="sldNum" sz="quarter" idx="12"/>
          </p:nvPr>
        </p:nvSpPr>
        <p:spPr/>
        <p:txBody>
          <a:bodyPr/>
          <a:lstStyle>
            <a:lvl1pPr>
              <a:defRPr/>
            </a:lvl1pPr>
          </a:lstStyle>
          <a:p>
            <a:pPr>
              <a:defRPr/>
            </a:pPr>
            <a:fld id="{46AAE419-1A9C-4E6A-A166-A9B134161A6C}" type="slidenum">
              <a:rPr lang="ar-DZ"/>
              <a:pPr>
                <a:defRPr/>
              </a:pPr>
              <a:t>‹#›</a:t>
            </a:fld>
            <a:endParaRPr lang="ar-DZ"/>
          </a:p>
        </p:txBody>
      </p:sp>
    </p:spTree>
    <p:extLst>
      <p:ext uri="{BB962C8B-B14F-4D97-AF65-F5344CB8AC3E}">
        <p14:creationId xmlns:p14="http://schemas.microsoft.com/office/powerpoint/2010/main" val="2402181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9"/>
          <p:cNvSpPr>
            <a:spLocks noGrp="1"/>
          </p:cNvSpPr>
          <p:nvPr>
            <p:ph type="dt" sz="half" idx="10"/>
          </p:nvPr>
        </p:nvSpPr>
        <p:spPr/>
        <p:txBody>
          <a:bodyPr/>
          <a:lstStyle>
            <a:lvl1pPr>
              <a:defRPr/>
            </a:lvl1pPr>
          </a:lstStyle>
          <a:p>
            <a:pPr>
              <a:defRPr/>
            </a:pPr>
            <a:r>
              <a:rPr lang="ar-DZ"/>
              <a:t>3</a:t>
            </a:r>
          </a:p>
        </p:txBody>
      </p:sp>
      <p:sp>
        <p:nvSpPr>
          <p:cNvPr id="5" name="Footer Placeholder 21"/>
          <p:cNvSpPr>
            <a:spLocks noGrp="1"/>
          </p:cNvSpPr>
          <p:nvPr>
            <p:ph type="ftr" sz="quarter" idx="11"/>
          </p:nvPr>
        </p:nvSpPr>
        <p:spPr/>
        <p:txBody>
          <a:bodyPr/>
          <a:lstStyle>
            <a:lvl1pPr>
              <a:defRPr/>
            </a:lvl1pPr>
          </a:lstStyle>
          <a:p>
            <a:pPr>
              <a:defRPr/>
            </a:pPr>
            <a:endParaRPr lang="ar-DZ"/>
          </a:p>
        </p:txBody>
      </p:sp>
      <p:sp>
        <p:nvSpPr>
          <p:cNvPr id="6" name="Slide Number Placeholder 17"/>
          <p:cNvSpPr>
            <a:spLocks noGrp="1"/>
          </p:cNvSpPr>
          <p:nvPr>
            <p:ph type="sldNum" sz="quarter" idx="12"/>
          </p:nvPr>
        </p:nvSpPr>
        <p:spPr/>
        <p:txBody>
          <a:bodyPr/>
          <a:lstStyle>
            <a:lvl1pPr>
              <a:defRPr/>
            </a:lvl1pPr>
          </a:lstStyle>
          <a:p>
            <a:pPr>
              <a:defRPr/>
            </a:pPr>
            <a:fld id="{8FA9A072-1672-461E-A81F-92E410D9B720}" type="slidenum">
              <a:rPr lang="ar-DZ"/>
              <a:pPr>
                <a:defRPr/>
              </a:pPr>
              <a:t>‹#›</a:t>
            </a:fld>
            <a:endParaRPr lang="ar-DZ"/>
          </a:p>
        </p:txBody>
      </p:sp>
    </p:spTree>
    <p:extLst>
      <p:ext uri="{BB962C8B-B14F-4D97-AF65-F5344CB8AC3E}">
        <p14:creationId xmlns:p14="http://schemas.microsoft.com/office/powerpoint/2010/main" val="2441762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lvl1pPr>
              <a:defRPr/>
            </a:lvl1pPr>
          </a:lstStyle>
          <a:p>
            <a:pPr>
              <a:defRPr/>
            </a:pPr>
            <a:r>
              <a:rPr lang="ar-DZ"/>
              <a:t>3</a:t>
            </a:r>
          </a:p>
        </p:txBody>
      </p:sp>
      <p:sp>
        <p:nvSpPr>
          <p:cNvPr id="5" name="Footer Placeholder 4"/>
          <p:cNvSpPr>
            <a:spLocks noGrp="1"/>
          </p:cNvSpPr>
          <p:nvPr>
            <p:ph type="ftr" sz="quarter" idx="11"/>
          </p:nvPr>
        </p:nvSpPr>
        <p:spPr/>
        <p:txBody>
          <a:bodyPr/>
          <a:lstStyle>
            <a:lvl1pPr>
              <a:defRPr/>
            </a:lvl1pPr>
          </a:lstStyle>
          <a:p>
            <a:pPr>
              <a:defRPr/>
            </a:pPr>
            <a:endParaRPr lang="ar-DZ"/>
          </a:p>
        </p:txBody>
      </p:sp>
      <p:sp>
        <p:nvSpPr>
          <p:cNvPr id="6" name="Slide Number Placeholder 5"/>
          <p:cNvSpPr>
            <a:spLocks noGrp="1"/>
          </p:cNvSpPr>
          <p:nvPr>
            <p:ph type="sldNum" sz="quarter" idx="12"/>
          </p:nvPr>
        </p:nvSpPr>
        <p:spPr/>
        <p:txBody>
          <a:bodyPr/>
          <a:lstStyle>
            <a:lvl1pPr>
              <a:defRPr/>
            </a:lvl1pPr>
          </a:lstStyle>
          <a:p>
            <a:pPr>
              <a:defRPr/>
            </a:pPr>
            <a:fld id="{1755DA84-DC45-490C-A73A-E898821545B9}" type="slidenum">
              <a:rPr lang="ar-DZ"/>
              <a:pPr>
                <a:defRPr/>
              </a:pPr>
              <a:t>‹#›</a:t>
            </a:fld>
            <a:endParaRPr lang="ar-DZ"/>
          </a:p>
        </p:txBody>
      </p:sp>
    </p:spTree>
    <p:extLst>
      <p:ext uri="{BB962C8B-B14F-4D97-AF65-F5344CB8AC3E}">
        <p14:creationId xmlns:p14="http://schemas.microsoft.com/office/powerpoint/2010/main" val="40355741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9"/>
          <p:cNvSpPr>
            <a:spLocks noGrp="1"/>
          </p:cNvSpPr>
          <p:nvPr>
            <p:ph type="dt" sz="half" idx="10"/>
          </p:nvPr>
        </p:nvSpPr>
        <p:spPr/>
        <p:txBody>
          <a:bodyPr/>
          <a:lstStyle>
            <a:lvl1pPr>
              <a:defRPr/>
            </a:lvl1pPr>
          </a:lstStyle>
          <a:p>
            <a:pPr>
              <a:defRPr/>
            </a:pPr>
            <a:r>
              <a:rPr lang="ar-DZ"/>
              <a:t>3</a:t>
            </a:r>
          </a:p>
        </p:txBody>
      </p:sp>
      <p:sp>
        <p:nvSpPr>
          <p:cNvPr id="6" name="Footer Placeholder 21"/>
          <p:cNvSpPr>
            <a:spLocks noGrp="1"/>
          </p:cNvSpPr>
          <p:nvPr>
            <p:ph type="ftr" sz="quarter" idx="11"/>
          </p:nvPr>
        </p:nvSpPr>
        <p:spPr/>
        <p:txBody>
          <a:bodyPr/>
          <a:lstStyle>
            <a:lvl1pPr>
              <a:defRPr/>
            </a:lvl1pPr>
          </a:lstStyle>
          <a:p>
            <a:pPr>
              <a:defRPr/>
            </a:pPr>
            <a:endParaRPr lang="ar-DZ"/>
          </a:p>
        </p:txBody>
      </p:sp>
      <p:sp>
        <p:nvSpPr>
          <p:cNvPr id="7" name="Slide Number Placeholder 17"/>
          <p:cNvSpPr>
            <a:spLocks noGrp="1"/>
          </p:cNvSpPr>
          <p:nvPr>
            <p:ph type="sldNum" sz="quarter" idx="12"/>
          </p:nvPr>
        </p:nvSpPr>
        <p:spPr/>
        <p:txBody>
          <a:bodyPr/>
          <a:lstStyle>
            <a:lvl1pPr>
              <a:defRPr/>
            </a:lvl1pPr>
          </a:lstStyle>
          <a:p>
            <a:pPr>
              <a:defRPr/>
            </a:pPr>
            <a:fld id="{6466FA30-A4EC-40B3-83FC-9D6ED3FE83C6}" type="slidenum">
              <a:rPr lang="ar-DZ"/>
              <a:pPr>
                <a:defRPr/>
              </a:pPr>
              <a:t>‹#›</a:t>
            </a:fld>
            <a:endParaRPr lang="ar-DZ"/>
          </a:p>
        </p:txBody>
      </p:sp>
    </p:spTree>
    <p:extLst>
      <p:ext uri="{BB962C8B-B14F-4D97-AF65-F5344CB8AC3E}">
        <p14:creationId xmlns:p14="http://schemas.microsoft.com/office/powerpoint/2010/main" val="3770893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9"/>
          <p:cNvSpPr>
            <a:spLocks noGrp="1"/>
          </p:cNvSpPr>
          <p:nvPr>
            <p:ph type="dt" sz="half" idx="10"/>
          </p:nvPr>
        </p:nvSpPr>
        <p:spPr/>
        <p:txBody>
          <a:bodyPr/>
          <a:lstStyle>
            <a:lvl1pPr>
              <a:defRPr/>
            </a:lvl1pPr>
          </a:lstStyle>
          <a:p>
            <a:pPr>
              <a:defRPr/>
            </a:pPr>
            <a:r>
              <a:rPr lang="ar-DZ"/>
              <a:t>3</a:t>
            </a:r>
          </a:p>
        </p:txBody>
      </p:sp>
      <p:sp>
        <p:nvSpPr>
          <p:cNvPr id="8" name="Footer Placeholder 21"/>
          <p:cNvSpPr>
            <a:spLocks noGrp="1"/>
          </p:cNvSpPr>
          <p:nvPr>
            <p:ph type="ftr" sz="quarter" idx="11"/>
          </p:nvPr>
        </p:nvSpPr>
        <p:spPr/>
        <p:txBody>
          <a:bodyPr/>
          <a:lstStyle>
            <a:lvl1pPr>
              <a:defRPr/>
            </a:lvl1pPr>
          </a:lstStyle>
          <a:p>
            <a:pPr>
              <a:defRPr/>
            </a:pPr>
            <a:endParaRPr lang="ar-DZ"/>
          </a:p>
        </p:txBody>
      </p:sp>
      <p:sp>
        <p:nvSpPr>
          <p:cNvPr id="9" name="Slide Number Placeholder 17"/>
          <p:cNvSpPr>
            <a:spLocks noGrp="1"/>
          </p:cNvSpPr>
          <p:nvPr>
            <p:ph type="sldNum" sz="quarter" idx="12"/>
          </p:nvPr>
        </p:nvSpPr>
        <p:spPr/>
        <p:txBody>
          <a:bodyPr/>
          <a:lstStyle>
            <a:lvl1pPr>
              <a:defRPr/>
            </a:lvl1pPr>
          </a:lstStyle>
          <a:p>
            <a:pPr>
              <a:defRPr/>
            </a:pPr>
            <a:fld id="{CC4DABCF-328E-4D3A-9F5F-D0C4164D015E}" type="slidenum">
              <a:rPr lang="ar-DZ"/>
              <a:pPr>
                <a:defRPr/>
              </a:pPr>
              <a:t>‹#›</a:t>
            </a:fld>
            <a:endParaRPr lang="ar-DZ"/>
          </a:p>
        </p:txBody>
      </p:sp>
    </p:spTree>
    <p:extLst>
      <p:ext uri="{BB962C8B-B14F-4D97-AF65-F5344CB8AC3E}">
        <p14:creationId xmlns:p14="http://schemas.microsoft.com/office/powerpoint/2010/main" val="170760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ar-SA" smtClean="0"/>
              <a:t>انقر لتحرير نمط العنوان الرئيسي</a:t>
            </a:r>
            <a:endParaRPr lang="en-US"/>
          </a:p>
        </p:txBody>
      </p:sp>
      <p:sp>
        <p:nvSpPr>
          <p:cNvPr id="3" name="Date Placeholder 9"/>
          <p:cNvSpPr>
            <a:spLocks noGrp="1"/>
          </p:cNvSpPr>
          <p:nvPr>
            <p:ph type="dt" sz="half" idx="10"/>
          </p:nvPr>
        </p:nvSpPr>
        <p:spPr/>
        <p:txBody>
          <a:bodyPr/>
          <a:lstStyle>
            <a:lvl1pPr>
              <a:defRPr/>
            </a:lvl1pPr>
          </a:lstStyle>
          <a:p>
            <a:pPr>
              <a:defRPr/>
            </a:pPr>
            <a:r>
              <a:rPr lang="ar-DZ"/>
              <a:t>3</a:t>
            </a:r>
          </a:p>
        </p:txBody>
      </p:sp>
      <p:sp>
        <p:nvSpPr>
          <p:cNvPr id="4" name="Footer Placeholder 21"/>
          <p:cNvSpPr>
            <a:spLocks noGrp="1"/>
          </p:cNvSpPr>
          <p:nvPr>
            <p:ph type="ftr" sz="quarter" idx="11"/>
          </p:nvPr>
        </p:nvSpPr>
        <p:spPr/>
        <p:txBody>
          <a:bodyPr/>
          <a:lstStyle>
            <a:lvl1pPr>
              <a:defRPr/>
            </a:lvl1pPr>
          </a:lstStyle>
          <a:p>
            <a:pPr>
              <a:defRPr/>
            </a:pPr>
            <a:endParaRPr lang="ar-DZ"/>
          </a:p>
        </p:txBody>
      </p:sp>
      <p:sp>
        <p:nvSpPr>
          <p:cNvPr id="5" name="Slide Number Placeholder 17"/>
          <p:cNvSpPr>
            <a:spLocks noGrp="1"/>
          </p:cNvSpPr>
          <p:nvPr>
            <p:ph type="sldNum" sz="quarter" idx="12"/>
          </p:nvPr>
        </p:nvSpPr>
        <p:spPr/>
        <p:txBody>
          <a:bodyPr/>
          <a:lstStyle>
            <a:lvl1pPr>
              <a:defRPr/>
            </a:lvl1pPr>
          </a:lstStyle>
          <a:p>
            <a:pPr>
              <a:defRPr/>
            </a:pPr>
            <a:fld id="{C82BD373-3111-4344-8FDE-DD24C941B5D5}" type="slidenum">
              <a:rPr lang="ar-DZ"/>
              <a:pPr>
                <a:defRPr/>
              </a:pPr>
              <a:t>‹#›</a:t>
            </a:fld>
            <a:endParaRPr lang="ar-DZ"/>
          </a:p>
        </p:txBody>
      </p:sp>
    </p:spTree>
    <p:extLst>
      <p:ext uri="{BB962C8B-B14F-4D97-AF65-F5344CB8AC3E}">
        <p14:creationId xmlns:p14="http://schemas.microsoft.com/office/powerpoint/2010/main" val="315776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ar-DZ"/>
              <a:t>3</a:t>
            </a:r>
          </a:p>
        </p:txBody>
      </p:sp>
      <p:sp>
        <p:nvSpPr>
          <p:cNvPr id="3" name="Footer Placeholder 21"/>
          <p:cNvSpPr>
            <a:spLocks noGrp="1"/>
          </p:cNvSpPr>
          <p:nvPr>
            <p:ph type="ftr" sz="quarter" idx="11"/>
          </p:nvPr>
        </p:nvSpPr>
        <p:spPr/>
        <p:txBody>
          <a:bodyPr/>
          <a:lstStyle>
            <a:lvl1pPr>
              <a:defRPr/>
            </a:lvl1pPr>
          </a:lstStyle>
          <a:p>
            <a:pPr>
              <a:defRPr/>
            </a:pPr>
            <a:endParaRPr lang="ar-DZ"/>
          </a:p>
        </p:txBody>
      </p:sp>
      <p:sp>
        <p:nvSpPr>
          <p:cNvPr id="4" name="Slide Number Placeholder 17"/>
          <p:cNvSpPr>
            <a:spLocks noGrp="1"/>
          </p:cNvSpPr>
          <p:nvPr>
            <p:ph type="sldNum" sz="quarter" idx="12"/>
          </p:nvPr>
        </p:nvSpPr>
        <p:spPr/>
        <p:txBody>
          <a:bodyPr/>
          <a:lstStyle>
            <a:lvl1pPr>
              <a:defRPr/>
            </a:lvl1pPr>
          </a:lstStyle>
          <a:p>
            <a:pPr>
              <a:defRPr/>
            </a:pPr>
            <a:fld id="{40F8A040-02E9-48E7-BBEB-D36DAB53C37D}" type="slidenum">
              <a:rPr lang="ar-DZ"/>
              <a:pPr>
                <a:defRPr/>
              </a:pPr>
              <a:t>‹#›</a:t>
            </a:fld>
            <a:endParaRPr lang="ar-DZ"/>
          </a:p>
        </p:txBody>
      </p:sp>
    </p:spTree>
    <p:extLst>
      <p:ext uri="{BB962C8B-B14F-4D97-AF65-F5344CB8AC3E}">
        <p14:creationId xmlns:p14="http://schemas.microsoft.com/office/powerpoint/2010/main" val="253729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ar-SA" smtClean="0"/>
              <a:t>انقر لتحرير نمط العنوان الرئيسي</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9"/>
          <p:cNvSpPr>
            <a:spLocks noGrp="1"/>
          </p:cNvSpPr>
          <p:nvPr>
            <p:ph type="dt" sz="half" idx="10"/>
          </p:nvPr>
        </p:nvSpPr>
        <p:spPr/>
        <p:txBody>
          <a:bodyPr/>
          <a:lstStyle>
            <a:lvl1pPr>
              <a:defRPr/>
            </a:lvl1pPr>
          </a:lstStyle>
          <a:p>
            <a:pPr>
              <a:defRPr/>
            </a:pPr>
            <a:r>
              <a:rPr lang="ar-DZ"/>
              <a:t>3</a:t>
            </a:r>
          </a:p>
        </p:txBody>
      </p:sp>
      <p:sp>
        <p:nvSpPr>
          <p:cNvPr id="6" name="Footer Placeholder 21"/>
          <p:cNvSpPr>
            <a:spLocks noGrp="1"/>
          </p:cNvSpPr>
          <p:nvPr>
            <p:ph type="ftr" sz="quarter" idx="11"/>
          </p:nvPr>
        </p:nvSpPr>
        <p:spPr/>
        <p:txBody>
          <a:bodyPr/>
          <a:lstStyle>
            <a:lvl1pPr>
              <a:defRPr/>
            </a:lvl1pPr>
          </a:lstStyle>
          <a:p>
            <a:pPr>
              <a:defRPr/>
            </a:pPr>
            <a:endParaRPr lang="ar-DZ"/>
          </a:p>
        </p:txBody>
      </p:sp>
      <p:sp>
        <p:nvSpPr>
          <p:cNvPr id="7" name="Slide Number Placeholder 17"/>
          <p:cNvSpPr>
            <a:spLocks noGrp="1"/>
          </p:cNvSpPr>
          <p:nvPr>
            <p:ph type="sldNum" sz="quarter" idx="12"/>
          </p:nvPr>
        </p:nvSpPr>
        <p:spPr/>
        <p:txBody>
          <a:bodyPr/>
          <a:lstStyle>
            <a:lvl1pPr>
              <a:defRPr/>
            </a:lvl1pPr>
          </a:lstStyle>
          <a:p>
            <a:pPr>
              <a:defRPr/>
            </a:pPr>
            <a:fld id="{8080D051-1D70-4BB7-8BEC-7D08D576062F}" type="slidenum">
              <a:rPr lang="ar-DZ"/>
              <a:pPr>
                <a:defRPr/>
              </a:pPr>
              <a:t>‹#›</a:t>
            </a:fld>
            <a:endParaRPr lang="ar-DZ"/>
          </a:p>
        </p:txBody>
      </p:sp>
    </p:spTree>
    <p:extLst>
      <p:ext uri="{BB962C8B-B14F-4D97-AF65-F5344CB8AC3E}">
        <p14:creationId xmlns:p14="http://schemas.microsoft.com/office/powerpoint/2010/main" val="209032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ar-SA" smtClean="0"/>
              <a:t>انقر لتحرير أنماط النص الرئيسي</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ar-SA" noProof="0" smtClean="0"/>
              <a:t>انقر فوق الأيقونة لإضافة صورة</a:t>
            </a:r>
            <a:endParaRPr lang="en-US" noProof="0" dirty="0"/>
          </a:p>
        </p:txBody>
      </p:sp>
      <p:sp>
        <p:nvSpPr>
          <p:cNvPr id="9" name="Date Placeholder 4"/>
          <p:cNvSpPr>
            <a:spLocks noGrp="1"/>
          </p:cNvSpPr>
          <p:nvPr>
            <p:ph type="dt" sz="half" idx="10"/>
          </p:nvPr>
        </p:nvSpPr>
        <p:spPr/>
        <p:txBody>
          <a:bodyPr/>
          <a:lstStyle>
            <a:lvl1pPr>
              <a:defRPr/>
            </a:lvl1pPr>
          </a:lstStyle>
          <a:p>
            <a:pPr>
              <a:defRPr/>
            </a:pPr>
            <a:r>
              <a:rPr lang="ar-DZ"/>
              <a:t>3</a:t>
            </a:r>
          </a:p>
        </p:txBody>
      </p:sp>
      <p:sp>
        <p:nvSpPr>
          <p:cNvPr id="10" name="Footer Placeholder 5"/>
          <p:cNvSpPr>
            <a:spLocks noGrp="1"/>
          </p:cNvSpPr>
          <p:nvPr>
            <p:ph type="ftr" sz="quarter" idx="11"/>
          </p:nvPr>
        </p:nvSpPr>
        <p:spPr/>
        <p:txBody>
          <a:bodyPr/>
          <a:lstStyle>
            <a:lvl1pPr>
              <a:defRPr/>
            </a:lvl1pPr>
          </a:lstStyle>
          <a:p>
            <a:pPr>
              <a:defRPr/>
            </a:pPr>
            <a:endParaRPr lang="ar-DZ"/>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142C0FE-CE56-41A4-8ACC-BDA6B0771210}" type="slidenum">
              <a:rPr lang="ar-DZ"/>
              <a:pPr>
                <a:defRPr/>
              </a:pPr>
              <a:t>‹#›</a:t>
            </a:fld>
            <a:endParaRPr lang="ar-DZ"/>
          </a:p>
        </p:txBody>
      </p:sp>
    </p:spTree>
    <p:extLst>
      <p:ext uri="{BB962C8B-B14F-4D97-AF65-F5344CB8AC3E}">
        <p14:creationId xmlns:p14="http://schemas.microsoft.com/office/powerpoint/2010/main" val="339194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ar-SA" smtClean="0"/>
              <a:t>انقر لتحرير نمط العنوان الرئيسي</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r>
              <a:rPr lang="ar-DZ"/>
              <a:t>3</a:t>
            </a: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ar-D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426DFC4D-58D4-4075-ABAB-13044AA2E72D}" type="slidenum">
              <a:rPr lang="ar-DZ"/>
              <a:pPr>
                <a:defRPr/>
              </a:pPr>
              <a:t>‹#›</a:t>
            </a:fld>
            <a:endParaRPr lang="ar-DZ"/>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697" r:id="rId1"/>
    <p:sldLayoutId id="2147484689" r:id="rId2"/>
    <p:sldLayoutId id="2147484698" r:id="rId3"/>
    <p:sldLayoutId id="2147484690" r:id="rId4"/>
    <p:sldLayoutId id="2147484691" r:id="rId5"/>
    <p:sldLayoutId id="2147484692" r:id="rId6"/>
    <p:sldLayoutId id="2147484693" r:id="rId7"/>
    <p:sldLayoutId id="2147484694" r:id="rId8"/>
    <p:sldLayoutId id="2147484699" r:id="rId9"/>
    <p:sldLayoutId id="2147484695" r:id="rId10"/>
    <p:sldLayoutId id="2147484696" r:id="rId11"/>
  </p:sldLayoutIdLst>
  <p:hf hdr="0" ftr="0" dt="0"/>
  <p:txStyles>
    <p:titleStyle>
      <a:lvl1pPr algn="l" rtl="1" fontAlgn="base">
        <a:spcBef>
          <a:spcPct val="0"/>
        </a:spcBef>
        <a:spcAft>
          <a:spcPct val="0"/>
        </a:spcAft>
        <a:defRPr sz="5000" kern="1200">
          <a:solidFill>
            <a:schemeClr val="tx2"/>
          </a:solidFill>
          <a:latin typeface="+mj-lt"/>
          <a:ea typeface="+mj-ea"/>
          <a:cs typeface="+mj-cs"/>
        </a:defRPr>
      </a:lvl1pPr>
      <a:lvl2pPr algn="l" rtl="1" fontAlgn="base">
        <a:spcBef>
          <a:spcPct val="0"/>
        </a:spcBef>
        <a:spcAft>
          <a:spcPct val="0"/>
        </a:spcAft>
        <a:defRPr sz="5000">
          <a:solidFill>
            <a:schemeClr val="tx2"/>
          </a:solidFill>
          <a:latin typeface="Calibri" pitchFamily="34" charset="0"/>
          <a:cs typeface="Traditional Arabic" pitchFamily="18" charset="-78"/>
        </a:defRPr>
      </a:lvl2pPr>
      <a:lvl3pPr algn="l" rtl="1" fontAlgn="base">
        <a:spcBef>
          <a:spcPct val="0"/>
        </a:spcBef>
        <a:spcAft>
          <a:spcPct val="0"/>
        </a:spcAft>
        <a:defRPr sz="5000">
          <a:solidFill>
            <a:schemeClr val="tx2"/>
          </a:solidFill>
          <a:latin typeface="Calibri" pitchFamily="34" charset="0"/>
          <a:cs typeface="Traditional Arabic" pitchFamily="18" charset="-78"/>
        </a:defRPr>
      </a:lvl3pPr>
      <a:lvl4pPr algn="l" rtl="1" fontAlgn="base">
        <a:spcBef>
          <a:spcPct val="0"/>
        </a:spcBef>
        <a:spcAft>
          <a:spcPct val="0"/>
        </a:spcAft>
        <a:defRPr sz="5000">
          <a:solidFill>
            <a:schemeClr val="tx2"/>
          </a:solidFill>
          <a:latin typeface="Calibri" pitchFamily="34" charset="0"/>
          <a:cs typeface="Traditional Arabic" pitchFamily="18" charset="-78"/>
        </a:defRPr>
      </a:lvl4pPr>
      <a:lvl5pPr algn="l" rtl="1" fontAlgn="base">
        <a:spcBef>
          <a:spcPct val="0"/>
        </a:spcBef>
        <a:spcAft>
          <a:spcPct val="0"/>
        </a:spcAft>
        <a:defRPr sz="5000">
          <a:solidFill>
            <a:schemeClr val="tx2"/>
          </a:solidFill>
          <a:latin typeface="Calibri" pitchFamily="34" charset="0"/>
          <a:cs typeface="Traditional Arabic" pitchFamily="18" charset="-78"/>
        </a:defRPr>
      </a:lvl5pPr>
      <a:lvl6pPr marL="457200" algn="l" rtl="1" fontAlgn="base">
        <a:spcBef>
          <a:spcPct val="0"/>
        </a:spcBef>
        <a:spcAft>
          <a:spcPct val="0"/>
        </a:spcAft>
        <a:defRPr sz="5000">
          <a:solidFill>
            <a:schemeClr val="tx2"/>
          </a:solidFill>
          <a:latin typeface="Calibri" pitchFamily="34" charset="0"/>
          <a:cs typeface="Traditional Arabic" pitchFamily="18" charset="-78"/>
        </a:defRPr>
      </a:lvl6pPr>
      <a:lvl7pPr marL="914400" algn="l" rtl="1" fontAlgn="base">
        <a:spcBef>
          <a:spcPct val="0"/>
        </a:spcBef>
        <a:spcAft>
          <a:spcPct val="0"/>
        </a:spcAft>
        <a:defRPr sz="5000">
          <a:solidFill>
            <a:schemeClr val="tx2"/>
          </a:solidFill>
          <a:latin typeface="Calibri" pitchFamily="34" charset="0"/>
          <a:cs typeface="Traditional Arabic" pitchFamily="18" charset="-78"/>
        </a:defRPr>
      </a:lvl7pPr>
      <a:lvl8pPr marL="1371600" algn="l" rtl="1" fontAlgn="base">
        <a:spcBef>
          <a:spcPct val="0"/>
        </a:spcBef>
        <a:spcAft>
          <a:spcPct val="0"/>
        </a:spcAft>
        <a:defRPr sz="5000">
          <a:solidFill>
            <a:schemeClr val="tx2"/>
          </a:solidFill>
          <a:latin typeface="Calibri" pitchFamily="34" charset="0"/>
          <a:cs typeface="Traditional Arabic" pitchFamily="18" charset="-78"/>
        </a:defRPr>
      </a:lvl8pPr>
      <a:lvl9pPr marL="1828800" algn="l" rtl="1"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r" rtl="1"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ajalla UI"/>
          <a:cs typeface="+mn-cs"/>
        </a:defRPr>
      </a:lvl1pPr>
      <a:lvl2pPr marL="639763" indent="-246063" algn="r" rtl="1"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r" rtl="1"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r" rtl="1"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ajalla UI"/>
          <a:cs typeface="+mn-cs"/>
        </a:defRPr>
      </a:lvl4pPr>
      <a:lvl5pPr marL="1462088" indent="-209550" algn="r" rtl="1"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ajalla UI"/>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4.wav"/><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TAHAR\سطح المكتب\صورة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3" y="-1928813"/>
            <a:ext cx="9205913" cy="835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9" descr="bi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625" y="3571875"/>
            <a:ext cx="596582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عنصر نائب لرقم الشريحة 3"/>
          <p:cNvSpPr>
            <a:spLocks noGrp="1"/>
          </p:cNvSpPr>
          <p:nvPr>
            <p:ph type="sldNum" sz="quarter" idx="12"/>
          </p:nvPr>
        </p:nvSpPr>
        <p:spPr/>
        <p:txBody>
          <a:bodyPr/>
          <a:lstStyle/>
          <a:p>
            <a:pPr>
              <a:defRPr/>
            </a:pPr>
            <a:fld id="{4BCDAD3D-4636-4F22-9C49-4515E5D1A3C9}" type="slidenum">
              <a:rPr lang="ar-DZ"/>
              <a:pPr>
                <a:defRPr/>
              </a:pPr>
              <a:t>1</a:t>
            </a:fld>
            <a:endParaRPr lang="ar-DZ" dirty="0"/>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236705"/>
            <a:ext cx="2822547" cy="1976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newsflash/>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000" fill="hold"/>
                                        <p:tgtEl>
                                          <p:spTgt spid="3"/>
                                        </p:tgtEl>
                                        <p:attrNameLst>
                                          <p:attrName>ppt_x</p:attrName>
                                        </p:attrNameLst>
                                      </p:cBhvr>
                                      <p:tavLst>
                                        <p:tav tm="0">
                                          <p:val>
                                            <p:strVal val="#ppt_x-.2"/>
                                          </p:val>
                                        </p:tav>
                                        <p:tav tm="100000">
                                          <p:val>
                                            <p:strVal val="#ppt_x"/>
                                          </p:val>
                                        </p:tav>
                                      </p:tavLst>
                                    </p:anim>
                                    <p:anim calcmode="lin" valueType="num">
                                      <p:cBhvr>
                                        <p:cTn id="8" dur="3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pPr>
              <a:defRPr/>
            </a:pPr>
            <a:fld id="{3CEB12C2-1283-4718-AC16-55B75CF07446}" type="slidenum">
              <a:rPr lang="ar-DZ"/>
              <a:pPr>
                <a:defRPr/>
              </a:pPr>
              <a:t>2</a:t>
            </a:fld>
            <a:endParaRPr lang="ar-DZ"/>
          </a:p>
        </p:txBody>
      </p:sp>
      <p:sp>
        <p:nvSpPr>
          <p:cNvPr id="3" name="Titre 1"/>
          <p:cNvSpPr txBox="1">
            <a:spLocks/>
          </p:cNvSpPr>
          <p:nvPr/>
        </p:nvSpPr>
        <p:spPr>
          <a:xfrm>
            <a:off x="850900" y="836712"/>
            <a:ext cx="7429500" cy="576064"/>
          </a:xfrm>
          <a:prstGeom prst="rect">
            <a:avLst/>
          </a:prstGeom>
        </p:spPr>
        <p:txBody>
          <a:bodyPr/>
          <a:lstStyle>
            <a:lvl1pPr algn="l" rtl="1" fontAlgn="base">
              <a:spcBef>
                <a:spcPct val="0"/>
              </a:spcBef>
              <a:spcAft>
                <a:spcPct val="0"/>
              </a:spcAft>
              <a:defRPr sz="5000" kern="1200">
                <a:solidFill>
                  <a:schemeClr val="tx2"/>
                </a:solidFill>
                <a:latin typeface="+mj-lt"/>
                <a:ea typeface="+mj-ea"/>
                <a:cs typeface="+mj-cs"/>
              </a:defRPr>
            </a:lvl1pPr>
            <a:lvl2pPr algn="l" rtl="1" fontAlgn="base">
              <a:spcBef>
                <a:spcPct val="0"/>
              </a:spcBef>
              <a:spcAft>
                <a:spcPct val="0"/>
              </a:spcAft>
              <a:defRPr sz="5000">
                <a:solidFill>
                  <a:schemeClr val="tx2"/>
                </a:solidFill>
                <a:latin typeface="Calibri" pitchFamily="34" charset="0"/>
                <a:cs typeface="Traditional Arabic" pitchFamily="18" charset="-78"/>
              </a:defRPr>
            </a:lvl2pPr>
            <a:lvl3pPr algn="l" rtl="1" fontAlgn="base">
              <a:spcBef>
                <a:spcPct val="0"/>
              </a:spcBef>
              <a:spcAft>
                <a:spcPct val="0"/>
              </a:spcAft>
              <a:defRPr sz="5000">
                <a:solidFill>
                  <a:schemeClr val="tx2"/>
                </a:solidFill>
                <a:latin typeface="Calibri" pitchFamily="34" charset="0"/>
                <a:cs typeface="Traditional Arabic" pitchFamily="18" charset="-78"/>
              </a:defRPr>
            </a:lvl3pPr>
            <a:lvl4pPr algn="l" rtl="1" fontAlgn="base">
              <a:spcBef>
                <a:spcPct val="0"/>
              </a:spcBef>
              <a:spcAft>
                <a:spcPct val="0"/>
              </a:spcAft>
              <a:defRPr sz="5000">
                <a:solidFill>
                  <a:schemeClr val="tx2"/>
                </a:solidFill>
                <a:latin typeface="Calibri" pitchFamily="34" charset="0"/>
                <a:cs typeface="Traditional Arabic" pitchFamily="18" charset="-78"/>
              </a:defRPr>
            </a:lvl4pPr>
            <a:lvl5pPr algn="l" rtl="1" fontAlgn="base">
              <a:spcBef>
                <a:spcPct val="0"/>
              </a:spcBef>
              <a:spcAft>
                <a:spcPct val="0"/>
              </a:spcAft>
              <a:defRPr sz="5000">
                <a:solidFill>
                  <a:schemeClr val="tx2"/>
                </a:solidFill>
                <a:latin typeface="Calibri" pitchFamily="34" charset="0"/>
                <a:cs typeface="Traditional Arabic" pitchFamily="18" charset="-78"/>
              </a:defRPr>
            </a:lvl5pPr>
            <a:lvl6pPr marL="457200" algn="l" rtl="1" fontAlgn="base">
              <a:spcBef>
                <a:spcPct val="0"/>
              </a:spcBef>
              <a:spcAft>
                <a:spcPct val="0"/>
              </a:spcAft>
              <a:defRPr sz="5000">
                <a:solidFill>
                  <a:schemeClr val="tx2"/>
                </a:solidFill>
                <a:latin typeface="Calibri" pitchFamily="34" charset="0"/>
                <a:cs typeface="Traditional Arabic" pitchFamily="18" charset="-78"/>
              </a:defRPr>
            </a:lvl6pPr>
            <a:lvl7pPr marL="914400" algn="l" rtl="1" fontAlgn="base">
              <a:spcBef>
                <a:spcPct val="0"/>
              </a:spcBef>
              <a:spcAft>
                <a:spcPct val="0"/>
              </a:spcAft>
              <a:defRPr sz="5000">
                <a:solidFill>
                  <a:schemeClr val="tx2"/>
                </a:solidFill>
                <a:latin typeface="Calibri" pitchFamily="34" charset="0"/>
                <a:cs typeface="Traditional Arabic" pitchFamily="18" charset="-78"/>
              </a:defRPr>
            </a:lvl7pPr>
            <a:lvl8pPr marL="1371600" algn="l" rtl="1" fontAlgn="base">
              <a:spcBef>
                <a:spcPct val="0"/>
              </a:spcBef>
              <a:spcAft>
                <a:spcPct val="0"/>
              </a:spcAft>
              <a:defRPr sz="5000">
                <a:solidFill>
                  <a:schemeClr val="tx2"/>
                </a:solidFill>
                <a:latin typeface="Calibri" pitchFamily="34" charset="0"/>
                <a:cs typeface="Traditional Arabic" pitchFamily="18" charset="-78"/>
              </a:defRPr>
            </a:lvl8pPr>
            <a:lvl9pPr marL="1828800" algn="l" rtl="1" fontAlgn="base">
              <a:spcBef>
                <a:spcPct val="0"/>
              </a:spcBef>
              <a:spcAft>
                <a:spcPct val="0"/>
              </a:spcAft>
              <a:defRPr sz="5000">
                <a:solidFill>
                  <a:schemeClr val="tx2"/>
                </a:solidFill>
                <a:latin typeface="Calibri" pitchFamily="34" charset="0"/>
                <a:cs typeface="Traditional Arabic" pitchFamily="18" charset="-78"/>
              </a:defRPr>
            </a:lvl9pPr>
          </a:lstStyle>
          <a:p>
            <a:pPr algn="ctr"/>
            <a:r>
              <a:rPr lang="ar-DZ" sz="3000" b="1" dirty="0" smtClean="0">
                <a:solidFill>
                  <a:srgbClr val="FF0000"/>
                </a:solidFill>
                <a:cs typeface="Sultan Medium" pitchFamily="2" charset="-78"/>
              </a:rPr>
              <a:t>مفاهيم حول السوق المالي</a:t>
            </a:r>
            <a:endParaRPr lang="fr-FR" sz="3000" b="1" dirty="0" smtClean="0">
              <a:solidFill>
                <a:srgbClr val="FF0000"/>
              </a:solidFill>
              <a:cs typeface="Sultan Medium" pitchFamily="2" charset="-78"/>
            </a:endParaRPr>
          </a:p>
        </p:txBody>
      </p:sp>
      <p:sp>
        <p:nvSpPr>
          <p:cNvPr id="4" name="مستطيل 3"/>
          <p:cNvSpPr/>
          <p:nvPr/>
        </p:nvSpPr>
        <p:spPr>
          <a:xfrm>
            <a:off x="1043608" y="1650280"/>
            <a:ext cx="7344816" cy="3785652"/>
          </a:xfrm>
          <a:prstGeom prst="rect">
            <a:avLst/>
          </a:prstGeom>
        </p:spPr>
        <p:txBody>
          <a:bodyPr wrap="square">
            <a:spAutoFit/>
          </a:bodyPr>
          <a:lstStyle/>
          <a:p>
            <a:r>
              <a:rPr lang="ar-SA" dirty="0"/>
              <a:t>ثالثا: تعاريف حول  السوق المالية:</a:t>
            </a:r>
            <a:endParaRPr lang="en-US" sz="1200" dirty="0"/>
          </a:p>
          <a:p>
            <a:r>
              <a:rPr lang="ar-SA" dirty="0"/>
              <a:t>تختلف تعاريف السوق المالية بحسب طبيعة النظام الاقتصادي السائد وبحسب مفهوم المدارس الاقتصادية، ولكنها تشترك في بعض المفاهيم، يمكن إبرازها في ما يلي </a:t>
            </a:r>
            <a:r>
              <a:rPr lang="ar-SA" dirty="0" smtClean="0"/>
              <a:t>:</a:t>
            </a:r>
            <a:endParaRPr lang="ar-DZ" sz="1200" dirty="0"/>
          </a:p>
          <a:p>
            <a:r>
              <a:rPr lang="ar-SA" b="1" dirty="0" smtClean="0"/>
              <a:t>التعريف</a:t>
            </a:r>
            <a:r>
              <a:rPr lang="ar-SA" dirty="0" smtClean="0"/>
              <a:t> </a:t>
            </a:r>
            <a:r>
              <a:rPr lang="ar-SA" b="1" dirty="0"/>
              <a:t>الأول</a:t>
            </a:r>
            <a:r>
              <a:rPr lang="ar-SA" dirty="0"/>
              <a:t> :</a:t>
            </a:r>
            <a:r>
              <a:rPr lang="ar-SA" b="1" dirty="0"/>
              <a:t> </a:t>
            </a:r>
            <a:r>
              <a:rPr lang="ar-SA" dirty="0"/>
              <a:t>السوق المالية يمثل مكان يلتقي فيه دوريا أعوان مختصون مؤهلين ومعتمدون، حيث يقومون بإبرام صفقات بالبيع والشراء لقيم متداولة (أوراق مالية) أو أشياء غير موجودة (عقود) تحت نظر الأطراف المتعاقدة، بأسعار متفاوض عليها، والتي إمّا أن تكون </a:t>
            </a:r>
            <a:r>
              <a:rPr lang="ar-SA" dirty="0" err="1"/>
              <a:t>بالتقابض</a:t>
            </a:r>
            <a:r>
              <a:rPr lang="ar-SA" dirty="0"/>
              <a:t> (عمليات عاجلة)، أو بالتأجيل (عمليات آجلة)، شريطة أن تتم هذه العمليات وفق قواعد وقوانين تنظم وتسيّر عمل كل سوق.</a:t>
            </a:r>
            <a:r>
              <a:rPr lang="fr-FR" baseline="30000" dirty="0"/>
              <a:t> () </a:t>
            </a:r>
            <a:endParaRPr lang="ar-DZ" sz="1200" dirty="0"/>
          </a:p>
          <a:p>
            <a:r>
              <a:rPr lang="ar-SA" b="1" dirty="0" smtClean="0"/>
              <a:t>التعريف</a:t>
            </a:r>
            <a:r>
              <a:rPr lang="ar-SA" dirty="0" smtClean="0"/>
              <a:t> </a:t>
            </a:r>
            <a:r>
              <a:rPr lang="ar-SA" b="1" dirty="0"/>
              <a:t>الثاني</a:t>
            </a:r>
            <a:r>
              <a:rPr lang="ar-SA" dirty="0"/>
              <a:t>: السوق المالية هي المكان الذي يتم فيه تداول الأدوات المالية، سواء كان ذلك في السوق المنظمة أو غير المنظمة، ففي الأولى تتم صفقات بيع وشراء الأوراق المالية في مكان جغرافي محدد يعرف بـ " البورصة"، أما السوق غير المنظم فيتكون من عدد من التجار والسماسرة يباشر كل منهم نشاطه في مقره، ويتّصلون ببعضهم بواسطة الأنترنت.</a:t>
            </a:r>
            <a:r>
              <a:rPr lang="fr-FR" baseline="30000" dirty="0"/>
              <a:t> ()</a:t>
            </a:r>
            <a:endParaRPr lang="en-US" sz="1200" dirty="0"/>
          </a:p>
          <a:p>
            <a:pPr lvl="0"/>
            <a:endParaRPr lang="en-US" sz="2400" dirty="0">
              <a:cs typeface="Sultan Medium"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750">
        <p14:vortex/>
        <p:sndAc>
          <p:stSnd>
            <p:snd r:embed="rId2" name="wind.wav"/>
          </p:stSnd>
        </p:sndAc>
      </p:transition>
    </mc:Choice>
    <mc:Fallback xmlns="">
      <p:transition spd="slow">
        <p:fade/>
        <p:sndAc>
          <p:stSnd>
            <p:snd r:embed="rId3" name="wind.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5192" y="1844824"/>
            <a:ext cx="8229600" cy="4387850"/>
          </a:xfrm>
        </p:spPr>
        <p:txBody>
          <a:bodyPr>
            <a:normAutofit fontScale="70000" lnSpcReduction="20000"/>
          </a:bodyPr>
          <a:lstStyle/>
          <a:p>
            <a:r>
              <a:rPr lang="ar-DZ" dirty="0"/>
              <a:t>المطلب الثالث: </a:t>
            </a:r>
            <a:r>
              <a:rPr lang="ar-SA" dirty="0"/>
              <a:t>أقسام السوق المالية:</a:t>
            </a:r>
            <a:endParaRPr lang="en-US" dirty="0"/>
          </a:p>
          <a:p>
            <a:r>
              <a:rPr lang="ar-SA" dirty="0"/>
              <a:t>تعددت تقسيمات السوق المالية رغم وجود خطوط واضحة فاصلة بينهما، حيث أن جميعها تعمل على تجميع المدخرات وفتح مجالات متعددة لاستثمارها، أي تحويل المدخرات إلى استثمارات، وبصفة عامة يمكن تقسيم السوق المالية حسب عدة اعتبارات نذكر أهمها:</a:t>
            </a:r>
            <a:endParaRPr lang="en-US" dirty="0"/>
          </a:p>
          <a:p>
            <a:r>
              <a:rPr lang="ar-SA" dirty="0"/>
              <a:t>أولا: تقسيم السوق المالية من حيث مدة استحقاق الأدوات المالية: تنقسم السوق المالية بدورها من حيث مدة استحقاق الأدوات المالية المتداولة </a:t>
            </a:r>
            <a:r>
              <a:rPr lang="ar-SA" dirty="0" smtClean="0"/>
              <a:t>إلى:</a:t>
            </a:r>
            <a:endParaRPr lang="ar-DZ" dirty="0"/>
          </a:p>
          <a:p>
            <a:r>
              <a:rPr lang="ar-DZ" dirty="0" smtClean="0"/>
              <a:t>السوق </a:t>
            </a:r>
            <a:r>
              <a:rPr lang="ar-DZ" dirty="0"/>
              <a:t>النقدية</a:t>
            </a:r>
            <a:r>
              <a:rPr lang="ar-SA" dirty="0"/>
              <a:t>: وتتمثل في سوق المعاملات المالية قصيرة الأجل (أقل من سنة)، وهذا النوع من السوق ليس له مكان خاص ومحدد لإبرام الصفقات، والهدف الأساسي من وجود هذا السوق هو تمويل المشاريع الإنتاجية، وأهم الأدوات المالية التي يتم تداولها في هذا السوق، تتمثل في : أذونات الخزانة، </a:t>
            </a:r>
            <a:r>
              <a:rPr lang="ar-SA" dirty="0" err="1"/>
              <a:t>القبولات</a:t>
            </a:r>
            <a:r>
              <a:rPr lang="ar-SA" dirty="0"/>
              <a:t> المصرفية، شهادات الإيداع، وأهم مؤسسات هذا السوق هي البنك المركزي، والبنوك التجارية، بالإضافة إلى الخزينة العمومية</a:t>
            </a:r>
            <a:r>
              <a:rPr lang="fr-FR" baseline="30000" dirty="0"/>
              <a:t>()</a:t>
            </a:r>
            <a:r>
              <a:rPr lang="fr-FR" dirty="0"/>
              <a:t> </a:t>
            </a:r>
            <a:r>
              <a:rPr lang="ar-DZ" dirty="0"/>
              <a:t>،</a:t>
            </a:r>
            <a:r>
              <a:rPr lang="ar-SA" dirty="0"/>
              <a:t>وسميت هذه السوق  بـ</a:t>
            </a:r>
            <a:r>
              <a:rPr lang="en-US" dirty="0"/>
              <a:t>)</a:t>
            </a:r>
            <a:r>
              <a:rPr lang="ar-SA" dirty="0"/>
              <a:t>سوق النقد</a:t>
            </a:r>
            <a:r>
              <a:rPr lang="en-US" dirty="0"/>
              <a:t>(</a:t>
            </a:r>
            <a:r>
              <a:rPr lang="ar-SA" dirty="0"/>
              <a:t> لأنه يمكن تحويل الأصول المالية المتداولة فيها إلى نقود بسهولة وفي مدة قصيرة</a:t>
            </a:r>
            <a:r>
              <a:rPr lang="fr-FR" baseline="30000" dirty="0"/>
              <a:t> ()</a:t>
            </a:r>
            <a:r>
              <a:rPr lang="ar-SA" dirty="0"/>
              <a:t>.</a:t>
            </a:r>
            <a:r>
              <a:rPr lang="ar-SA" baseline="30000" dirty="0"/>
              <a:t> </a:t>
            </a:r>
            <a:endParaRPr lang="ar-DZ" baseline="30000" dirty="0" smtClean="0"/>
          </a:p>
          <a:p>
            <a:r>
              <a:rPr lang="ar-DZ" dirty="0" smtClean="0"/>
              <a:t>سوق </a:t>
            </a:r>
            <a:r>
              <a:rPr lang="ar-DZ" dirty="0"/>
              <a:t>رأس المال </a:t>
            </a:r>
            <a:r>
              <a:rPr lang="en-US" dirty="0"/>
              <a:t> :</a:t>
            </a:r>
            <a:r>
              <a:rPr lang="ar-SA" dirty="0"/>
              <a:t>وهي السوق التي يتعامل فيها بالأدوات المالية ذات الأجل الطويل، أي التي يزيد أجل استحقاقها عن سنة، سواء أكانت هذه الأدوات تعبر عن دين كالسندات، أم عن ملكية كالأسهم، و يكون الهدف من الحصول على هذه الأموال هو تمويل استثمارات رأسمالية طويلة الأجل، وسميت سوق رأس المال لكونها السوق التي يلجأ إليها أصحاب المشروعات لتكوين رأس المال في مشروعاتهم المختلفة.</a:t>
            </a:r>
            <a:r>
              <a:rPr lang="fr-FR" baseline="30000" dirty="0"/>
              <a:t> ()</a:t>
            </a:r>
            <a:endParaRPr lang="en-US" sz="1600" dirty="0"/>
          </a:p>
          <a:p>
            <a:endParaRPr lang="en-US" sz="1600" dirty="0"/>
          </a:p>
          <a:p>
            <a:endParaRPr lang="en-US" sz="1800" dirty="0"/>
          </a:p>
          <a:p>
            <a:pPr marL="0" indent="0" algn="justLow" fontAlgn="auto">
              <a:lnSpc>
                <a:spcPct val="150000"/>
              </a:lnSpc>
              <a:spcAft>
                <a:spcPts val="0"/>
              </a:spcAft>
              <a:buClr>
                <a:schemeClr val="accent3"/>
              </a:buClr>
              <a:buFont typeface="Wingdings 2"/>
              <a:buNone/>
              <a:defRPr/>
            </a:pPr>
            <a:endParaRPr lang="ar-DZ" sz="2700" dirty="0">
              <a:ea typeface="+mn-ea"/>
              <a:cs typeface="Sultan bold" pitchFamily="2" charset="-78"/>
            </a:endParaRPr>
          </a:p>
        </p:txBody>
      </p:sp>
      <p:sp>
        <p:nvSpPr>
          <p:cNvPr id="4" name="عنصر نائب لرقم الشريحة 3"/>
          <p:cNvSpPr>
            <a:spLocks noGrp="1"/>
          </p:cNvSpPr>
          <p:nvPr>
            <p:ph type="sldNum" sz="quarter" idx="12"/>
          </p:nvPr>
        </p:nvSpPr>
        <p:spPr/>
        <p:txBody>
          <a:bodyPr/>
          <a:lstStyle/>
          <a:p>
            <a:pPr>
              <a:defRPr/>
            </a:pPr>
            <a:fld id="{9EC5CC17-068F-4C3A-8C4E-CEBB6599CB56}" type="slidenum">
              <a:rPr lang="ar-DZ"/>
              <a:pPr>
                <a:defRPr/>
              </a:pPr>
              <a:t>3</a:t>
            </a:fld>
            <a:endParaRPr lang="ar-DZ"/>
          </a:p>
        </p:txBody>
      </p:sp>
      <p:sp>
        <p:nvSpPr>
          <p:cNvPr id="12292" name="مستطيل 4"/>
          <p:cNvSpPr>
            <a:spLocks noChangeArrowheads="1"/>
          </p:cNvSpPr>
          <p:nvPr/>
        </p:nvSpPr>
        <p:spPr bwMode="auto">
          <a:xfrm>
            <a:off x="163543" y="1340768"/>
            <a:ext cx="864096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ar-DZ" sz="2500" b="1" dirty="0" smtClean="0">
                <a:solidFill>
                  <a:srgbClr val="FF0000"/>
                </a:solidFill>
                <a:cs typeface="Sultan Medium" pitchFamily="2" charset="-78"/>
              </a:rPr>
              <a:t>أنواع السوق المالي</a:t>
            </a:r>
            <a:endParaRPr lang="ar-SA" sz="2500" b="1" dirty="0">
              <a:solidFill>
                <a:srgbClr val="FF0000"/>
              </a:solidFill>
              <a:latin typeface="ae_AlMohanad" pitchFamily="18" charset="-78"/>
              <a:cs typeface="Sultan Medium" pitchFamily="2" charset="-78"/>
            </a:endParaRPr>
          </a:p>
        </p:txBody>
      </p:sp>
      <p:sp>
        <p:nvSpPr>
          <p:cNvPr id="2" name="AutoShape 4" descr="Résultat de recherche d'images pour &quot;‫الانجازات‬‎&quot;"/>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DZ"/>
          </a:p>
        </p:txBody>
      </p:sp>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02" y="44624"/>
            <a:ext cx="2019118" cy="1293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6620" y="44624"/>
            <a:ext cx="2019118" cy="1293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500">
        <p:wheel/>
        <p:sndAc>
          <p:stSnd>
            <p:snd r:embed="rId2" name="wind.wav"/>
          </p:stSnd>
        </p:sndAc>
      </p:transition>
    </mc:Choice>
    <mc:Fallback xmlns="">
      <p:transition spd="slow">
        <p:wheel/>
        <p:sndAc>
          <p:stSnd>
            <p:snd r:embed="rId4" name="wind.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19088" y="1340768"/>
            <a:ext cx="8229600" cy="4895850"/>
          </a:xfrm>
        </p:spPr>
        <p:txBody>
          <a:bodyPr>
            <a:normAutofit fontScale="92500" lnSpcReduction="20000"/>
          </a:bodyPr>
          <a:lstStyle/>
          <a:p>
            <a:pPr lvl="1"/>
            <a:r>
              <a:rPr lang="ar-DZ" sz="2800" dirty="0"/>
              <a:t>تقسيمات سوق رأس المال</a:t>
            </a:r>
            <a:r>
              <a:rPr lang="ar-SA" sz="2800" dirty="0"/>
              <a:t> حسب آجال العمليات:</a:t>
            </a:r>
            <a:r>
              <a:rPr lang="ar-SA" dirty="0"/>
              <a:t> يقسم سوق رأس المال إلى قسمين أساسين هما:</a:t>
            </a:r>
            <a:endParaRPr lang="en-US" sz="1600" dirty="0"/>
          </a:p>
          <a:p>
            <a:pPr lvl="2"/>
            <a:r>
              <a:rPr lang="ar-SA" sz="2400" dirty="0"/>
              <a:t>السوق الحاضرة</a:t>
            </a:r>
            <a:r>
              <a:rPr lang="fr-FR" sz="2400" dirty="0"/>
              <a:t>) </a:t>
            </a:r>
            <a:r>
              <a:rPr lang="ar-SA" sz="2400" dirty="0"/>
              <a:t>الفورية</a:t>
            </a:r>
            <a:r>
              <a:rPr lang="fr-FR" sz="2400" dirty="0"/>
              <a:t>(</a:t>
            </a:r>
            <a:r>
              <a:rPr lang="ar-SA" sz="2400" dirty="0"/>
              <a:t>: وهي السوق التي يتم فيها تداول الأوراق المالية بصورة فورية بين البائعين والمشترين، حيث يقوم المشتري بدفع الثمن كاملا في الحال واستلام الأوراق المالية من البائع وفق الإجراءات المتبعة في هذه السوق، وتنتقل ملكية الأوراق فورا عند إتمام إجراءات الصفقة.</a:t>
            </a:r>
            <a:r>
              <a:rPr lang="fr-FR" sz="2400" baseline="30000" dirty="0"/>
              <a:t> ()</a:t>
            </a:r>
            <a:endParaRPr lang="en-US" sz="1600" dirty="0"/>
          </a:p>
          <a:p>
            <a:pPr lvl="2"/>
            <a:r>
              <a:rPr lang="ar-SA" sz="2400" dirty="0"/>
              <a:t>السوق الآجلة: هي السوق التي يتم فيها عقد صفقات البيع أو الشراء لبعض أنواع الأوراق مثل </a:t>
            </a:r>
            <a:r>
              <a:rPr lang="fr-FR" sz="2400" dirty="0"/>
              <a:t>)</a:t>
            </a:r>
            <a:r>
              <a:rPr lang="ar-SA" sz="2400" dirty="0"/>
              <a:t>المشتقات المالية </a:t>
            </a:r>
            <a:r>
              <a:rPr lang="fr-FR" sz="2400" dirty="0"/>
              <a:t> (</a:t>
            </a:r>
            <a:r>
              <a:rPr lang="ar-SA" sz="2400" dirty="0"/>
              <a:t>في وقت لاحق في المستقبل، ويطلق عليها أسواق المشتقات المالية ، وذلك لأنها تقوم على مبدأ اشتقاق أسعار الأدوات المالية من الأدوات المالية محل العقد</a:t>
            </a:r>
            <a:r>
              <a:rPr lang="fr-FR" sz="2400" baseline="30000" dirty="0"/>
              <a:t>()</a:t>
            </a:r>
            <a:r>
              <a:rPr lang="ar-SA" sz="2400" dirty="0"/>
              <a:t>، وتنقسم بدورها إلى ثلاثة أسواق تتمثل في: </a:t>
            </a:r>
            <a:endParaRPr lang="ar-DZ" sz="2400" dirty="0" smtClean="0"/>
          </a:p>
          <a:p>
            <a:r>
              <a:rPr lang="ar-SA" sz="2800" dirty="0"/>
              <a:t>ثانيا: تقسيم السوق المالية حسب الإصدار و التداول:</a:t>
            </a:r>
            <a:endParaRPr lang="en-US" sz="1600" dirty="0"/>
          </a:p>
          <a:p>
            <a:r>
              <a:rPr lang="ar-SA" sz="2800" dirty="0"/>
              <a:t> تنقسم السوق المالية بدورها من حيث الإصدار والتداول إلى:</a:t>
            </a:r>
            <a:endParaRPr lang="en-US" sz="1800" dirty="0"/>
          </a:p>
          <a:p>
            <a:pPr lvl="1"/>
            <a:r>
              <a:rPr lang="ar-SA" b="1" dirty="0"/>
              <a:t> </a:t>
            </a:r>
            <a:r>
              <a:rPr lang="ar-SA" dirty="0"/>
              <a:t>السوق الأولية </a:t>
            </a:r>
            <a:r>
              <a:rPr lang="en-US" dirty="0"/>
              <a:t>)</a:t>
            </a:r>
            <a:r>
              <a:rPr lang="ar-SA" dirty="0"/>
              <a:t> سوق الإصدار</a:t>
            </a:r>
            <a:r>
              <a:rPr lang="en-US" dirty="0"/>
              <a:t>:(</a:t>
            </a:r>
            <a:r>
              <a:rPr lang="ar-SA" dirty="0"/>
              <a:t>وهي السوق التي يتم فيها إصدار الأوراق المالية الجديدة التي أصدرتها المنشآت والمؤسسات والوحدات الاقتصادية لأول مرة بغرض إنشاء بعض المؤسسات أو توسيعها أو الحصول على الأموال لتمويل احتياجاتها المالية. </a:t>
            </a:r>
            <a:r>
              <a:rPr lang="fr-FR" baseline="30000" dirty="0"/>
              <a:t>()</a:t>
            </a:r>
            <a:endParaRPr lang="en-US" sz="1600" dirty="0"/>
          </a:p>
          <a:p>
            <a:pPr lvl="2"/>
            <a:endParaRPr lang="en-US" sz="1600" dirty="0"/>
          </a:p>
          <a:p>
            <a:pPr marL="0" indent="0">
              <a:buNone/>
            </a:pPr>
            <a:endParaRPr lang="en-US" dirty="0"/>
          </a:p>
        </p:txBody>
      </p:sp>
      <p:sp>
        <p:nvSpPr>
          <p:cNvPr id="4" name="عنصر نائب لرقم الشريحة 3"/>
          <p:cNvSpPr>
            <a:spLocks noGrp="1"/>
          </p:cNvSpPr>
          <p:nvPr>
            <p:ph type="sldNum" sz="quarter" idx="12"/>
          </p:nvPr>
        </p:nvSpPr>
        <p:spPr/>
        <p:txBody>
          <a:bodyPr/>
          <a:lstStyle/>
          <a:p>
            <a:pPr>
              <a:defRPr/>
            </a:pPr>
            <a:fld id="{EC68B746-B497-4BFD-80B6-F6ACC36F0A22}" type="slidenum">
              <a:rPr lang="ar-DZ"/>
              <a:pPr>
                <a:defRPr/>
              </a:pPr>
              <a:t>4</a:t>
            </a:fld>
            <a:endParaRPr lang="ar-DZ"/>
          </a:p>
        </p:txBody>
      </p:sp>
      <p:sp>
        <p:nvSpPr>
          <p:cNvPr id="13316" name="مستطيل 4"/>
          <p:cNvSpPr>
            <a:spLocks noChangeArrowheads="1"/>
          </p:cNvSpPr>
          <p:nvPr/>
        </p:nvSpPr>
        <p:spPr bwMode="auto">
          <a:xfrm>
            <a:off x="179512" y="851694"/>
            <a:ext cx="864096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ar-DZ" sz="2500" b="1" dirty="0" smtClean="0">
                <a:solidFill>
                  <a:srgbClr val="FF0000"/>
                </a:solidFill>
                <a:cs typeface="Sultan Medium" pitchFamily="2" charset="-78"/>
              </a:rPr>
              <a:t>مفاهيم حول التمويل</a:t>
            </a:r>
            <a:endParaRPr lang="ar-SA" sz="2500" b="1" dirty="0">
              <a:solidFill>
                <a:srgbClr val="FF0000"/>
              </a:solidFill>
              <a:latin typeface="ae_AlMohanad" pitchFamily="18" charset="-78"/>
              <a:cs typeface="Sultan Medium" pitchFamily="2" charset="-78"/>
            </a:endParaRPr>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02" y="44625"/>
            <a:ext cx="1659078" cy="807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44624"/>
            <a:ext cx="1659078" cy="807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1250">
        <p:diamond/>
        <p:sndAc>
          <p:stSnd>
            <p:snd r:embed="rId2" name="camera.wav"/>
          </p:stSnd>
        </p:sndAc>
      </p:transition>
    </mc:Choice>
    <mc:Fallback xmlns="">
      <p:transition spd="slow">
        <p:diamond/>
        <p:sndAc>
          <p:stSnd>
            <p:snd r:embed="rId4" name="camera.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46856" y="836712"/>
            <a:ext cx="8229600" cy="5472608"/>
          </a:xfrm>
        </p:spPr>
        <p:txBody>
          <a:bodyPr/>
          <a:lstStyle/>
          <a:p>
            <a:pPr lvl="1"/>
            <a:r>
              <a:rPr lang="ar-SA" sz="2000" dirty="0"/>
              <a:t>السوق الثانوية </a:t>
            </a:r>
            <a:r>
              <a:rPr lang="en-US" sz="2000" dirty="0"/>
              <a:t>)</a:t>
            </a:r>
            <a:r>
              <a:rPr lang="ar-SA" sz="2000" dirty="0"/>
              <a:t> سوق التداول</a:t>
            </a:r>
            <a:r>
              <a:rPr lang="en-US" sz="2000" dirty="0"/>
              <a:t>(</a:t>
            </a:r>
            <a:r>
              <a:rPr lang="ar-SA" sz="2000" b="1" dirty="0"/>
              <a:t>:</a:t>
            </a:r>
            <a:r>
              <a:rPr lang="ar-SA" sz="2000" dirty="0"/>
              <a:t>هي السوق التي يجري التعامل فيها بالأوراق المالية التي سبق إصدارها في السوق الأولية، حيث تمكن المستثمرين من المتاجرة فيما بينهم بهدف الحصول على السيولة أو لإعادة الاستثمار في أوراق مالية بديلة، ويجب ملاحظة بأن عائد بيع الأوراق المالية يذهب مباشرة لحملة الأوراق المالية، وليس للشركات كما حدث في السوق الأولية.</a:t>
            </a:r>
            <a:r>
              <a:rPr lang="ar-SA" sz="2000" baseline="30000" dirty="0"/>
              <a:t> </a:t>
            </a:r>
            <a:r>
              <a:rPr lang="fr-FR" sz="2000" baseline="30000" dirty="0"/>
              <a:t>()</a:t>
            </a:r>
            <a:endParaRPr lang="en-US" sz="2000" dirty="0"/>
          </a:p>
          <a:p>
            <a:r>
              <a:rPr lang="ar-SA" sz="2000" dirty="0"/>
              <a:t>ثالثا: تقسيم السوق المالية حسب طبيعة التنظيم:</a:t>
            </a:r>
            <a:endParaRPr lang="en-US" sz="2000" dirty="0"/>
          </a:p>
          <a:p>
            <a:r>
              <a:rPr lang="ar-SA" sz="2000" dirty="0"/>
              <a:t>تنقسم هذه السوق من حيث طبيعة التنظيم إلى:</a:t>
            </a:r>
            <a:endParaRPr lang="en-US" sz="2000" dirty="0"/>
          </a:p>
          <a:p>
            <a:pPr lvl="1"/>
            <a:r>
              <a:rPr lang="ar-SA" sz="2000" dirty="0"/>
              <a:t>أسواق منظمة (البورصة): وتعرف أيضا بسوق الأوراق المالية و تخضع هذه السوق إلى جملة من القوانين والقواعد التي تضعها الجهات الرقابية، وتتداول فيها عادة الأوراق المالية المسجلة، والتي تتحدد أسعارها من خلال قانون العرض والطلب، ويجرى التعامل بها في مكان مادي محدد، ويتم تسجيل الأوراق المالية في هذا السوق وفق شروط تختلف من دولة إلى أخرى، وعادة ما تتعلق بأرباح الشركة، حجم أصولها، والحصة المتاحة من خلال الاكتتاب العام.</a:t>
            </a:r>
            <a:r>
              <a:rPr lang="fr-FR" sz="2000" baseline="30000" dirty="0"/>
              <a:t> ()</a:t>
            </a:r>
            <a:endParaRPr lang="en-US" sz="2000" dirty="0"/>
          </a:p>
          <a:p>
            <a:r>
              <a:rPr lang="ar-SA" sz="2000" dirty="0"/>
              <a:t> ومن خلال هذا العرض يمكن تعريف </a:t>
            </a:r>
            <a:r>
              <a:rPr lang="ar-SA" sz="2000" b="1" u="sng" dirty="0"/>
              <a:t>البورصة</a:t>
            </a:r>
            <a:r>
              <a:rPr lang="ar-SA" sz="2000" b="1" dirty="0"/>
              <a:t> </a:t>
            </a:r>
            <a:r>
              <a:rPr lang="ar-SA" sz="2000" dirty="0"/>
              <a:t>على أنها "سوق منظمة تقام في مكان ثابت، وتعتبر جزء من السوق الثانوي، يتولى إدارتها والإشراف عليها هيئة لها نظامها الخاص، وتحكمها لوائح وقوانين، </a:t>
            </a:r>
            <a:r>
              <a:rPr lang="ar-SA" sz="2000" dirty="0" err="1"/>
              <a:t>يؤمها</a:t>
            </a:r>
            <a:r>
              <a:rPr lang="ar-SA" sz="2000" dirty="0"/>
              <a:t> المتعاملون في الأسهم والسندات من الراغبين في الاستثمار، والناشدون للاستفادة من تقلبات الأسعار، تنعقد جلساتها في المقصورة يوميا، بحيث يقوم السماسرة الماليون بتنفيذ أوامر البائعين والمشترين".</a:t>
            </a:r>
            <a:r>
              <a:rPr lang="fr-FR" sz="2000" baseline="30000" dirty="0"/>
              <a:t> ()</a:t>
            </a:r>
            <a:endParaRPr lang="en-US" sz="2000" dirty="0"/>
          </a:p>
          <a:p>
            <a:pPr marL="0" indent="82550" algn="justLow">
              <a:buFontTx/>
              <a:buChar char="-"/>
            </a:pPr>
            <a:endParaRPr lang="ar-DZ" sz="2000" dirty="0" smtClean="0">
              <a:cs typeface="Sultan Medium" pitchFamily="2" charset="-78"/>
            </a:endParaRPr>
          </a:p>
          <a:p>
            <a:pPr marL="0" lvl="0" indent="82550" algn="justLow">
              <a:buFontTx/>
              <a:buChar char="-"/>
            </a:pPr>
            <a:endParaRPr lang="en-US" sz="2000" dirty="0">
              <a:cs typeface="Sultan Medium" pitchFamily="2" charset="-78"/>
            </a:endParaRPr>
          </a:p>
          <a:p>
            <a:pPr marL="0" indent="82550">
              <a:buNone/>
            </a:pPr>
            <a:endParaRPr lang="ar-DZ" sz="2000" dirty="0">
              <a:cs typeface="Sultan Medium" pitchFamily="2" charset="-78"/>
            </a:endParaRPr>
          </a:p>
        </p:txBody>
      </p:sp>
      <p:sp>
        <p:nvSpPr>
          <p:cNvPr id="4" name="عنصر نائب لرقم الشريحة 3"/>
          <p:cNvSpPr>
            <a:spLocks noGrp="1"/>
          </p:cNvSpPr>
          <p:nvPr>
            <p:ph type="sldNum" sz="quarter" idx="12"/>
          </p:nvPr>
        </p:nvSpPr>
        <p:spPr/>
        <p:txBody>
          <a:bodyPr/>
          <a:lstStyle/>
          <a:p>
            <a:pPr>
              <a:defRPr/>
            </a:pPr>
            <a:fld id="{8FA9A072-1672-461E-A81F-92E410D9B720}" type="slidenum">
              <a:rPr lang="ar-DZ" smtClean="0"/>
              <a:pPr>
                <a:defRPr/>
              </a:pPr>
              <a:t>5</a:t>
            </a:fld>
            <a:endParaRPr lang="ar-DZ"/>
          </a:p>
        </p:txBody>
      </p:sp>
      <p:sp>
        <p:nvSpPr>
          <p:cNvPr id="6" name="مستطيل 5"/>
          <p:cNvSpPr>
            <a:spLocks noChangeArrowheads="1"/>
          </p:cNvSpPr>
          <p:nvPr/>
        </p:nvSpPr>
        <p:spPr bwMode="auto">
          <a:xfrm>
            <a:off x="468313" y="260648"/>
            <a:ext cx="793115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ar-DZ" sz="2700" b="1" dirty="0" smtClean="0">
                <a:solidFill>
                  <a:srgbClr val="FF0000"/>
                </a:solidFill>
                <a:cs typeface="Sultan Medium" pitchFamily="2" charset="-78"/>
              </a:rPr>
              <a:t>تقسيم السوق المالي</a:t>
            </a:r>
            <a:endParaRPr lang="ar-SA" sz="2700" b="1" dirty="0">
              <a:solidFill>
                <a:srgbClr val="FF0000"/>
              </a:solidFill>
              <a:latin typeface="ae_AlMohanad" pitchFamily="18" charset="-78"/>
              <a:cs typeface="Sultan Medium" pitchFamily="2" charset="-78"/>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44624"/>
            <a:ext cx="1363216" cy="72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5288" y="45682"/>
            <a:ext cx="1363216" cy="72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3178781"/>
      </p:ext>
    </p:extLst>
  </p:cSld>
  <p:clrMapOvr>
    <a:masterClrMapping/>
  </p:clrMapOvr>
  <mc:AlternateContent xmlns:mc="http://schemas.openxmlformats.org/markup-compatibility/2006" xmlns:p14="http://schemas.microsoft.com/office/powerpoint/2010/main">
    <mc:Choice Requires="p14">
      <p:transition spd="slow" p14:dur="2000">
        <p:sndAc>
          <p:stSnd>
            <p:snd r:embed="rId2" name="chimes.wav"/>
          </p:stSnd>
        </p:sndAc>
      </p:transition>
    </mc:Choice>
    <mc:Fallback xmlns="">
      <p:transition spd="slow">
        <p:sndAc>
          <p:stSnd>
            <p:snd r:embed="rId4"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4473E5C5-A41C-4F3F-8B40-0CF9DB868A0B}" type="slidenum">
              <a:rPr lang="ar-DZ"/>
              <a:pPr>
                <a:defRPr/>
              </a:pPr>
              <a:t>6</a:t>
            </a:fld>
            <a:endParaRPr lang="ar-DZ"/>
          </a:p>
        </p:txBody>
      </p:sp>
      <p:sp>
        <p:nvSpPr>
          <p:cNvPr id="2" name="عنصر نائب للمحتوى 1"/>
          <p:cNvSpPr>
            <a:spLocks noGrp="1"/>
          </p:cNvSpPr>
          <p:nvPr>
            <p:ph idx="1"/>
          </p:nvPr>
        </p:nvSpPr>
        <p:spPr>
          <a:xfrm>
            <a:off x="457200" y="1700807"/>
            <a:ext cx="8229600" cy="4392489"/>
          </a:xfrm>
        </p:spPr>
        <p:txBody>
          <a:bodyPr/>
          <a:lstStyle/>
          <a:p>
            <a:pPr lvl="1" algn="justLow"/>
            <a:r>
              <a:rPr lang="ar-SA" sz="1700" dirty="0"/>
              <a:t>السوق غير المنظمة (سوق التداول خارج البورصة): تتم العمليات فيها خارج البورصات المنظمة، لأنه لا يوجد مكان مادي محدد لهذه الأسواق، ولكنها عبارة عن شبكة اتصالات تجمع بين السماسرة والتجار والمستثمرين، يتم من خلالها التفاوض وتحديد السعر آليا - بواسطة برامج خاصة بالحاسوب والموصول بشبكة الأنترنت- عن طريق قوى السوق (العرض والطلب)، ويتم في هذه السوق تداول الأوراق المالية للشركات التي لم تستوف شروط إدراجها في قوائم البورصة</a:t>
            </a:r>
            <a:r>
              <a:rPr lang="fr-FR" sz="1700" baseline="30000" dirty="0"/>
              <a:t>()</a:t>
            </a:r>
            <a:r>
              <a:rPr lang="ar-SA" sz="1700" dirty="0"/>
              <a:t>، وتنقسم هذه السوق إلى قسمين أساسين هما:</a:t>
            </a:r>
            <a:endParaRPr lang="en-US" sz="1700" dirty="0"/>
          </a:p>
          <a:p>
            <a:pPr lvl="1" algn="justLow"/>
            <a:r>
              <a:rPr lang="ar-SA" sz="1700" dirty="0"/>
              <a:t>السوق الثالث</a:t>
            </a:r>
            <a:r>
              <a:rPr lang="en-US" sz="1700" dirty="0"/>
              <a:t>:</a:t>
            </a:r>
            <a:r>
              <a:rPr lang="ar-SA" sz="1700" dirty="0"/>
              <a:t>هو جزء من السوق الغير المنظم يتكون من أعضاء من بيوت السمسرة خارج البورصة (من غير أعضاء البورصة)، يقومون بعمليات البيع والشراء بأي كمية لحساب عملائهم بتكاليف منخفضة نسبيا، يمكن التفاوض فيها، وتتميز بسرعة تنفيذ العمليات فيها، وكذلك نجد أنه من حق أعضاء بيوت السمسرة التعامل في الأوراق المالية المسجلة في البورصة، بينما أعضاء البورصة ليس لهم حق تنفيذ أو عقد صفقات في السوق الغير منظم، ويكون من المتعاملين في هذه السوق المؤسسات الاستثمارية الكبيرة مثل صناديق التقاعد و الاستثمار.</a:t>
            </a:r>
            <a:r>
              <a:rPr lang="fr-FR" sz="1700" baseline="30000" dirty="0"/>
              <a:t> ()</a:t>
            </a:r>
            <a:endParaRPr lang="en-US" sz="1700" dirty="0"/>
          </a:p>
          <a:p>
            <a:pPr lvl="1" algn="justLow"/>
            <a:r>
              <a:rPr lang="ar-SA" sz="1700" dirty="0"/>
              <a:t>السوق الرابع</a:t>
            </a:r>
            <a:r>
              <a:rPr lang="en-US" sz="1700" dirty="0"/>
              <a:t>: </a:t>
            </a:r>
            <a:r>
              <a:rPr lang="ar-SA" sz="1700" dirty="0"/>
              <a:t>هو كذلك سوق يتم التعامل فيه خارج البورصة، وتتم التعاملات فيه عن طريق الاتصال المباشر بين المؤسسات الاستثمارية الكبيرة أو بين الأفراد ( رجال الأعمال أصاحب  رؤوس الأموال الكبيرة) الذين يتعاملون بأحجام كبيرة من الأوراق المالية، من غير وساطة بيوت السمسرة، وممّا يسهل هذا الاتصال وجود شبكة قوية من الاتصالات.</a:t>
            </a:r>
            <a:r>
              <a:rPr lang="fr-FR" sz="1700" baseline="30000" dirty="0"/>
              <a:t> ()</a:t>
            </a:r>
            <a:endParaRPr lang="en-US" sz="1700" dirty="0"/>
          </a:p>
          <a:p>
            <a:pPr algn="justLow"/>
            <a:r>
              <a:rPr lang="en-US" sz="1700" dirty="0"/>
              <a:t> </a:t>
            </a:r>
          </a:p>
          <a:p>
            <a:pPr marL="0" indent="0" algn="justLow">
              <a:buNone/>
            </a:pPr>
            <a:endParaRPr lang="ar-DZ" sz="1700" dirty="0"/>
          </a:p>
        </p:txBody>
      </p:sp>
      <p:sp>
        <p:nvSpPr>
          <p:cNvPr id="6" name="مستطيل 4"/>
          <p:cNvSpPr>
            <a:spLocks noChangeArrowheads="1"/>
          </p:cNvSpPr>
          <p:nvPr/>
        </p:nvSpPr>
        <p:spPr bwMode="auto">
          <a:xfrm>
            <a:off x="179512" y="1268760"/>
            <a:ext cx="864096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ar-DZ" sz="2500" b="1" dirty="0" smtClean="0">
                <a:solidFill>
                  <a:srgbClr val="FF0000"/>
                </a:solidFill>
                <a:cs typeface="Sultan Medium" pitchFamily="2" charset="-78"/>
              </a:rPr>
              <a:t>تقسيم السوق المالي</a:t>
            </a:r>
            <a:endParaRPr lang="ar-SA" sz="2500" b="1" dirty="0">
              <a:solidFill>
                <a:srgbClr val="FF0000"/>
              </a:solidFill>
              <a:latin typeface="ae_AlMohanad" pitchFamily="18" charset="-78"/>
              <a:cs typeface="Sultan Medium" pitchFamily="2" charset="-7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06" y="44624"/>
            <a:ext cx="2220838"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44624"/>
            <a:ext cx="2220838"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Résultat de recherche d'images pour &quot;‫العلم‬‎&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31749"/>
            <a:ext cx="4536504" cy="12332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split orient="vert" dir="in"/>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16D2F6B1-BB27-4289-A403-DC57DEF1DF5F}" type="slidenum">
              <a:rPr lang="ar-DZ"/>
              <a:pPr>
                <a:defRPr/>
              </a:pPr>
              <a:t>7</a:t>
            </a:fld>
            <a:endParaRPr lang="ar-DZ"/>
          </a:p>
        </p:txBody>
      </p:sp>
      <p:sp>
        <p:nvSpPr>
          <p:cNvPr id="7" name="مستطيل 4"/>
          <p:cNvSpPr>
            <a:spLocks noChangeArrowheads="1"/>
          </p:cNvSpPr>
          <p:nvPr/>
        </p:nvSpPr>
        <p:spPr bwMode="auto">
          <a:xfrm>
            <a:off x="107504" y="770201"/>
            <a:ext cx="878497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ar-DZ" sz="2500" b="1" dirty="0" smtClean="0">
                <a:solidFill>
                  <a:srgbClr val="FF0000"/>
                </a:solidFill>
                <a:cs typeface="Sultan Medium" pitchFamily="2" charset="-78"/>
              </a:rPr>
              <a:t>تابع </a:t>
            </a:r>
            <a:r>
              <a:rPr lang="ar-DZ" sz="2500" b="1" dirty="0" err="1" smtClean="0">
                <a:solidFill>
                  <a:srgbClr val="FF0000"/>
                </a:solidFill>
                <a:cs typeface="Sultan Medium" pitchFamily="2" charset="-78"/>
              </a:rPr>
              <a:t>لاصناف</a:t>
            </a:r>
            <a:r>
              <a:rPr lang="ar-DZ" sz="2500" b="1" dirty="0" smtClean="0">
                <a:solidFill>
                  <a:srgbClr val="FF0000"/>
                </a:solidFill>
                <a:cs typeface="Sultan Medium" pitchFamily="2" charset="-78"/>
              </a:rPr>
              <a:t> التمويل</a:t>
            </a:r>
            <a:endParaRPr lang="ar-SA" sz="2500" b="1" dirty="0">
              <a:solidFill>
                <a:srgbClr val="FF0000"/>
              </a:solidFill>
              <a:latin typeface="ae_AlMohanad" pitchFamily="18" charset="-78"/>
              <a:cs typeface="Sultan Medium" pitchFamily="2" charset="-78"/>
            </a:endParaRPr>
          </a:p>
        </p:txBody>
      </p:sp>
      <p:sp>
        <p:nvSpPr>
          <p:cNvPr id="6" name="مستطيل 4"/>
          <p:cNvSpPr>
            <a:spLocks noChangeArrowheads="1"/>
          </p:cNvSpPr>
          <p:nvPr/>
        </p:nvSpPr>
        <p:spPr bwMode="auto">
          <a:xfrm>
            <a:off x="259904" y="1268760"/>
            <a:ext cx="8784976"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r>
              <a:rPr lang="ar-DZ" dirty="0"/>
              <a:t>تصنيف التمويل من حيث المصدر</a:t>
            </a:r>
            <a:r>
              <a:rPr lang="en-US" dirty="0"/>
              <a:t>:  </a:t>
            </a:r>
            <a:r>
              <a:rPr lang="ar-SA" dirty="0"/>
              <a:t>يصنف التمويل من حيث المصدر إلى داخلي و خارجي</a:t>
            </a:r>
            <a:r>
              <a:rPr lang="en-US" b="1" dirty="0"/>
              <a:t>:</a:t>
            </a:r>
            <a:endParaRPr lang="en-US" sz="1200" dirty="0"/>
          </a:p>
          <a:p>
            <a:pPr lvl="1"/>
            <a:r>
              <a:rPr lang="ar-DZ" dirty="0"/>
              <a:t>التمويل</a:t>
            </a:r>
            <a:r>
              <a:rPr lang="ar-DZ" b="1" dirty="0"/>
              <a:t> الداخلي </a:t>
            </a:r>
            <a:r>
              <a:rPr lang="fr-FR" b="1" dirty="0"/>
              <a:t>)</a:t>
            </a:r>
            <a:r>
              <a:rPr lang="ar-DZ" dirty="0"/>
              <a:t>الذاتي</a:t>
            </a:r>
            <a:r>
              <a:rPr lang="ar-DZ" b="1" dirty="0"/>
              <a:t> </a:t>
            </a:r>
            <a:r>
              <a:rPr lang="fr-FR" b="1" dirty="0" smtClean="0"/>
              <a:t>(</a:t>
            </a:r>
            <a:r>
              <a:rPr lang="ar-DZ" dirty="0" smtClean="0"/>
              <a:t>يعرف </a:t>
            </a:r>
            <a:r>
              <a:rPr lang="ar-DZ" dirty="0"/>
              <a:t>التمويل الداخلي بأنه اعتماد المؤسسة على مواردها الذاتية المتاحة دون  اللجوء إلى مصادر خارجية للتمويل، وتتمثل المصادر الداخلية في الاحتياطات والأرباح المحتجزة، وعلى ما تحوزه في خزينتها من أصول نقدية سائلة و </a:t>
            </a:r>
            <a:r>
              <a:rPr lang="ar-DZ" dirty="0" err="1"/>
              <a:t>إهتلاكات</a:t>
            </a:r>
            <a:r>
              <a:rPr lang="ar-DZ" dirty="0"/>
              <a:t>، وتوجه هذه المصادر إلى تمويل الاستثمارات المستقبلية أو تمويل رأس المال العامل، ويمكن أن نقول أن التمويل الداخلي هو الضمان الوحيد على استمرارية المؤسسة. </a:t>
            </a:r>
            <a:r>
              <a:rPr lang="fr-FR" sz="1600" baseline="30000" dirty="0"/>
              <a:t>()</a:t>
            </a:r>
            <a:r>
              <a:rPr lang="fr-FR" baseline="30000" dirty="0"/>
              <a:t> </a:t>
            </a:r>
            <a:endParaRPr lang="en-US" sz="1200" dirty="0"/>
          </a:p>
          <a:p>
            <a:pPr lvl="1"/>
            <a:r>
              <a:rPr lang="ar-DZ" dirty="0"/>
              <a:t>التمويل الخارجي: بما أن التمويل الداخلي بصفة عامة لا يكفي لتغطية المتطلبات المالية للمؤسسة، فإنها تلجأ إلى مصادر خارجية للحصول على الأموال، ويتم ذلك بشروط وإجراءات تختلف باختلاف المصدر الذي تلجأ إليه، إذ هناك عدة أشكال يتخذها التمويل من مصادر خارجية مثل، السوق المالية والبنوك وبعض المؤسسات المالية،</a:t>
            </a:r>
            <a:r>
              <a:rPr lang="fr-FR" sz="1600" baseline="30000" dirty="0"/>
              <a:t> (</a:t>
            </a:r>
            <a:r>
              <a:rPr lang="fr-FR" baseline="30000" dirty="0"/>
              <a:t>)</a:t>
            </a:r>
            <a:r>
              <a:rPr lang="ar-DZ" dirty="0"/>
              <a:t>وينقسم إلى </a:t>
            </a:r>
            <a:r>
              <a:rPr lang="ar-DZ" dirty="0" smtClean="0"/>
              <a:t>قسمين:</a:t>
            </a:r>
            <a:endParaRPr lang="ar-DZ" sz="1200" dirty="0"/>
          </a:p>
          <a:p>
            <a:pPr lvl="1"/>
            <a:r>
              <a:rPr lang="ar-DZ" dirty="0" smtClean="0"/>
              <a:t>التمويل </a:t>
            </a:r>
            <a:r>
              <a:rPr lang="ar-DZ" dirty="0"/>
              <a:t>الخارجي المباشر</a:t>
            </a:r>
            <a:r>
              <a:rPr lang="en-US" dirty="0"/>
              <a:t>: </a:t>
            </a:r>
            <a:r>
              <a:rPr lang="ar-DZ" dirty="0"/>
              <a:t>في هذا النوع من التمويل يتم اتصال بين المقترضين والمقرضين دون تدخل وسيط مالي، وذلك من خلال إصدار وحدات العجز المالي</a:t>
            </a:r>
            <a:r>
              <a:rPr lang="en-US" dirty="0"/>
              <a:t>) </a:t>
            </a:r>
            <a:r>
              <a:rPr lang="ar-DZ" dirty="0"/>
              <a:t>المقترضين</a:t>
            </a:r>
            <a:r>
              <a:rPr lang="en-US" dirty="0"/>
              <a:t> (</a:t>
            </a:r>
            <a:r>
              <a:rPr lang="ar-DZ" dirty="0"/>
              <a:t> أدوات مالية تتعهد فيها بدفع سلسة من المدفوعات  للمقرضين في المستقبل</a:t>
            </a:r>
            <a:r>
              <a:rPr lang="ar-DZ" sz="1600" baseline="30000" dirty="0"/>
              <a:t> </a:t>
            </a:r>
            <a:r>
              <a:rPr lang="fr-FR" sz="1600" baseline="30000" dirty="0"/>
              <a:t>()</a:t>
            </a:r>
            <a:r>
              <a:rPr lang="en-US" dirty="0"/>
              <a:t>.</a:t>
            </a:r>
            <a:r>
              <a:rPr lang="en-US" baseline="30000" dirty="0"/>
              <a:t>  </a:t>
            </a:r>
            <a:endParaRPr lang="ar-DZ" sz="1200" dirty="0"/>
          </a:p>
          <a:p>
            <a:pPr lvl="1"/>
            <a:r>
              <a:rPr lang="ar-DZ" dirty="0" smtClean="0"/>
              <a:t>التمويل </a:t>
            </a:r>
            <a:r>
              <a:rPr lang="ar-DZ" dirty="0"/>
              <a:t>الخارجي غير المباشر</a:t>
            </a:r>
            <a:r>
              <a:rPr lang="en-US" dirty="0"/>
              <a:t>:  </a:t>
            </a:r>
            <a:r>
              <a:rPr lang="ar-SA" dirty="0"/>
              <a:t>تتم هذه العملية بطريقة غير مباشرة من خلال تدخل وسطاء ماليين مثل بنوك الاستثمار، </a:t>
            </a:r>
            <a:r>
              <a:rPr lang="ar-DZ" dirty="0"/>
              <a:t>والتي تعتبر وسيط مالي بين مصدري الأوراق المالية من المؤسسات وغيرها وبين المستثمرين، حيث يقوم مصدّر الأوراق المالية (</a:t>
            </a:r>
            <a:r>
              <a:rPr lang="ar-SA" dirty="0"/>
              <a:t>المقرضين</a:t>
            </a:r>
            <a:r>
              <a:rPr lang="ar-DZ" dirty="0"/>
              <a:t>) ببيعها لمصرفي الاستثمار، والذي بدوره يعيد بيعها </a:t>
            </a:r>
            <a:r>
              <a:rPr lang="ar-SA" dirty="0"/>
              <a:t>(للمقترضين)</a:t>
            </a:r>
            <a:r>
              <a:rPr lang="ar-DZ" dirty="0"/>
              <a:t>. </a:t>
            </a:r>
            <a:r>
              <a:rPr lang="fr-FR" sz="1600" baseline="30000" dirty="0"/>
              <a:t>()</a:t>
            </a:r>
            <a:r>
              <a:rPr lang="fr-FR" baseline="30000" dirty="0"/>
              <a:t> </a:t>
            </a:r>
            <a:endParaRPr lang="en-US" sz="1200" dirty="0"/>
          </a:p>
          <a:p>
            <a:r>
              <a:rPr lang="ar-DZ" dirty="0"/>
              <a:t> </a:t>
            </a:r>
            <a:endParaRPr lang="en-US" sz="1200" dirty="0"/>
          </a:p>
          <a:p>
            <a:r>
              <a:rPr lang="ar-DZ" dirty="0"/>
              <a:t> </a:t>
            </a:r>
            <a:endParaRPr lang="en-US" sz="1200" dirty="0"/>
          </a:p>
        </p:txBody>
      </p:sp>
    </p:spTree>
  </p:cSld>
  <p:clrMapOvr>
    <a:masterClrMapping/>
  </p:clrMapOvr>
  <p:transition spd="slow">
    <p:blinds dir="vert"/>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Documents and Settings\TAHAR\سطح المكتب\صورة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3" y="0"/>
            <a:ext cx="92059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9" descr="Imag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7625" y="3725863"/>
            <a:ext cx="4392613" cy="207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عنصر نائب لرقم الشريحة 3"/>
          <p:cNvSpPr>
            <a:spLocks noGrp="1"/>
          </p:cNvSpPr>
          <p:nvPr>
            <p:ph type="sldNum" sz="quarter" idx="12"/>
          </p:nvPr>
        </p:nvSpPr>
        <p:spPr/>
        <p:txBody>
          <a:bodyPr/>
          <a:lstStyle/>
          <a:p>
            <a:pPr>
              <a:defRPr/>
            </a:pPr>
            <a:fld id="{C80A4267-141D-472D-905B-4FAAAE26A7C4}" type="slidenum">
              <a:rPr lang="ar-DZ"/>
              <a:pPr>
                <a:defRPr/>
              </a:pPr>
              <a:t>8</a:t>
            </a:fld>
            <a:endParaRPr lang="ar-DZ"/>
          </a:p>
        </p:txBody>
      </p: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96" y="4005064"/>
            <a:ext cx="2987824" cy="2775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27204" y="5516638"/>
            <a:ext cx="2781300" cy="1296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dissolve/>
    <p:sndAc>
      <p:stSnd>
        <p:snd r:embed="rId2"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1755</TotalTime>
  <Words>1332</Words>
  <Application>Microsoft Office PowerPoint</Application>
  <PresentationFormat>عرض على الشاشة (4:3)</PresentationFormat>
  <Paragraphs>47</Paragraphs>
  <Slides>8</Slides>
  <Notes>0</Notes>
  <HiddenSlides>0</HiddenSlides>
  <MMClips>0</MMClips>
  <ScaleCrop>false</ScaleCrop>
  <HeadingPairs>
    <vt:vector size="6" baseType="variant">
      <vt:variant>
        <vt:lpstr>الخطوط المستخدمة</vt:lpstr>
      </vt:variant>
      <vt:variant>
        <vt:i4>9</vt:i4>
      </vt:variant>
      <vt:variant>
        <vt:lpstr>نسق</vt:lpstr>
      </vt:variant>
      <vt:variant>
        <vt:i4>1</vt:i4>
      </vt:variant>
      <vt:variant>
        <vt:lpstr>عناوين الشرائح</vt:lpstr>
      </vt:variant>
      <vt:variant>
        <vt:i4>8</vt:i4>
      </vt:variant>
    </vt:vector>
  </HeadingPairs>
  <TitlesOfParts>
    <vt:vector size="18" baseType="lpstr">
      <vt:lpstr>ae_AlMohanad</vt:lpstr>
      <vt:lpstr>Arial</vt:lpstr>
      <vt:lpstr>Calibri</vt:lpstr>
      <vt:lpstr>Constantia</vt:lpstr>
      <vt:lpstr>Majalla UI</vt:lpstr>
      <vt:lpstr>Sultan bold</vt:lpstr>
      <vt:lpstr>Sultan Medium</vt:lpstr>
      <vt:lpstr>Traditional Arabic</vt:lpstr>
      <vt:lpstr>Wingdings 2</vt: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CHERIA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TAHAR</dc:creator>
  <cp:lastModifiedBy>tahar</cp:lastModifiedBy>
  <cp:revision>400</cp:revision>
  <dcterms:created xsi:type="dcterms:W3CDTF">2010-07-01T08:46:10Z</dcterms:created>
  <dcterms:modified xsi:type="dcterms:W3CDTF">2022-04-17T15:18:53Z</dcterms:modified>
</cp:coreProperties>
</file>