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3" r:id="rId2"/>
    <p:sldId id="334" r:id="rId3"/>
    <p:sldId id="338" r:id="rId4"/>
    <p:sldId id="339" r:id="rId5"/>
    <p:sldId id="340" r:id="rId6"/>
    <p:sldId id="335" r:id="rId7"/>
    <p:sldId id="341" r:id="rId8"/>
    <p:sldId id="342" r:id="rId9"/>
    <p:sldId id="343" r:id="rId10"/>
    <p:sldId id="344" r:id="rId11"/>
    <p:sldId id="345" r:id="rId12"/>
    <p:sldId id="346" r:id="rId13"/>
    <p:sldId id="347" r:id="rId14"/>
    <p:sldId id="348" r:id="rId15"/>
    <p:sldId id="349" r:id="rId16"/>
    <p:sldId id="350" r:id="rId17"/>
    <p:sldId id="351" r:id="rId18"/>
    <p:sldId id="352" r:id="rId19"/>
    <p:sldId id="353" r:id="rId20"/>
    <p:sldId id="354" r:id="rId21"/>
    <p:sldId id="355" r:id="rId22"/>
    <p:sldId id="356" r:id="rId23"/>
    <p:sldId id="357" r:id="rId24"/>
    <p:sldId id="359" r:id="rId25"/>
    <p:sldId id="358" r:id="rId26"/>
    <p:sldId id="360" r:id="rId27"/>
    <p:sldId id="361" r:id="rId28"/>
    <p:sldId id="362" r:id="rId29"/>
    <p:sldId id="363" r:id="rId30"/>
    <p:sldId id="364" r:id="rId31"/>
    <p:sldId id="365" r:id="rId32"/>
    <p:sldId id="366" r:id="rId33"/>
    <p:sldId id="367" r:id="rId34"/>
    <p:sldId id="368" r:id="rId35"/>
    <p:sldId id="369" r:id="rId36"/>
    <p:sldId id="371" r:id="rId37"/>
    <p:sldId id="372" r:id="rId38"/>
    <p:sldId id="373" r:id="rId39"/>
    <p:sldId id="374" r:id="rId40"/>
    <p:sldId id="370" r:id="rId41"/>
    <p:sldId id="375" r:id="rId42"/>
    <p:sldId id="376" r:id="rId43"/>
    <p:sldId id="377" r:id="rId44"/>
    <p:sldId id="378" r:id="rId45"/>
    <p:sldId id="379" r:id="rId46"/>
    <p:sldId id="380" r:id="rId47"/>
    <p:sldId id="381" r:id="rId48"/>
    <p:sldId id="382" r:id="rId49"/>
    <p:sldId id="383" r:id="rId5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417842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64617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38958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988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28028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48549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346292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94231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504079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87500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790DF25-42B2-418E-B1B6-C2F4C7CF7BD4}" type="datetimeFigureOut">
              <a:rPr lang="fr-FR" smtClean="0"/>
              <a:pPr/>
              <a:t>06/12/2021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51493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0DF25-42B2-418E-B1B6-C2F4C7CF7BD4}" type="datetimeFigureOut">
              <a:rPr lang="fr-FR" smtClean="0"/>
              <a:pPr/>
              <a:t>06/12/2021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3541222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file:///C:\Documents%20and%20Settings\salafi1\Local%20Settings\Temporary%20Internet%20Files\t628822a.bmp"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E2F4AE8-C50E-4544-84B7-EC664904DFF5}"/>
              </a:ext>
            </a:extLst>
          </p:cNvPr>
          <p:cNvSpPr>
            <a:spLocks noGrp="1"/>
          </p:cNvSpPr>
          <p:nvPr>
            <p:ph idx="1"/>
          </p:nvPr>
        </p:nvSpPr>
        <p:spPr>
          <a:xfrm>
            <a:off x="838200" y="1825624"/>
            <a:ext cx="10515600" cy="3804467"/>
          </a:xfrm>
          <a:ln>
            <a:solidFill>
              <a:schemeClr val="tx1"/>
            </a:solidFill>
          </a:ln>
        </p:spPr>
        <p:txBody>
          <a:bodyPr>
            <a:normAutofit fontScale="70000" lnSpcReduction="20000"/>
          </a:bodyPr>
          <a:lstStyle/>
          <a:p>
            <a:pPr marL="0" indent="0" algn="ctr" rtl="1">
              <a:lnSpc>
                <a:spcPct val="150000"/>
              </a:lnSpc>
              <a:buNone/>
            </a:pPr>
            <a:r>
              <a:rPr lang="ar-DZ" sz="3600" b="1" dirty="0">
                <a:cs typeface="+mj-cs"/>
              </a:rPr>
              <a:t>التدخلات على المجال الحضري</a:t>
            </a:r>
          </a:p>
          <a:p>
            <a:pPr marL="0" indent="0" algn="ctr" rtl="1">
              <a:lnSpc>
                <a:spcPct val="150000"/>
              </a:lnSpc>
              <a:buNone/>
            </a:pPr>
            <a:r>
              <a:rPr lang="ar-DZ" sz="3600" dirty="0">
                <a:cs typeface="+mj-cs"/>
              </a:rPr>
              <a:t>1- تعريف التدخلات الحضرية</a:t>
            </a:r>
          </a:p>
          <a:p>
            <a:pPr marL="0" indent="0" algn="ctr" rtl="1">
              <a:lnSpc>
                <a:spcPct val="150000"/>
              </a:lnSpc>
              <a:buNone/>
            </a:pPr>
            <a:r>
              <a:rPr lang="ar-DZ" sz="3600" dirty="0">
                <a:cs typeface="+mj-cs"/>
              </a:rPr>
              <a:t>2- مراحل التدخلات الحضرية </a:t>
            </a:r>
          </a:p>
          <a:p>
            <a:pPr marL="0" indent="0" algn="ctr" rtl="1">
              <a:lnSpc>
                <a:spcPct val="150000"/>
              </a:lnSpc>
              <a:buNone/>
            </a:pPr>
            <a:r>
              <a:rPr lang="ar-DZ" sz="3600" dirty="0">
                <a:cs typeface="+mj-cs"/>
              </a:rPr>
              <a:t>3- انواع التدخلات الحضرية</a:t>
            </a:r>
          </a:p>
          <a:p>
            <a:pPr algn="ctr" rtl="1">
              <a:lnSpc>
                <a:spcPct val="150000"/>
              </a:lnSpc>
              <a:buFontTx/>
              <a:buChar char="-"/>
            </a:pPr>
            <a:r>
              <a:rPr lang="ar-DZ" sz="3600" dirty="0">
                <a:cs typeface="+mj-cs"/>
              </a:rPr>
              <a:t>التدخلات السطحية</a:t>
            </a:r>
          </a:p>
          <a:p>
            <a:pPr algn="ctr" rtl="1">
              <a:lnSpc>
                <a:spcPct val="150000"/>
              </a:lnSpc>
              <a:buFontTx/>
              <a:buChar char="-"/>
            </a:pPr>
            <a:r>
              <a:rPr lang="ar-DZ" sz="3600" dirty="0">
                <a:cs typeface="+mj-cs"/>
              </a:rPr>
              <a:t>التدخلات الجذرية </a:t>
            </a:r>
          </a:p>
          <a:p>
            <a:pPr marL="0" indent="0" algn="ctr" rtl="1">
              <a:lnSpc>
                <a:spcPct val="150000"/>
              </a:lnSpc>
              <a:buNone/>
            </a:pPr>
            <a:endParaRPr lang="fr-FR" sz="3600" dirty="0">
              <a:cs typeface="+mj-cs"/>
            </a:endParaRPr>
          </a:p>
        </p:txBody>
      </p:sp>
      <p:sp>
        <p:nvSpPr>
          <p:cNvPr id="4" name="Titre 1">
            <a:extLst>
              <a:ext uri="{FF2B5EF4-FFF2-40B4-BE49-F238E27FC236}">
                <a16:creationId xmlns:a16="http://schemas.microsoft.com/office/drawing/2014/main" xmlns="" id="{3F7BA1E4-E733-4009-9549-3D9B58CC0050}"/>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المحاضرة رقم 03:    </a:t>
            </a:r>
            <a:endParaRPr lang="fr-FR" dirty="0"/>
          </a:p>
        </p:txBody>
      </p:sp>
      <p:sp>
        <p:nvSpPr>
          <p:cNvPr id="9" name="Titre 1">
            <a:extLst>
              <a:ext uri="{FF2B5EF4-FFF2-40B4-BE49-F238E27FC236}">
                <a16:creationId xmlns:a16="http://schemas.microsoft.com/office/drawing/2014/main" xmlns="" id="{3F7BA1E4-E733-4009-9549-3D9B58CC0050}"/>
              </a:ext>
            </a:extLst>
          </p:cNvPr>
          <p:cNvSpPr txBox="1">
            <a:spLocks/>
          </p:cNvSpPr>
          <p:nvPr/>
        </p:nvSpPr>
        <p:spPr>
          <a:xfrm>
            <a:off x="846909" y="5708469"/>
            <a:ext cx="10515600" cy="979714"/>
          </a:xfrm>
          <a:prstGeom prst="rect">
            <a:avLst/>
          </a:prstGeom>
          <a:solidFill>
            <a:schemeClr val="accent6">
              <a:lumMod val="20000"/>
              <a:lumOff val="80000"/>
            </a:schemeClr>
          </a:solidFill>
          <a:ln>
            <a:solidFill>
              <a:schemeClr val="tx1"/>
            </a:solidFill>
          </a:ln>
        </p:spPr>
        <p:txBody>
          <a:bodyPr vert="horz" lIns="91440" tIns="45720" rIns="91440" bIns="45720" rtlCol="0" anchor="ctr">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lang="ar-DZ" sz="4400" dirty="0" smtClean="0">
                <a:latin typeface="+mj-lt"/>
                <a:ea typeface="+mj-ea"/>
                <a:cs typeface="+mj-cs"/>
              </a:rPr>
              <a:t>الأستاذة: بركاني </a:t>
            </a:r>
            <a:r>
              <a:rPr lang="ar-DZ" sz="4400" dirty="0" err="1" smtClean="0">
                <a:latin typeface="+mj-lt"/>
                <a:ea typeface="+mj-ea"/>
                <a:cs typeface="+mj-cs"/>
              </a:rPr>
              <a:t>فطيمة</a:t>
            </a:r>
            <a:r>
              <a:rPr lang="ar-DZ" sz="4400" dirty="0" smtClean="0">
                <a:latin typeface="+mj-lt"/>
                <a:ea typeface="+mj-ea"/>
                <a:cs typeface="+mj-cs"/>
              </a:rPr>
              <a:t> الزهراء </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02769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3B99BDA-6538-406B-A71B-1DD6451765C3}"/>
              </a:ext>
            </a:extLst>
          </p:cNvPr>
          <p:cNvSpPr>
            <a:spLocks noGrp="1"/>
          </p:cNvSpPr>
          <p:nvPr>
            <p:ph idx="1"/>
          </p:nvPr>
        </p:nvSpPr>
        <p:spPr>
          <a:ln>
            <a:solidFill>
              <a:schemeClr val="accent1"/>
            </a:solidFill>
          </a:ln>
        </p:spPr>
        <p:txBody>
          <a:bodyPr>
            <a:normAutofit fontScale="92500" lnSpcReduction="10000"/>
          </a:bodyPr>
          <a:lstStyle/>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غير أن صدور القانون التوجيهي للمدينة رقم 06-06 قد أسس لآلية جديدة للتدخل على النسيج الحضري، قد تم تسميتها ببرامج التحسين الحضري (وهو يضم التدخلات السطحية والجذرية)، وذلك لتحقيق العديد من الغايات أهمها:</a:t>
            </a: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 تحقيق استدامة المدن،</a:t>
            </a: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 تحسين نوعية حياة السكان،</a:t>
            </a: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 تحقيق الجودة في التسيير الحضري.</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
        <p:nvSpPr>
          <p:cNvPr id="4" name="Titre 1">
            <a:extLst>
              <a:ext uri="{FF2B5EF4-FFF2-40B4-BE49-F238E27FC236}">
                <a16:creationId xmlns:a16="http://schemas.microsoft.com/office/drawing/2014/main" xmlns="" id="{BEC6AF62-8198-4C97-8A1C-4BC8D306E1A4}"/>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انواع التدخلات الحضرية</a:t>
            </a:r>
            <a:endParaRPr lang="fr-FR" dirty="0"/>
          </a:p>
        </p:txBody>
      </p:sp>
      <p:sp>
        <p:nvSpPr>
          <p:cNvPr id="5" name="Right Brace 4">
            <a:extLst>
              <a:ext uri="{FF2B5EF4-FFF2-40B4-BE49-F238E27FC236}">
                <a16:creationId xmlns:a16="http://schemas.microsoft.com/office/drawing/2014/main" xmlns="" id="{65C2A938-67E8-4520-869D-D888BBD9768C}"/>
              </a:ext>
            </a:extLst>
          </p:cNvPr>
          <p:cNvSpPr/>
          <p:nvPr/>
        </p:nvSpPr>
        <p:spPr>
          <a:xfrm>
            <a:off x="7129670" y="3803374"/>
            <a:ext cx="636104" cy="21203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 name="Straight Arrow Connector 6">
            <a:extLst>
              <a:ext uri="{FF2B5EF4-FFF2-40B4-BE49-F238E27FC236}">
                <a16:creationId xmlns:a16="http://schemas.microsoft.com/office/drawing/2014/main" xmlns="" id="{BD84C972-25BC-4937-A63A-96DD7A61E0E5}"/>
              </a:ext>
            </a:extLst>
          </p:cNvPr>
          <p:cNvCxnSpPr/>
          <p:nvPr/>
        </p:nvCxnSpPr>
        <p:spPr>
          <a:xfrm>
            <a:off x="7885043" y="3429000"/>
            <a:ext cx="0" cy="1421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3830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FD0011-495C-480E-A8A5-EF224A4B6FEA}"/>
              </a:ext>
            </a:extLst>
          </p:cNvPr>
          <p:cNvSpPr>
            <a:spLocks noGrp="1"/>
          </p:cNvSpPr>
          <p:nvPr>
            <p:ph idx="1"/>
          </p:nvPr>
        </p:nvSpPr>
        <p:spPr>
          <a:ln>
            <a:solidFill>
              <a:schemeClr val="accent1"/>
            </a:solidFill>
          </a:ln>
        </p:spPr>
        <p:txBody>
          <a:bodyPr/>
          <a:lstStyle/>
          <a:p>
            <a:pPr marL="0" indent="0" algn="just" rtl="1">
              <a:lnSpc>
                <a:spcPct val="150000"/>
              </a:lnSpc>
              <a:buNone/>
            </a:pPr>
            <a:r>
              <a:rPr lang="ar-DZ" dirty="0"/>
              <a:t> </a:t>
            </a:r>
          </a:p>
          <a:p>
            <a:pPr marL="0" indent="0" algn="just" rtl="1">
              <a:lnSpc>
                <a:spcPct val="150000"/>
              </a:lnSpc>
              <a:buNone/>
            </a:pPr>
            <a:r>
              <a:rPr lang="ar-DZ" dirty="0"/>
              <a:t>      اما في الادبيات و التجارب العالمية فتوجد أنواع أخرى من التدخلات العمرانية التي تطبقها على النسيج الحضري تبعا لخصوصياتها المجالية، الاجتماعية، الاقتصادية والسياسية، من أبرزها: اعادة التهيئة الحضرية، التكثيف الحضرية وغيرها من التسميات الاخرى التي تختلف باختلاف السياسات العمرانية المتبعة.</a:t>
            </a:r>
            <a:endParaRPr lang="fr-FR" dirty="0"/>
          </a:p>
        </p:txBody>
      </p:sp>
      <p:sp>
        <p:nvSpPr>
          <p:cNvPr id="4" name="Titre 1">
            <a:extLst>
              <a:ext uri="{FF2B5EF4-FFF2-40B4-BE49-F238E27FC236}">
                <a16:creationId xmlns:a16="http://schemas.microsoft.com/office/drawing/2014/main" xmlns="" id="{A654EFF8-8D95-4285-8CFE-9B7E14186336}"/>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انواع التدخلات الحضرية</a:t>
            </a:r>
            <a:endParaRPr lang="fr-FR" dirty="0"/>
          </a:p>
        </p:txBody>
      </p:sp>
    </p:spTree>
    <p:extLst>
      <p:ext uri="{BB962C8B-B14F-4D97-AF65-F5344CB8AC3E}">
        <p14:creationId xmlns:p14="http://schemas.microsoft.com/office/powerpoint/2010/main" xmlns="" val="197848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A227658-10DD-4795-B862-E0A92D099DF3}"/>
              </a:ext>
            </a:extLst>
          </p:cNvPr>
          <p:cNvSpPr>
            <a:spLocks noGrp="1"/>
          </p:cNvSpPr>
          <p:nvPr>
            <p:ph idx="1"/>
          </p:nvPr>
        </p:nvSpPr>
        <p:spPr>
          <a:ln>
            <a:solidFill>
              <a:schemeClr val="accent1"/>
            </a:solidFill>
          </a:ln>
        </p:spPr>
        <p:txBody>
          <a:bodyPr>
            <a:normAutofit/>
          </a:bodyPr>
          <a:lstStyle/>
          <a:p>
            <a:pPr marL="0" indent="0" algn="ctr">
              <a:lnSpc>
                <a:spcPct val="150000"/>
              </a:lnSpc>
              <a:buNone/>
            </a:pPr>
            <a:r>
              <a:rPr lang="ar-DZ" sz="4000" b="1" dirty="0"/>
              <a:t>1- اعادة التهيئة </a:t>
            </a:r>
          </a:p>
          <a:p>
            <a:pPr marL="0" indent="0" algn="ctr">
              <a:lnSpc>
                <a:spcPct val="150000"/>
              </a:lnSpc>
              <a:buNone/>
            </a:pPr>
            <a:r>
              <a:rPr lang="ar-DZ" sz="4000" b="1" dirty="0"/>
              <a:t>2- اعادة التاهيل</a:t>
            </a:r>
          </a:p>
          <a:p>
            <a:pPr marL="0" indent="0" algn="ctr">
              <a:lnSpc>
                <a:spcPct val="150000"/>
              </a:lnSpc>
              <a:buNone/>
            </a:pPr>
            <a:r>
              <a:rPr lang="ar-DZ" sz="4000" b="1" dirty="0"/>
              <a:t>3- الترميم</a:t>
            </a:r>
            <a:endParaRPr lang="fr-FR" sz="4000" b="1" dirty="0"/>
          </a:p>
        </p:txBody>
      </p:sp>
      <p:sp>
        <p:nvSpPr>
          <p:cNvPr id="4" name="Titre 1">
            <a:extLst>
              <a:ext uri="{FF2B5EF4-FFF2-40B4-BE49-F238E27FC236}">
                <a16:creationId xmlns:a16="http://schemas.microsoft.com/office/drawing/2014/main" xmlns="" id="{8E7BE522-6C2D-4088-8C16-86C597F987A3}"/>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1- التدخلات الحضرية السطحية </a:t>
            </a:r>
            <a:endParaRPr lang="fr-FR" dirty="0"/>
          </a:p>
        </p:txBody>
      </p:sp>
    </p:spTree>
    <p:extLst>
      <p:ext uri="{BB962C8B-B14F-4D97-AF65-F5344CB8AC3E}">
        <p14:creationId xmlns:p14="http://schemas.microsoft.com/office/powerpoint/2010/main" xmlns="" val="48639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D0BCE8-9A5D-48FC-BC00-CF30FD8C38B8}"/>
              </a:ext>
            </a:extLst>
          </p:cNvPr>
          <p:cNvSpPr>
            <a:spLocks noGrp="1"/>
          </p:cNvSpPr>
          <p:nvPr>
            <p:ph idx="1"/>
          </p:nvPr>
        </p:nvSpPr>
        <p:spPr>
          <a:ln>
            <a:solidFill>
              <a:schemeClr val="accent1"/>
            </a:solidFill>
          </a:ln>
        </p:spPr>
        <p:txBody>
          <a:bodyPr>
            <a:normAutofit fontScale="77500" lnSpcReduction="20000"/>
          </a:bodyPr>
          <a:lstStyle/>
          <a:p>
            <a:pPr lvl="0" algn="just" rtl="1">
              <a:lnSpc>
                <a:spcPct val="150000"/>
              </a:lnSpc>
              <a:buFont typeface="Wingdings" panose="05000000000000000000" pitchFamily="2" charset="2"/>
              <a:buChar char="ü"/>
            </a:pPr>
            <a:r>
              <a:rPr lang="ar-DZ" b="1" dirty="0"/>
              <a:t>تعريفها: </a:t>
            </a:r>
            <a:endParaRPr lang="fr-FR" dirty="0"/>
          </a:p>
          <a:p>
            <a:pPr marL="0" indent="0" algn="just" rtl="1">
              <a:lnSpc>
                <a:spcPct val="150000"/>
              </a:lnSpc>
              <a:buNone/>
            </a:pPr>
            <a:r>
              <a:rPr lang="ar-DZ" dirty="0"/>
              <a:t>      هي التدخلات المطبقة على الفضاءات العمومية المهيئة سابقا، لكن نتيجة لظروف معينة أصبحت تعاني من اختلالات وظيفية أو جمالية. </a:t>
            </a:r>
            <a:endParaRPr lang="fr-FR" dirty="0"/>
          </a:p>
          <a:p>
            <a:pPr algn="just" rtl="1">
              <a:lnSpc>
                <a:spcPct val="150000"/>
              </a:lnSpc>
              <a:buFont typeface="Wingdings" panose="05000000000000000000" pitchFamily="2" charset="2"/>
              <a:buChar char="ü"/>
            </a:pPr>
            <a:r>
              <a:rPr lang="ar-DZ" b="1" dirty="0"/>
              <a:t>طبيعتها:</a:t>
            </a:r>
            <a:endParaRPr lang="fr-FR" dirty="0"/>
          </a:p>
          <a:p>
            <a:pPr marL="0" lvl="0" indent="0" algn="just" rtl="1">
              <a:lnSpc>
                <a:spcPct val="150000"/>
              </a:lnSpc>
              <a:buNone/>
            </a:pPr>
            <a:r>
              <a:rPr lang="ar-DZ" dirty="0"/>
              <a:t>- غرس المساحات الخضراء بمختلف مكوناتها: اشجار، شجيرات، نباتات متسلقة......</a:t>
            </a:r>
            <a:endParaRPr lang="fr-FR" dirty="0"/>
          </a:p>
          <a:p>
            <a:pPr marL="0" lvl="0" indent="0" algn="just" rtl="1">
              <a:lnSpc>
                <a:spcPct val="150000"/>
              </a:lnSpc>
              <a:buNone/>
            </a:pPr>
            <a:r>
              <a:rPr lang="ar-DZ" dirty="0"/>
              <a:t>- تحسين حالة الطرق والارصفة المهترئة وتوفير الممرات ومواقف السيارات.</a:t>
            </a:r>
            <a:endParaRPr lang="fr-FR" dirty="0"/>
          </a:p>
          <a:p>
            <a:pPr marL="0" lvl="0" indent="0" algn="just" rtl="1">
              <a:lnSpc>
                <a:spcPct val="150000"/>
              </a:lnSpc>
              <a:buNone/>
            </a:pPr>
            <a:r>
              <a:rPr lang="ar-DZ" dirty="0"/>
              <a:t>- توفير التاثيث الحضري بمختلف انواعه حسب نوع المساحة العمومية.</a:t>
            </a:r>
            <a:endParaRPr lang="fr-FR" dirty="0"/>
          </a:p>
          <a:p>
            <a:pPr marL="0" lvl="0" indent="0" algn="just" rtl="1">
              <a:lnSpc>
                <a:spcPct val="150000"/>
              </a:lnSpc>
              <a:buNone/>
            </a:pPr>
            <a:r>
              <a:rPr lang="ar-DZ" dirty="0"/>
              <a:t>- توفير الانارة العمومية.</a:t>
            </a:r>
            <a:endParaRPr lang="fr-FR" dirty="0"/>
          </a:p>
          <a:p>
            <a:pPr marL="0" indent="0" algn="just">
              <a:lnSpc>
                <a:spcPct val="150000"/>
              </a:lnSpc>
              <a:buNone/>
            </a:pPr>
            <a:endParaRPr lang="fr-FR" dirty="0"/>
          </a:p>
        </p:txBody>
      </p:sp>
      <p:sp>
        <p:nvSpPr>
          <p:cNvPr id="4" name="Titre 1">
            <a:extLst>
              <a:ext uri="{FF2B5EF4-FFF2-40B4-BE49-F238E27FC236}">
                <a16:creationId xmlns:a16="http://schemas.microsoft.com/office/drawing/2014/main" xmlns="" id="{D4D5BC14-EFA8-4BC7-A53D-784B430A6A1D}"/>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spTree>
    <p:extLst>
      <p:ext uri="{BB962C8B-B14F-4D97-AF65-F5344CB8AC3E}">
        <p14:creationId xmlns:p14="http://schemas.microsoft.com/office/powerpoint/2010/main" xmlns="" val="191232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9840710-1697-453D-A37D-273DE9340E73}"/>
              </a:ext>
            </a:extLst>
          </p:cNvPr>
          <p:cNvSpPr>
            <a:spLocks noGrp="1"/>
          </p:cNvSpPr>
          <p:nvPr>
            <p:ph idx="1"/>
          </p:nvPr>
        </p:nvSpPr>
        <p:spPr>
          <a:ln>
            <a:solidFill>
              <a:schemeClr val="accent1"/>
            </a:solidFill>
          </a:ln>
        </p:spPr>
        <p:txBody>
          <a:bodyPr/>
          <a:lstStyle/>
          <a:p>
            <a:pPr lvl="0" algn="just" rtl="1">
              <a:lnSpc>
                <a:spcPct val="150000"/>
              </a:lnSpc>
              <a:buFont typeface="Wingdings" panose="05000000000000000000" pitchFamily="2" charset="2"/>
              <a:buChar char="ü"/>
            </a:pPr>
            <a:r>
              <a:rPr lang="ar-DZ" b="1" dirty="0"/>
              <a:t>الهدف منها:</a:t>
            </a:r>
            <a:endParaRPr lang="fr-FR" dirty="0"/>
          </a:p>
          <a:p>
            <a:pPr marL="0" lvl="0" indent="0" algn="just" rtl="1">
              <a:lnSpc>
                <a:spcPct val="150000"/>
              </a:lnSpc>
              <a:buNone/>
            </a:pPr>
            <a:r>
              <a:rPr lang="ar-DZ" dirty="0"/>
              <a:t>                              تحسين أداء المساحات العمومية </a:t>
            </a:r>
            <a:endParaRPr lang="fr-FR" dirty="0"/>
          </a:p>
          <a:p>
            <a:pPr marL="0" lvl="0" indent="0" algn="just" rtl="1">
              <a:lnSpc>
                <a:spcPct val="150000"/>
              </a:lnSpc>
              <a:buNone/>
            </a:pPr>
            <a:r>
              <a:rPr lang="ar-DZ" dirty="0"/>
              <a:t>                              تحسين الصورة الحضرية للمدن، </a:t>
            </a:r>
            <a:endParaRPr lang="fr-FR" dirty="0"/>
          </a:p>
          <a:p>
            <a:pPr marL="0" lvl="0" indent="0" algn="just" rtl="1">
              <a:lnSpc>
                <a:spcPct val="150000"/>
              </a:lnSpc>
              <a:buNone/>
            </a:pPr>
            <a:r>
              <a:rPr lang="ar-DZ" dirty="0"/>
              <a:t>                              تحسين نوعية حياة السكان. </a:t>
            </a:r>
            <a:endParaRPr lang="fr-FR" dirty="0"/>
          </a:p>
          <a:p>
            <a:pPr marL="0" indent="0" algn="just">
              <a:lnSpc>
                <a:spcPct val="150000"/>
              </a:lnSpc>
              <a:buNone/>
            </a:pPr>
            <a:endParaRPr lang="fr-FR" dirty="0"/>
          </a:p>
        </p:txBody>
      </p:sp>
      <p:sp>
        <p:nvSpPr>
          <p:cNvPr id="8" name="Titre 1">
            <a:extLst>
              <a:ext uri="{FF2B5EF4-FFF2-40B4-BE49-F238E27FC236}">
                <a16:creationId xmlns:a16="http://schemas.microsoft.com/office/drawing/2014/main" xmlns="" id="{8391E58C-9007-47D9-AE30-451149B62652}"/>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sp>
        <p:nvSpPr>
          <p:cNvPr id="9" name="Right Brace 8">
            <a:extLst>
              <a:ext uri="{FF2B5EF4-FFF2-40B4-BE49-F238E27FC236}">
                <a16:creationId xmlns:a16="http://schemas.microsoft.com/office/drawing/2014/main" xmlns="" id="{AD501EDC-1D7D-4731-A100-B95E91034383}"/>
              </a:ext>
            </a:extLst>
          </p:cNvPr>
          <p:cNvSpPr/>
          <p:nvPr/>
        </p:nvSpPr>
        <p:spPr>
          <a:xfrm>
            <a:off x="8375374" y="2676939"/>
            <a:ext cx="702365" cy="21733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1" name="Straight Arrow Connector 10">
            <a:extLst>
              <a:ext uri="{FF2B5EF4-FFF2-40B4-BE49-F238E27FC236}">
                <a16:creationId xmlns:a16="http://schemas.microsoft.com/office/drawing/2014/main" xmlns="" id="{8AB07122-FB26-4D97-9A03-3FFF42FA634D}"/>
              </a:ext>
            </a:extLst>
          </p:cNvPr>
          <p:cNvCxnSpPr/>
          <p:nvPr/>
        </p:nvCxnSpPr>
        <p:spPr>
          <a:xfrm>
            <a:off x="9409043" y="2289313"/>
            <a:ext cx="0" cy="1484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9296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1852B5-7D1D-48E0-8B26-48930D542B80}"/>
              </a:ext>
            </a:extLst>
          </p:cNvPr>
          <p:cNvSpPr>
            <a:spLocks noGrp="1"/>
          </p:cNvSpPr>
          <p:nvPr>
            <p:ph idx="1"/>
          </p:nvPr>
        </p:nvSpPr>
        <p:spPr>
          <a:ln>
            <a:solidFill>
              <a:schemeClr val="accent1"/>
            </a:solidFill>
          </a:ln>
        </p:spPr>
        <p:txBody>
          <a:bodyPr>
            <a:normAutofit fontScale="92500" lnSpcReduction="20000"/>
          </a:bodyPr>
          <a:lstStyle/>
          <a:p>
            <a:pPr lvl="0" algn="just" rtl="1">
              <a:lnSpc>
                <a:spcPct val="150000"/>
              </a:lnSpc>
              <a:buFont typeface="Wingdings" panose="05000000000000000000" pitchFamily="2" charset="2"/>
              <a:buChar char="ü"/>
            </a:pPr>
            <a:r>
              <a:rPr lang="ar-DZ" b="1" dirty="0"/>
              <a:t>مجال تطبيق إعادة التهيئة الحضرية: الفضاءات (المساحات) العمومية</a:t>
            </a:r>
            <a:endParaRPr lang="fr-FR" dirty="0"/>
          </a:p>
          <a:p>
            <a:pPr marL="0" indent="0" algn="just" rtl="1">
              <a:lnSpc>
                <a:spcPct val="150000"/>
              </a:lnSpc>
              <a:buNone/>
            </a:pPr>
            <a:r>
              <a:rPr lang="ar-DZ" dirty="0"/>
              <a:t>      هي المساحات الخارجية المحددة بالبنايات أيا كانت طبيعتها، وهي المكان الذي تلتقي فيه جميع شرائح المجتمع لتتفاعل فيما بينها، يتطور عبر الزمن ويختلف من مكان لآخر كما أنها تشكل المكان المفضل للحياة الحضرية، حيث</a:t>
            </a:r>
            <a:r>
              <a:rPr lang="ar-DZ" b="1" dirty="0"/>
              <a:t> </a:t>
            </a:r>
            <a:r>
              <a:rPr lang="ar-DZ" dirty="0"/>
              <a:t>تتميز المساحات العمومية في المجال الحضري ب:</a:t>
            </a:r>
            <a:r>
              <a:rPr lang="ar-DZ" b="1" baseline="30000" dirty="0"/>
              <a:t> </a:t>
            </a:r>
            <a:endParaRPr lang="fr-FR" dirty="0"/>
          </a:p>
          <a:p>
            <a:pPr marL="0" lvl="0" indent="0" algn="just" rtl="1">
              <a:lnSpc>
                <a:spcPct val="150000"/>
              </a:lnSpc>
              <a:buNone/>
            </a:pPr>
            <a:r>
              <a:rPr lang="ar-DZ" dirty="0"/>
              <a:t>- استقباله لوظائف متعددة.</a:t>
            </a:r>
            <a:endParaRPr lang="fr-FR" dirty="0"/>
          </a:p>
          <a:p>
            <a:pPr marL="0" lvl="0" indent="0" algn="just" rtl="1">
              <a:lnSpc>
                <a:spcPct val="150000"/>
              </a:lnSpc>
              <a:buNone/>
            </a:pPr>
            <a:r>
              <a:rPr lang="ar-DZ" dirty="0"/>
              <a:t>- لكل المستعملين، نتيجة مجانية الاستعمال ( او بمبالغ رمزية).</a:t>
            </a:r>
            <a:endParaRPr lang="fr-FR" dirty="0"/>
          </a:p>
          <a:p>
            <a:pPr marL="0" lvl="0" indent="0" algn="just" rtl="1">
              <a:lnSpc>
                <a:spcPct val="150000"/>
              </a:lnSpc>
              <a:buNone/>
            </a:pPr>
            <a:r>
              <a:rPr lang="ar-DZ" dirty="0"/>
              <a:t>- سهولة الوصول فضاء مفتوح إليه.</a:t>
            </a:r>
            <a:endParaRPr lang="fr-FR" dirty="0"/>
          </a:p>
          <a:p>
            <a:pPr marL="0" indent="0" algn="just">
              <a:lnSpc>
                <a:spcPct val="150000"/>
              </a:lnSpc>
              <a:buNone/>
            </a:pPr>
            <a:endParaRPr lang="fr-FR" dirty="0"/>
          </a:p>
        </p:txBody>
      </p:sp>
      <p:sp>
        <p:nvSpPr>
          <p:cNvPr id="7" name="Titre 1">
            <a:extLst>
              <a:ext uri="{FF2B5EF4-FFF2-40B4-BE49-F238E27FC236}">
                <a16:creationId xmlns:a16="http://schemas.microsoft.com/office/drawing/2014/main" xmlns="" id="{6AEC5E70-C02B-4019-8B7D-CD14D03F47A5}"/>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spTree>
    <p:extLst>
      <p:ext uri="{BB962C8B-B14F-4D97-AF65-F5344CB8AC3E}">
        <p14:creationId xmlns:p14="http://schemas.microsoft.com/office/powerpoint/2010/main" xmlns="" val="304400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2BBF1CA-1E9B-41F2-9B44-B0E3A57C2788}"/>
              </a:ext>
            </a:extLst>
          </p:cNvPr>
          <p:cNvSpPr>
            <a:spLocks noGrp="1"/>
          </p:cNvSpPr>
          <p:nvPr>
            <p:ph idx="1"/>
          </p:nvPr>
        </p:nvSpPr>
        <p:spPr>
          <a:ln>
            <a:solidFill>
              <a:schemeClr val="accent1"/>
            </a:solidFill>
          </a:ln>
        </p:spPr>
        <p:txBody>
          <a:bodyPr>
            <a:normAutofit fontScale="92500" lnSpcReduction="20000"/>
          </a:bodyPr>
          <a:lstStyle/>
          <a:p>
            <a:pPr lvl="0" algn="just" rtl="1">
              <a:lnSpc>
                <a:spcPct val="150000"/>
              </a:lnSpc>
              <a:buFont typeface="Wingdings" panose="05000000000000000000" pitchFamily="2" charset="2"/>
              <a:buChar char="v"/>
            </a:pPr>
            <a:r>
              <a:rPr lang="ar-DZ" b="1" dirty="0"/>
              <a:t> انواع المساحات العمومية: </a:t>
            </a:r>
          </a:p>
          <a:p>
            <a:pPr marL="0" lvl="0" indent="0" algn="just" rtl="1">
              <a:lnSpc>
                <a:spcPct val="150000"/>
              </a:lnSpc>
              <a:buNone/>
            </a:pPr>
            <a:r>
              <a:rPr lang="ar-DZ" b="1" dirty="0"/>
              <a:t>- الشوارع</a:t>
            </a:r>
            <a:r>
              <a:rPr lang="en-US" b="1" dirty="0"/>
              <a:t>Les boulevards  </a:t>
            </a:r>
            <a:r>
              <a:rPr lang="ar-DZ" b="1" dirty="0"/>
              <a:t>:</a:t>
            </a:r>
            <a:endParaRPr lang="fr-FR" dirty="0"/>
          </a:p>
          <a:p>
            <a:pPr marL="0" indent="0" algn="just" rtl="1">
              <a:lnSpc>
                <a:spcPct val="150000"/>
              </a:lnSpc>
              <a:buNone/>
            </a:pPr>
            <a:r>
              <a:rPr lang="ar-DZ" dirty="0"/>
              <a:t>     هي فضاءات للحركة والتنقل في المدينة سواء للراجلين أو الحركة الآلية، وظيفتها الربط بين مختلف المساكن والتجهيزات وأماكن النشاطات.</a:t>
            </a:r>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r>
              <a:rPr lang="ar-DZ" dirty="0"/>
              <a:t> </a:t>
            </a:r>
            <a:endParaRPr lang="fr-FR" dirty="0"/>
          </a:p>
          <a:p>
            <a:pPr marL="0" indent="0" algn="just">
              <a:lnSpc>
                <a:spcPct val="150000"/>
              </a:lnSpc>
              <a:buNone/>
            </a:pPr>
            <a:endParaRPr lang="fr-FR" dirty="0"/>
          </a:p>
        </p:txBody>
      </p:sp>
      <p:sp>
        <p:nvSpPr>
          <p:cNvPr id="7" name="Titre 1">
            <a:extLst>
              <a:ext uri="{FF2B5EF4-FFF2-40B4-BE49-F238E27FC236}">
                <a16:creationId xmlns:a16="http://schemas.microsoft.com/office/drawing/2014/main" xmlns="" id="{4414E2CD-3B6C-4762-A056-96CB25C42317}"/>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pic>
        <p:nvPicPr>
          <p:cNvPr id="8" name="Image 2">
            <a:extLst>
              <a:ext uri="{FF2B5EF4-FFF2-40B4-BE49-F238E27FC236}">
                <a16:creationId xmlns:a16="http://schemas.microsoft.com/office/drawing/2014/main" xmlns="" id="{099F8369-CF95-41C8-95EB-052920B9DF81}"/>
              </a:ext>
            </a:extLst>
          </p:cNvPr>
          <p:cNvPicPr/>
          <p:nvPr/>
        </p:nvPicPr>
        <p:blipFill>
          <a:blip r:embed="rId2" cstate="print"/>
          <a:srcRect/>
          <a:stretch>
            <a:fillRect/>
          </a:stretch>
        </p:blipFill>
        <p:spPr bwMode="auto">
          <a:xfrm>
            <a:off x="0" y="3750365"/>
            <a:ext cx="6096000" cy="31076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44524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9604341-4927-44A6-B701-083F344A6F8D}"/>
              </a:ext>
            </a:extLst>
          </p:cNvPr>
          <p:cNvSpPr>
            <a:spLocks noGrp="1"/>
          </p:cNvSpPr>
          <p:nvPr>
            <p:ph idx="1"/>
          </p:nvPr>
        </p:nvSpPr>
        <p:spPr>
          <a:ln>
            <a:solidFill>
              <a:schemeClr val="accent1"/>
            </a:solidFill>
          </a:ln>
        </p:spPr>
        <p:txBody>
          <a:bodyPr>
            <a:normAutofit fontScale="70000" lnSpcReduction="20000"/>
          </a:bodyPr>
          <a:lstStyle/>
          <a:p>
            <a:pPr marL="0" lvl="0" indent="0" algn="just" rtl="1">
              <a:lnSpc>
                <a:spcPct val="150000"/>
              </a:lnSpc>
              <a:spcAft>
                <a:spcPts val="0"/>
              </a:spcAft>
              <a:buSzPts val="1200"/>
              <a:buNone/>
            </a:pPr>
            <a:r>
              <a:rPr lang="ar-DZ" b="1" dirty="0">
                <a:latin typeface="Calibri" panose="020F0502020204030204" pitchFamily="34" charset="0"/>
                <a:ea typeface="Calibri" panose="020F0502020204030204" pitchFamily="34" charset="0"/>
                <a:cs typeface="Times New Roman" panose="02020603050405020304" pitchFamily="18" charset="0"/>
              </a:rPr>
              <a:t>- المساحات الخضراء:</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هي مساحات يكون أكبر قسط منها مغطى بالنباتات (أشجار، شجيرات، عشب طبيعي...الخ) مثل الحدائق وأماكن للراحة، وهي تعمل على تلطيف الجو وتدفئته وتعطي منظرا جميلا بالإضافة إلى الدور الصحي، من اهم انواعها: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50000"/>
              </a:lnSpc>
              <a:spcAft>
                <a:spcPts val="0"/>
              </a:spcAft>
              <a:buNone/>
            </a:pPr>
            <a:r>
              <a:rPr lang="ar-DZ" dirty="0">
                <a:latin typeface="Calibri" panose="020F0502020204030204" pitchFamily="34" charset="0"/>
                <a:ea typeface="Times New Roman" panose="02020603050405020304" pitchFamily="18" charset="0"/>
                <a:cs typeface="Times New Roman" panose="02020603050405020304" pitchFamily="18" charset="0"/>
              </a:rPr>
              <a:t>-    الحدائق</a:t>
            </a:r>
            <a:endParaRPr lang="fr-FR" sz="2000" dirty="0">
              <a:latin typeface="Calibri" panose="020F0502020204030204" pitchFamily="34" charset="0"/>
              <a:ea typeface="Times New Roman" panose="02020603050405020304" pitchFamily="18" charset="0"/>
              <a:cs typeface="MD_Naskh_04"/>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Calibri" panose="020F0502020204030204" pitchFamily="34" charset="0"/>
                <a:cs typeface="Times New Roman" panose="02020603050405020304" pitchFamily="18" charset="0"/>
              </a:rPr>
              <a:t>الغابات الحضرية</a:t>
            </a:r>
            <a:endParaRPr lang="fr-FR" sz="2000" dirty="0">
              <a:latin typeface="Calibri" panose="020F0502020204030204" pitchFamily="34" charset="0"/>
              <a:ea typeface="Times New Roman" panose="02020603050405020304" pitchFamily="18" charset="0"/>
              <a:cs typeface="MD_Naskh_04"/>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الحظائر الوطنية</a:t>
            </a:r>
            <a:endParaRPr lang="fr-FR" sz="2000" dirty="0">
              <a:latin typeface="Calibri" panose="020F0502020204030204" pitchFamily="34" charset="0"/>
              <a:ea typeface="Times New Roman" panose="02020603050405020304" pitchFamily="18" charset="0"/>
              <a:cs typeface="MD_Naskh_04"/>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ممرات التجول</a:t>
            </a:r>
            <a:endParaRPr lang="fr-FR" sz="2000" dirty="0">
              <a:latin typeface="Calibri" panose="020F0502020204030204" pitchFamily="34" charset="0"/>
              <a:ea typeface="Times New Roman" panose="02020603050405020304" pitchFamily="18" charset="0"/>
              <a:cs typeface="MD_Naskh_04"/>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المساحات المفتوحة كمساحات اللعب </a:t>
            </a:r>
            <a:endParaRPr lang="fr-FR" sz="2000" dirty="0">
              <a:latin typeface="Calibri" panose="020F0502020204030204" pitchFamily="34" charset="0"/>
              <a:ea typeface="Times New Roman" panose="02020603050405020304" pitchFamily="18" charset="0"/>
              <a:cs typeface="MD_Naskh_04"/>
            </a:endParaRPr>
          </a:p>
          <a:p>
            <a:pPr marL="0" indent="0">
              <a:buNone/>
            </a:pPr>
            <a:endParaRPr lang="fr-FR" dirty="0"/>
          </a:p>
        </p:txBody>
      </p:sp>
      <p:sp>
        <p:nvSpPr>
          <p:cNvPr id="4" name="Titre 1">
            <a:extLst>
              <a:ext uri="{FF2B5EF4-FFF2-40B4-BE49-F238E27FC236}">
                <a16:creationId xmlns:a16="http://schemas.microsoft.com/office/drawing/2014/main" xmlns="" id="{156CD848-D035-419E-919E-59EDA917E707}"/>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spTree>
    <p:extLst>
      <p:ext uri="{BB962C8B-B14F-4D97-AF65-F5344CB8AC3E}">
        <p14:creationId xmlns:p14="http://schemas.microsoft.com/office/powerpoint/2010/main" xmlns="" val="343451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818BB52-E6BB-42E3-9A53-DE6E584C9DFD}"/>
              </a:ext>
            </a:extLst>
          </p:cNvPr>
          <p:cNvSpPr>
            <a:spLocks noGrp="1"/>
          </p:cNvSpPr>
          <p:nvPr>
            <p:ph idx="1"/>
          </p:nvPr>
        </p:nvSpPr>
        <p:spPr>
          <a:ln>
            <a:solidFill>
              <a:schemeClr val="accent1"/>
            </a:solidFill>
          </a:ln>
        </p:spPr>
        <p:txBody>
          <a:bodyPr/>
          <a:lstStyle/>
          <a:p>
            <a:pPr marL="0" indent="0" algn="just" rtl="1">
              <a:buNone/>
            </a:pPr>
            <a:r>
              <a:rPr lang="ar-DZ" dirty="0"/>
              <a:t>كما يتم ترتيب المساحات الخضراء حسب كيفية تموضعها في المدينة كالآتي:</a:t>
            </a:r>
            <a:endParaRPr lang="fr-FR" dirty="0"/>
          </a:p>
          <a:p>
            <a:pPr marL="0" indent="0" algn="just" rtl="1">
              <a:buNone/>
            </a:pPr>
            <a:endParaRPr lang="fr-FR" dirty="0"/>
          </a:p>
        </p:txBody>
      </p:sp>
      <p:sp>
        <p:nvSpPr>
          <p:cNvPr id="4" name="Titre 1">
            <a:extLst>
              <a:ext uri="{FF2B5EF4-FFF2-40B4-BE49-F238E27FC236}">
                <a16:creationId xmlns:a16="http://schemas.microsoft.com/office/drawing/2014/main" xmlns="" id="{6CA7907E-C15E-49A0-8D37-274E12335F54}"/>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graphicFrame>
        <p:nvGraphicFramePr>
          <p:cNvPr id="5" name="Table 4">
            <a:extLst>
              <a:ext uri="{FF2B5EF4-FFF2-40B4-BE49-F238E27FC236}">
                <a16:creationId xmlns:a16="http://schemas.microsoft.com/office/drawing/2014/main" xmlns="" id="{182B6FFB-3068-4052-9E68-B1796B20990F}"/>
              </a:ext>
            </a:extLst>
          </p:cNvPr>
          <p:cNvGraphicFramePr>
            <a:graphicFrameLocks noGrp="1"/>
          </p:cNvGraphicFramePr>
          <p:nvPr>
            <p:extLst>
              <p:ext uri="{D42A27DB-BD31-4B8C-83A1-F6EECF244321}">
                <p14:modId xmlns:p14="http://schemas.microsoft.com/office/powerpoint/2010/main" xmlns="" val="3685551334"/>
              </p:ext>
            </p:extLst>
          </p:nvPr>
        </p:nvGraphicFramePr>
        <p:xfrm>
          <a:off x="1764003" y="3101228"/>
          <a:ext cx="8163339" cy="2743200"/>
        </p:xfrm>
        <a:graphic>
          <a:graphicData uri="http://schemas.openxmlformats.org/drawingml/2006/table">
            <a:tbl>
              <a:tblPr rtl="1" firstRow="1" firstCol="1" bandRow="1"/>
              <a:tblGrid>
                <a:gridCol w="1528712">
                  <a:extLst>
                    <a:ext uri="{9D8B030D-6E8A-4147-A177-3AD203B41FA5}">
                      <a16:colId xmlns:a16="http://schemas.microsoft.com/office/drawing/2014/main" xmlns="" val="458076559"/>
                    </a:ext>
                  </a:extLst>
                </a:gridCol>
                <a:gridCol w="6634627">
                  <a:extLst>
                    <a:ext uri="{9D8B030D-6E8A-4147-A177-3AD203B41FA5}">
                      <a16:colId xmlns:a16="http://schemas.microsoft.com/office/drawing/2014/main" xmlns="" val="3736058080"/>
                    </a:ext>
                  </a:extLst>
                </a:gridCol>
              </a:tblGrid>
              <a:tr h="0">
                <a:tc>
                  <a:txBody>
                    <a:bodyPr/>
                    <a:lstStyle/>
                    <a:p>
                      <a:pPr algn="ctr" rtl="1">
                        <a:lnSpc>
                          <a:spcPct val="150000"/>
                        </a:lnSpc>
                        <a:spcAft>
                          <a:spcPts val="0"/>
                        </a:spcAft>
                      </a:pPr>
                      <a:r>
                        <a:rPr lang="ar-DZ" sz="2400" b="1">
                          <a:effectLst/>
                          <a:latin typeface="Calibri" panose="020F0502020204030204" pitchFamily="34" charset="0"/>
                          <a:ea typeface="Calibri" panose="020F0502020204030204" pitchFamily="34" charset="0"/>
                          <a:cs typeface="Times New Roman" panose="02020603050405020304" pitchFamily="18" charset="0"/>
                        </a:rPr>
                        <a:t>التموضع</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DZ" sz="2400" b="1">
                          <a:effectLst/>
                          <a:latin typeface="Calibri" panose="020F0502020204030204" pitchFamily="34" charset="0"/>
                          <a:ea typeface="Calibri" panose="020F0502020204030204" pitchFamily="34" charset="0"/>
                          <a:cs typeface="Times New Roman" panose="02020603050405020304" pitchFamily="18" charset="0"/>
                        </a:rPr>
                        <a:t>أنواع المساحات الخضراء</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8740399"/>
                  </a:ext>
                </a:extLst>
              </a:tr>
              <a:tr h="0">
                <a:tc>
                  <a:txBody>
                    <a:bodyPr/>
                    <a:lstStyle/>
                    <a:p>
                      <a:pPr algn="ctr" rtl="1">
                        <a:lnSpc>
                          <a:spcPct val="150000"/>
                        </a:lnSpc>
                        <a:spcAft>
                          <a:spcPts val="0"/>
                        </a:spcAft>
                      </a:pPr>
                      <a:r>
                        <a:rPr lang="ar-DZ" sz="2400" b="1">
                          <a:effectLst/>
                          <a:latin typeface="Calibri" panose="020F0502020204030204" pitchFamily="34" charset="0"/>
                          <a:ea typeface="Calibri" panose="020F0502020204030204" pitchFamily="34" charset="0"/>
                          <a:cs typeface="Times New Roman" panose="02020603050405020304" pitchFamily="18" charset="0"/>
                        </a:rPr>
                        <a:t>مركز سكني</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DZ" sz="2400">
                          <a:effectLst/>
                          <a:latin typeface="Calibri" panose="020F0502020204030204" pitchFamily="34" charset="0"/>
                          <a:ea typeface="Calibri" panose="020F0502020204030204" pitchFamily="34" charset="0"/>
                          <a:cs typeface="Times New Roman" panose="02020603050405020304" pitchFamily="18" charset="0"/>
                        </a:rPr>
                        <a:t>حديقة خاصة، فضاء لعب، أماكن الراحة وبساط اخضر</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80480205"/>
                  </a:ext>
                </a:extLst>
              </a:tr>
              <a:tr h="0">
                <a:tc>
                  <a:txBody>
                    <a:bodyPr/>
                    <a:lstStyle/>
                    <a:p>
                      <a:pPr algn="ctr" rtl="1">
                        <a:lnSpc>
                          <a:spcPct val="150000"/>
                        </a:lnSpc>
                        <a:spcAft>
                          <a:spcPts val="0"/>
                        </a:spcAft>
                      </a:pPr>
                      <a:r>
                        <a:rPr lang="ar-DZ" sz="2400" b="1">
                          <a:effectLst/>
                          <a:latin typeface="Calibri" panose="020F0502020204030204" pitchFamily="34" charset="0"/>
                          <a:ea typeface="Calibri" panose="020F0502020204030204" pitchFamily="34" charset="0"/>
                          <a:cs typeface="Times New Roman" panose="02020603050405020304" pitchFamily="18" charset="0"/>
                        </a:rPr>
                        <a:t>وحدة جوارية</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DZ" sz="2400">
                          <a:effectLst/>
                          <a:latin typeface="Calibri" panose="020F0502020204030204" pitchFamily="34" charset="0"/>
                          <a:ea typeface="Calibri" panose="020F0502020204030204" pitchFamily="34" charset="0"/>
                          <a:cs typeface="Times New Roman" panose="02020603050405020304" pitchFamily="18" charset="0"/>
                        </a:rPr>
                        <a:t>ساحة وحدائق عمومية، روضة جوارية</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7536981"/>
                  </a:ext>
                </a:extLst>
              </a:tr>
              <a:tr h="0">
                <a:tc>
                  <a:txBody>
                    <a:bodyPr/>
                    <a:lstStyle/>
                    <a:p>
                      <a:pPr algn="ctr" rtl="1">
                        <a:lnSpc>
                          <a:spcPct val="150000"/>
                        </a:lnSpc>
                        <a:spcAft>
                          <a:spcPts val="0"/>
                        </a:spcAft>
                      </a:pPr>
                      <a:r>
                        <a:rPr lang="ar-DZ" sz="2400" b="1">
                          <a:effectLst/>
                          <a:latin typeface="Calibri" panose="020F0502020204030204" pitchFamily="34" charset="0"/>
                          <a:ea typeface="Calibri" panose="020F0502020204030204" pitchFamily="34" charset="0"/>
                          <a:cs typeface="Times New Roman" panose="02020603050405020304" pitchFamily="18" charset="0"/>
                        </a:rPr>
                        <a:t>حي</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DZ" sz="2400">
                          <a:effectLst/>
                          <a:latin typeface="Calibri" panose="020F0502020204030204" pitchFamily="34" charset="0"/>
                          <a:ea typeface="Calibri" panose="020F0502020204030204" pitchFamily="34" charset="0"/>
                          <a:cs typeface="Times New Roman" panose="02020603050405020304" pitchFamily="18" charset="0"/>
                        </a:rPr>
                        <a:t>حظيرة التنزه</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6503794"/>
                  </a:ext>
                </a:extLst>
              </a:tr>
              <a:tr h="0">
                <a:tc>
                  <a:txBody>
                    <a:bodyPr/>
                    <a:lstStyle/>
                    <a:p>
                      <a:pPr algn="ctr" rtl="1">
                        <a:lnSpc>
                          <a:spcPct val="150000"/>
                        </a:lnSpc>
                        <a:spcAft>
                          <a:spcPts val="0"/>
                        </a:spcAft>
                      </a:pPr>
                      <a:r>
                        <a:rPr lang="ar-DZ" sz="2400" b="1">
                          <a:effectLst/>
                          <a:latin typeface="Calibri" panose="020F0502020204030204" pitchFamily="34" charset="0"/>
                          <a:ea typeface="Calibri" panose="020F0502020204030204" pitchFamily="34" charset="0"/>
                          <a:cs typeface="Times New Roman" panose="02020603050405020304" pitchFamily="18" charset="0"/>
                        </a:rPr>
                        <a:t>مدينة</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DZ" sz="2400" dirty="0">
                          <a:effectLst/>
                          <a:latin typeface="Calibri" panose="020F0502020204030204" pitchFamily="34" charset="0"/>
                          <a:ea typeface="Calibri" panose="020F0502020204030204" pitchFamily="34" charset="0"/>
                          <a:cs typeface="Times New Roman" panose="02020603050405020304" pitchFamily="18" charset="0"/>
                        </a:rPr>
                        <a:t>حديقة الحيوانات، حظيرة التسلية، حظيرة حضرية</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12280151"/>
                  </a:ext>
                </a:extLst>
              </a:tr>
            </a:tbl>
          </a:graphicData>
        </a:graphic>
      </p:graphicFrame>
    </p:spTree>
    <p:extLst>
      <p:ext uri="{BB962C8B-B14F-4D97-AF65-F5344CB8AC3E}">
        <p14:creationId xmlns:p14="http://schemas.microsoft.com/office/powerpoint/2010/main" xmlns="" val="1614468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119F4F-C2F5-4497-BE69-5CC9A03DE33F}"/>
              </a:ext>
            </a:extLst>
          </p:cNvPr>
          <p:cNvSpPr>
            <a:spLocks noGrp="1"/>
          </p:cNvSpPr>
          <p:nvPr>
            <p:ph idx="1"/>
          </p:nvPr>
        </p:nvSpPr>
        <p:spPr>
          <a:xfrm>
            <a:off x="838200" y="1971675"/>
            <a:ext cx="10515600" cy="4351338"/>
          </a:xfrm>
          <a:ln>
            <a:solidFill>
              <a:schemeClr val="accent1"/>
            </a:solidFill>
          </a:ln>
        </p:spPr>
        <p:txBody>
          <a:bodyPr>
            <a:normAutofit fontScale="92500" lnSpcReduction="20000"/>
          </a:bodyPr>
          <a:lstStyle/>
          <a:p>
            <a:pPr marL="0" lvl="0" indent="0" algn="just" rtl="1">
              <a:lnSpc>
                <a:spcPct val="150000"/>
              </a:lnSpc>
              <a:buNone/>
            </a:pPr>
            <a:r>
              <a:rPr lang="ar-DZ" b="1" dirty="0"/>
              <a:t>- الساحات العمومية:</a:t>
            </a:r>
            <a:endParaRPr lang="fr-FR" dirty="0"/>
          </a:p>
          <a:p>
            <a:pPr marL="0" indent="0" algn="just" rtl="1">
              <a:lnSpc>
                <a:spcPct val="150000"/>
              </a:lnSpc>
              <a:buNone/>
            </a:pPr>
            <a:r>
              <a:rPr lang="ar-DZ" dirty="0"/>
              <a:t>     هي فضاء هندسي، فيزيائي، اجتماعي، اقتصادي، تتشكل عبر الزمن، وتختلف من مكان إلى آخر، وهي مجموعة من مساحات محددة بالبنايات والمنشآت وتحتوي على عدد من الأنشطة تخدم حاجيات الإنسان المختلفة أو تمثل فضاء حر كالطرقات والساحات. </a:t>
            </a:r>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r>
              <a:rPr lang="ar-DZ" dirty="0"/>
              <a:t>  </a:t>
            </a:r>
            <a:endParaRPr lang="fr-FR" dirty="0"/>
          </a:p>
          <a:p>
            <a:pPr marL="0" indent="0" algn="just">
              <a:lnSpc>
                <a:spcPct val="150000"/>
              </a:lnSpc>
              <a:buNone/>
            </a:pPr>
            <a:endParaRPr lang="fr-FR" dirty="0"/>
          </a:p>
        </p:txBody>
      </p:sp>
      <p:sp>
        <p:nvSpPr>
          <p:cNvPr id="4" name="Titre 1">
            <a:extLst>
              <a:ext uri="{FF2B5EF4-FFF2-40B4-BE49-F238E27FC236}">
                <a16:creationId xmlns:a16="http://schemas.microsoft.com/office/drawing/2014/main" xmlns="" id="{DD231D37-28AE-4549-9D14-29FDD28429FB}"/>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pic>
        <p:nvPicPr>
          <p:cNvPr id="5" name="Image 5">
            <a:extLst>
              <a:ext uri="{FF2B5EF4-FFF2-40B4-BE49-F238E27FC236}">
                <a16:creationId xmlns:a16="http://schemas.microsoft.com/office/drawing/2014/main" xmlns="" id="{0151E4CA-917E-414A-9064-EE098B2ABFF2}"/>
              </a:ext>
            </a:extLst>
          </p:cNvPr>
          <p:cNvPicPr/>
          <p:nvPr/>
        </p:nvPicPr>
        <p:blipFill>
          <a:blip r:embed="rId2" cstate="print"/>
          <a:srcRect/>
          <a:stretch>
            <a:fillRect/>
          </a:stretch>
        </p:blipFill>
        <p:spPr bwMode="auto">
          <a:xfrm>
            <a:off x="53008" y="4094923"/>
            <a:ext cx="4240695" cy="27630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20">
            <a:extLst>
              <a:ext uri="{FF2B5EF4-FFF2-40B4-BE49-F238E27FC236}">
                <a16:creationId xmlns:a16="http://schemas.microsoft.com/office/drawing/2014/main" xmlns="" id="{A9EF706F-FD33-480A-8CEA-BFEBAFB59FFC}"/>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008" y="3829879"/>
            <a:ext cx="4240695" cy="30281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C:\Documents and Settings\salafi1\Local Settings\Temporary Internet Files\t628822a.bmp">
            <a:extLst>
              <a:ext uri="{FF2B5EF4-FFF2-40B4-BE49-F238E27FC236}">
                <a16:creationId xmlns:a16="http://schemas.microsoft.com/office/drawing/2014/main" xmlns="" id="{CC7E29D6-5936-4C20-B8B4-5FC15092ED7C}"/>
              </a:ext>
            </a:extLst>
          </p:cNvPr>
          <p:cNvPicPr/>
          <p:nvPr/>
        </p:nvPicPr>
        <p:blipFill>
          <a:blip r:embed="rId4" r:link="rId5" cstate="print">
            <a:extLst>
              <a:ext uri="{28A0092B-C50C-407E-A947-70E740481C1C}">
                <a14:useLocalDpi xmlns:a14="http://schemas.microsoft.com/office/drawing/2010/main" xmlns="" val="0"/>
              </a:ext>
            </a:extLst>
          </a:blip>
          <a:srcRect r="635" b="7133"/>
          <a:stretch>
            <a:fillRect/>
          </a:stretch>
        </p:blipFill>
        <p:spPr bwMode="auto">
          <a:xfrm>
            <a:off x="53008" y="3710609"/>
            <a:ext cx="4028662" cy="31473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426330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EFAF6E-1B78-4416-9C9D-1448DCE9FC58}"/>
              </a:ext>
            </a:extLst>
          </p:cNvPr>
          <p:cNvSpPr>
            <a:spLocks noGrp="1"/>
          </p:cNvSpPr>
          <p:nvPr>
            <p:ph idx="1"/>
          </p:nvPr>
        </p:nvSpPr>
        <p:spPr>
          <a:ln>
            <a:solidFill>
              <a:schemeClr val="tx1"/>
            </a:solidFill>
          </a:ln>
        </p:spPr>
        <p:txBody>
          <a:bodyPr/>
          <a:lstStyle/>
          <a:p>
            <a:pPr marL="0" indent="0" algn="ctr" rtl="1">
              <a:lnSpc>
                <a:spcPct val="150000"/>
              </a:lnSpc>
              <a:buNone/>
            </a:pPr>
            <a:endParaRPr lang="ar-DZ" sz="1400" dirty="0"/>
          </a:p>
          <a:p>
            <a:pPr marL="0" indent="0" algn="just" rtl="1">
              <a:lnSpc>
                <a:spcPct val="150000"/>
              </a:lnSpc>
              <a:buNone/>
            </a:pPr>
            <a:r>
              <a:rPr lang="ar-DZ" dirty="0"/>
              <a:t>      </a:t>
            </a:r>
            <a:r>
              <a:rPr lang="en-US" dirty="0"/>
              <a:t> </a:t>
            </a:r>
            <a:r>
              <a:rPr lang="ar-DZ" dirty="0"/>
              <a:t>هو فعل (</a:t>
            </a:r>
            <a:r>
              <a:rPr lang="fr-FR" dirty="0"/>
              <a:t>action</a:t>
            </a:r>
            <a:r>
              <a:rPr lang="ar-DZ" dirty="0"/>
              <a:t>) يتمثل في تنفيذ عمليات عمرانية على مناطق موجودة من المدينة تعاني من مشاكل و اختلالات وظيفية، بنيوية، تنظيمية و تسييرية، وهذا بهدف:</a:t>
            </a:r>
          </a:p>
          <a:p>
            <a:pPr algn="just" rtl="1">
              <a:lnSpc>
                <a:spcPct val="150000"/>
              </a:lnSpc>
              <a:buFontTx/>
              <a:buChar char="-"/>
            </a:pPr>
            <a:r>
              <a:rPr lang="ar-DZ" dirty="0"/>
              <a:t>تحسين الإطار المعيشي للسكان، </a:t>
            </a:r>
          </a:p>
          <a:p>
            <a:pPr algn="just" rtl="1">
              <a:lnSpc>
                <a:spcPct val="150000"/>
              </a:lnSpc>
              <a:buFontTx/>
              <a:buChar char="-"/>
            </a:pPr>
            <a:r>
              <a:rPr lang="ar-DZ" dirty="0"/>
              <a:t> رسم صورة جديدة لهذه المناطق </a:t>
            </a:r>
          </a:p>
          <a:p>
            <a:pPr algn="just" rtl="1">
              <a:lnSpc>
                <a:spcPct val="150000"/>
              </a:lnSpc>
              <a:buFontTx/>
              <a:buChar char="-"/>
            </a:pPr>
            <a:r>
              <a:rPr lang="ar-DZ" dirty="0"/>
              <a:t> جعلها متماشية مع المتطلبات الجديدة. </a:t>
            </a:r>
            <a:endParaRPr lang="fr-FR" dirty="0"/>
          </a:p>
        </p:txBody>
      </p:sp>
      <p:sp>
        <p:nvSpPr>
          <p:cNvPr id="4" name="Titre 1">
            <a:extLst>
              <a:ext uri="{FF2B5EF4-FFF2-40B4-BE49-F238E27FC236}">
                <a16:creationId xmlns:a16="http://schemas.microsoft.com/office/drawing/2014/main" xmlns="" id="{BE53EE31-9022-44CE-914A-34B82EBF0D71}"/>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1- تعريف التدخلات الحضرية   </a:t>
            </a:r>
            <a:endParaRPr lang="fr-FR" dirty="0"/>
          </a:p>
        </p:txBody>
      </p:sp>
    </p:spTree>
    <p:extLst>
      <p:ext uri="{BB962C8B-B14F-4D97-AF65-F5344CB8AC3E}">
        <p14:creationId xmlns:p14="http://schemas.microsoft.com/office/powerpoint/2010/main" xmlns="" val="360531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395C065-9DA6-4AB2-B5F0-3F6CF4A64045}"/>
              </a:ext>
            </a:extLst>
          </p:cNvPr>
          <p:cNvSpPr>
            <a:spLocks noGrp="1"/>
          </p:cNvSpPr>
          <p:nvPr>
            <p:ph idx="1"/>
          </p:nvPr>
        </p:nvSpPr>
        <p:spPr>
          <a:ln>
            <a:solidFill>
              <a:schemeClr val="accent1"/>
            </a:solidFill>
          </a:ln>
        </p:spPr>
        <p:txBody>
          <a:bodyPr/>
          <a:lstStyle/>
          <a:p>
            <a:pPr marL="0" lvl="0" indent="0" algn="just" rtl="1">
              <a:lnSpc>
                <a:spcPct val="150000"/>
              </a:lnSpc>
              <a:buNone/>
            </a:pPr>
            <a:r>
              <a:rPr lang="ar-DZ" b="1" dirty="0"/>
              <a:t>- الفضاءات العمومية الحضرية المجاورة للمساكن الجماعية:</a:t>
            </a:r>
            <a:endParaRPr lang="fr-FR" dirty="0"/>
          </a:p>
          <a:p>
            <a:pPr marL="0" indent="0" algn="just" rtl="1">
              <a:lnSpc>
                <a:spcPct val="150000"/>
              </a:lnSpc>
              <a:buNone/>
            </a:pPr>
            <a:r>
              <a:rPr lang="ar-DZ" sz="2400" dirty="0"/>
              <a:t>      هي مساحات عمومية مرافقة للسكن، استعمالها موجه على مستوى الفضاءات السكنية وهي تتكون أساسا من طرق، مواقف للسيارات، مساحات خضراء، ومساحات اللعب، وكذلك نجد بها التأثيث الحضري، والإنارة العمومية، و الطرق الثالثية المخصصة للسكان.</a:t>
            </a:r>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ar-DZ" dirty="0"/>
          </a:p>
          <a:p>
            <a:pPr marL="0" indent="0" algn="just" rtl="1">
              <a:lnSpc>
                <a:spcPct val="150000"/>
              </a:lnSpc>
              <a:buNone/>
            </a:pPr>
            <a:endParaRPr lang="fr-FR" dirty="0"/>
          </a:p>
          <a:p>
            <a:pPr marL="0" indent="0" algn="just">
              <a:lnSpc>
                <a:spcPct val="150000"/>
              </a:lnSpc>
              <a:buNone/>
            </a:pPr>
            <a:endParaRPr lang="fr-FR" dirty="0"/>
          </a:p>
        </p:txBody>
      </p:sp>
      <p:sp>
        <p:nvSpPr>
          <p:cNvPr id="4" name="Titre 1">
            <a:extLst>
              <a:ext uri="{FF2B5EF4-FFF2-40B4-BE49-F238E27FC236}">
                <a16:creationId xmlns:a16="http://schemas.microsoft.com/office/drawing/2014/main" xmlns="" id="{AC460DC5-6B89-441E-AD67-13A358D54AED}"/>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pic>
        <p:nvPicPr>
          <p:cNvPr id="5" name="Image 10">
            <a:extLst>
              <a:ext uri="{FF2B5EF4-FFF2-40B4-BE49-F238E27FC236}">
                <a16:creationId xmlns:a16="http://schemas.microsoft.com/office/drawing/2014/main" xmlns="" id="{C56C1737-489F-4EDF-8165-E7B5E98F2020}"/>
              </a:ext>
            </a:extLst>
          </p:cNvPr>
          <p:cNvPicPr/>
          <p:nvPr/>
        </p:nvPicPr>
        <p:blipFill>
          <a:blip r:embed="rId2" cstate="print"/>
          <a:srcRect/>
          <a:stretch>
            <a:fillRect/>
          </a:stretch>
        </p:blipFill>
        <p:spPr bwMode="auto">
          <a:xfrm>
            <a:off x="-1" y="3829879"/>
            <a:ext cx="5897217" cy="30281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3011825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F875DB2-8CBF-4087-9256-F04DA978632A}"/>
              </a:ext>
            </a:extLst>
          </p:cNvPr>
          <p:cNvSpPr>
            <a:spLocks noGrp="1"/>
          </p:cNvSpPr>
          <p:nvPr>
            <p:ph idx="1"/>
          </p:nvPr>
        </p:nvSpPr>
        <p:spPr>
          <a:xfrm>
            <a:off x="838200" y="1825625"/>
            <a:ext cx="10515600" cy="4667250"/>
          </a:xfrm>
          <a:ln>
            <a:solidFill>
              <a:schemeClr val="accent1"/>
            </a:solidFill>
          </a:ln>
        </p:spPr>
        <p:txBody>
          <a:bodyPr>
            <a:normAutofit fontScale="77500" lnSpcReduction="20000"/>
          </a:bodyPr>
          <a:lstStyle/>
          <a:p>
            <a:pPr marL="0" lvl="0" indent="0" algn="just" rtl="1">
              <a:lnSpc>
                <a:spcPct val="150000"/>
              </a:lnSpc>
              <a:spcAft>
                <a:spcPts val="0"/>
              </a:spcAft>
              <a:buNone/>
            </a:pPr>
            <a:r>
              <a:rPr lang="ar-DZ" b="1" dirty="0">
                <a:latin typeface="Calibri" panose="020F0502020204030204" pitchFamily="34" charset="0"/>
                <a:ea typeface="Calibri" panose="020F0502020204030204" pitchFamily="34" charset="0"/>
                <a:cs typeface="Times New Roman" panose="02020603050405020304" pitchFamily="18" charset="0"/>
              </a:rPr>
              <a:t>- الطرق:(</a:t>
            </a:r>
            <a:r>
              <a:rPr lang="en-US" b="1" dirty="0">
                <a:latin typeface="Times New Roman" panose="02020603050405020304" pitchFamily="18" charset="0"/>
                <a:ea typeface="Calibri" panose="020F0502020204030204" pitchFamily="34" charset="0"/>
                <a:cs typeface="Arial" panose="020B0604020202020204" pitchFamily="34" charset="0"/>
              </a:rPr>
              <a:t>les routes </a:t>
            </a:r>
            <a:r>
              <a:rPr lang="ar-DZ" b="1" dirty="0">
                <a:latin typeface="Calibri" panose="020F0502020204030204" pitchFamily="34" charset="0"/>
                <a:ea typeface="Calibri" panose="020F0502020204030204" pitchFamily="34" charset="0"/>
                <a:cs typeface="Times New Roman" panose="02020603050405020304" pitchFamily="18" charset="0"/>
              </a:rPr>
              <a:t>):</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7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الطريق هو هيكل رئيسي للمدينة فهو مسلك أو وسيلة اتصال اصطناعية لعملية السير والمرور والنقل فهو يسمح بربط مختلف نقاط الخلايا السكنية داخل وخارج المحيط العمراني ونميز 3 أنواع من الطرقات على أساس أهميتها الخاصة ونشاطها الاقتصادي والإداري هي: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Calibri" panose="020F0502020204030204" pitchFamily="34" charset="0"/>
                <a:cs typeface="Times New Roman" panose="02020603050405020304" pitchFamily="18" charset="0"/>
              </a:rPr>
              <a:t>الطرق الابتدائية :</a:t>
            </a:r>
            <a:r>
              <a:rPr lang="ar-DZ" dirty="0">
                <a:latin typeface="Calibri" panose="020F0502020204030204" pitchFamily="34" charset="0"/>
                <a:ea typeface="Calibri" panose="020F0502020204030204" pitchFamily="34" charset="0"/>
                <a:cs typeface="Times New Roman" panose="02020603050405020304" pitchFamily="18" charset="0"/>
              </a:rPr>
              <a:t> ما يميز هذا النوع هو الاتساع و انه يشق الخلايا السكنية و السرعة به اكبر من 80 كلم/سا.</a:t>
            </a:r>
            <a:endParaRPr lang="fr-FR" sz="2000" dirty="0">
              <a:latin typeface="Calibri" panose="020F0502020204030204" pitchFamily="34" charset="0"/>
              <a:ea typeface="Times New Roman" panose="02020603050405020304" pitchFamily="18" charset="0"/>
              <a:cs typeface="MD_Naskh_04"/>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Calibri" panose="020F0502020204030204" pitchFamily="34" charset="0"/>
                <a:cs typeface="Times New Roman" panose="02020603050405020304" pitchFamily="18" charset="0"/>
              </a:rPr>
              <a:t>الطرق الثانوية:</a:t>
            </a:r>
            <a:r>
              <a:rPr lang="ar-DZ" dirty="0">
                <a:latin typeface="Calibri" panose="020F0502020204030204" pitchFamily="34" charset="0"/>
                <a:ea typeface="Calibri" panose="020F0502020204030204" pitchFamily="34" charset="0"/>
                <a:cs typeface="Times New Roman" panose="02020603050405020304" pitchFamily="18" charset="0"/>
              </a:rPr>
              <a:t> السرعة فيها محصورة بين 60 و80 كلم/سا وهي تربط الأحياء ببعضها البعض. </a:t>
            </a:r>
            <a:endParaRPr lang="fr-FR" sz="2000" dirty="0">
              <a:latin typeface="Calibri" panose="020F0502020204030204" pitchFamily="34" charset="0"/>
              <a:ea typeface="Times New Roman" panose="02020603050405020304" pitchFamily="18" charset="0"/>
              <a:cs typeface="MD_Naskh_04"/>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Calibri" panose="020F0502020204030204" pitchFamily="34" charset="0"/>
                <a:cs typeface="Times New Roman" panose="02020603050405020304" pitchFamily="18" charset="0"/>
              </a:rPr>
              <a:t>الطرق الثالثية:</a:t>
            </a:r>
            <a:r>
              <a:rPr lang="ar-DZ" dirty="0">
                <a:latin typeface="Calibri" panose="020F0502020204030204" pitchFamily="34" charset="0"/>
                <a:ea typeface="Calibri" panose="020F0502020204030204" pitchFamily="34" charset="0"/>
                <a:cs typeface="Times New Roman" panose="02020603050405020304" pitchFamily="18" charset="0"/>
              </a:rPr>
              <a:t> هي الطرق التي تربط بين الطرق الثانوية والمباني وتحتوي على مواقف السيارات والسرعة فيها محددة بأقل من 60 كلم/سا.</a:t>
            </a:r>
            <a:endParaRPr lang="fr-FR" sz="2000" dirty="0">
              <a:latin typeface="Calibri" panose="020F0502020204030204" pitchFamily="34" charset="0"/>
              <a:ea typeface="Times New Roman" panose="02020603050405020304" pitchFamily="18" charset="0"/>
              <a:cs typeface="MD_Naskh_04"/>
            </a:endParaRPr>
          </a:p>
        </p:txBody>
      </p:sp>
      <p:sp>
        <p:nvSpPr>
          <p:cNvPr id="4" name="Titre 1">
            <a:extLst>
              <a:ext uri="{FF2B5EF4-FFF2-40B4-BE49-F238E27FC236}">
                <a16:creationId xmlns:a16="http://schemas.microsoft.com/office/drawing/2014/main" xmlns="" id="{5DFD74C4-6E6B-4146-8890-C992BF884F59}"/>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spTree>
    <p:extLst>
      <p:ext uri="{BB962C8B-B14F-4D97-AF65-F5344CB8AC3E}">
        <p14:creationId xmlns:p14="http://schemas.microsoft.com/office/powerpoint/2010/main" xmlns="" val="418361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8BC07A-5DF7-4AC4-8A78-AA390B2EAB55}"/>
              </a:ext>
            </a:extLst>
          </p:cNvPr>
          <p:cNvSpPr>
            <a:spLocks noGrp="1"/>
          </p:cNvSpPr>
          <p:nvPr>
            <p:ph idx="1"/>
          </p:nvPr>
        </p:nvSpPr>
        <p:spPr>
          <a:ln>
            <a:solidFill>
              <a:schemeClr val="accent1"/>
            </a:solidFill>
          </a:ln>
        </p:spPr>
        <p:txBody>
          <a:bodyPr>
            <a:normAutofit/>
          </a:bodyPr>
          <a:lstStyle/>
          <a:p>
            <a:pPr marL="0" lvl="0" indent="0" algn="just" rtl="1">
              <a:lnSpc>
                <a:spcPct val="150000"/>
              </a:lnSpc>
              <a:spcAft>
                <a:spcPts val="0"/>
              </a:spcAft>
              <a:buSzPts val="1200"/>
              <a:buNone/>
            </a:pPr>
            <a:r>
              <a:rPr lang="ar-DZ" sz="2400" b="1" dirty="0">
                <a:latin typeface="Calibri" panose="020F0502020204030204" pitchFamily="34" charset="0"/>
                <a:ea typeface="Calibri" panose="020F0502020204030204" pitchFamily="34" charset="0"/>
                <a:cs typeface="Times New Roman" panose="02020603050405020304" pitchFamily="18" charset="0"/>
              </a:rPr>
              <a:t>- الأرصفة:</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sz="2400" dirty="0">
                <a:latin typeface="Calibri" panose="020F0502020204030204" pitchFamily="34" charset="0"/>
                <a:ea typeface="Calibri" panose="020F0502020204030204" pitchFamily="34" charset="0"/>
                <a:cs typeface="Times New Roman" panose="02020603050405020304" pitchFamily="18" charset="0"/>
              </a:rPr>
              <a:t>    وهي مخصصة لسير المارة، بينما تستعمل بصورة استثنائية لتوقف السيارات عليها في الحالات العرضية، ويجب أن تكون مرتفعة للإقلال من الحوادث المفاجئة.</a:t>
            </a:r>
          </a:p>
          <a:p>
            <a:pPr marL="0" lvl="0" indent="0" algn="just" rtl="1">
              <a:lnSpc>
                <a:spcPct val="150000"/>
              </a:lnSpc>
              <a:spcAft>
                <a:spcPts val="0"/>
              </a:spcAft>
              <a:buSzPts val="1200"/>
              <a:buNone/>
            </a:pPr>
            <a:r>
              <a:rPr lang="ar-DZ" sz="2400" b="1" dirty="0">
                <a:latin typeface="Calibri" panose="020F0502020204030204" pitchFamily="34" charset="0"/>
                <a:ea typeface="Calibri" panose="020F0502020204030204" pitchFamily="34" charset="0"/>
                <a:cs typeface="Times New Roman" panose="02020603050405020304" pitchFamily="18" charset="0"/>
              </a:rPr>
              <a:t>- مواقف السيارات:</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sz="2400" dirty="0">
                <a:latin typeface="Calibri" panose="020F0502020204030204" pitchFamily="34" charset="0"/>
                <a:ea typeface="Calibri" panose="020F0502020204030204" pitchFamily="34" charset="0"/>
                <a:cs typeface="Times New Roman" panose="02020603050405020304" pitchFamily="18" charset="0"/>
              </a:rPr>
              <a:t>     هي مكان توقف السيارات وتوجد في الأماكن العامة والخاصة، يضم التوقف على حاف الطرق والمساحات الموجهة للتوقف الموجودة داخل الأحياء.</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endParaRPr lang="fr-FR" sz="2400" dirty="0">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
        <p:nvSpPr>
          <p:cNvPr id="4" name="Titre 1">
            <a:extLst>
              <a:ext uri="{FF2B5EF4-FFF2-40B4-BE49-F238E27FC236}">
                <a16:creationId xmlns:a16="http://schemas.microsoft.com/office/drawing/2014/main" xmlns="" id="{002CB42A-3275-4335-BFAC-B06F89EFDF15}"/>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algn="ctr" rtl="1"/>
            <a:r>
              <a:rPr lang="ar-DZ" sz="2800" b="1" dirty="0"/>
              <a:t>1- اعادة التهيئة: (</a:t>
            </a:r>
            <a:r>
              <a:rPr lang="fr-FR" sz="2800" b="1" dirty="0"/>
              <a:t>la réaménagement</a:t>
            </a:r>
            <a:r>
              <a:rPr lang="ar-DZ" sz="2800" b="1" dirty="0"/>
              <a:t>) أو إعادة التنظيم (</a:t>
            </a:r>
            <a:r>
              <a:rPr lang="fr-FR" sz="2800" b="1" dirty="0"/>
              <a:t>la réorganisation</a:t>
            </a:r>
            <a:r>
              <a:rPr lang="ar-DZ" sz="2800" b="1" dirty="0"/>
              <a:t>) </a:t>
            </a:r>
            <a:endParaRPr lang="fr-FR" sz="2800" b="1" dirty="0"/>
          </a:p>
        </p:txBody>
      </p:sp>
    </p:spTree>
    <p:extLst>
      <p:ext uri="{BB962C8B-B14F-4D97-AF65-F5344CB8AC3E}">
        <p14:creationId xmlns:p14="http://schemas.microsoft.com/office/powerpoint/2010/main" xmlns="" val="413901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E74A9C0-0CBD-4428-93BE-A65E41DDF388}"/>
              </a:ext>
            </a:extLst>
          </p:cNvPr>
          <p:cNvSpPr>
            <a:spLocks noGrp="1"/>
          </p:cNvSpPr>
          <p:nvPr>
            <p:ph idx="1"/>
          </p:nvPr>
        </p:nvSpPr>
        <p:spPr>
          <a:ln>
            <a:solidFill>
              <a:schemeClr val="accent1"/>
            </a:solidFill>
          </a:ln>
        </p:spPr>
        <p:txBody>
          <a:bodyPr/>
          <a:lstStyle/>
          <a:p>
            <a:pPr marL="342900" lvl="0" indent="-342900" algn="just" rtl="1">
              <a:lnSpc>
                <a:spcPct val="150000"/>
              </a:lnSpc>
              <a:spcAft>
                <a:spcPts val="80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تعريفها: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b="1" dirty="0">
                <a:latin typeface="Calibri" panose="020F0502020204030204" pitchFamily="34" charset="0"/>
                <a:ea typeface="Calibri" panose="020F0502020204030204" pitchFamily="34" charset="0"/>
                <a:cs typeface="Times New Roman" panose="02020603050405020304" pitchFamily="18" charset="0"/>
              </a:rPr>
              <a:t>     </a:t>
            </a:r>
            <a:r>
              <a:rPr lang="ar-DZ" dirty="0">
                <a:latin typeface="Calibri" panose="020F0502020204030204" pitchFamily="34" charset="0"/>
                <a:ea typeface="Calibri" panose="020F0502020204030204" pitchFamily="34" charset="0"/>
                <a:cs typeface="Times New Roman" panose="02020603050405020304" pitchFamily="18" charset="0"/>
              </a:rPr>
              <a:t>تتمثل في إحداث إصلاحات على البنايات (خاصة منها السكنية) التي تحتاج الى ذلك، </a:t>
            </a:r>
            <a:r>
              <a:rPr lang="ar-SA" dirty="0">
                <a:latin typeface="Calibri" panose="020F0502020204030204" pitchFamily="34" charset="0"/>
                <a:ea typeface="Calibri" panose="020F0502020204030204" pitchFamily="34" charset="0"/>
                <a:cs typeface="Times New Roman" panose="02020603050405020304" pitchFamily="18" charset="0"/>
              </a:rPr>
              <a:t>من اجل ان نعيد له الخصائص التي تجعله صالحا للاستعمال، و نضمن إعادته إلي حالته الأولى مع الحفاظ على خصائص المعمارية للبناية، وفي هذا الاتجاه فان إعادة الاعتبار غالبا ما نعني بها تحسين السكن.</a:t>
            </a:r>
            <a:endParaRPr lang="fr-FR" sz="20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F6273DB0-F290-48C9-9E64-087FAB8D7019}"/>
              </a:ext>
            </a:extLst>
          </p:cNvPr>
          <p:cNvSpPr>
            <a:spLocks noGrp="1"/>
          </p:cNvSpPr>
          <p:nvPr>
            <p:ph type="title"/>
          </p:nvPr>
        </p:nvSpPr>
        <p:spPr>
          <a:xfrm>
            <a:off x="838200" y="325368"/>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2- </a:t>
            </a:r>
            <a:r>
              <a:rPr lang="ar-DZ" sz="2400" b="1" dirty="0">
                <a:latin typeface="Calibri" panose="020F0502020204030204" pitchFamily="34" charset="0"/>
                <a:ea typeface="Calibri" panose="020F0502020204030204" pitchFamily="34" charset="0"/>
              </a:rPr>
              <a:t>إعادة التأهيل أو التهذيب الحضري او إعادة الاعتبار (</a:t>
            </a:r>
            <a:r>
              <a:rPr lang="fr-FR" sz="2400" b="1" dirty="0">
                <a:latin typeface="Times New Roman" panose="02020603050405020304" pitchFamily="18" charset="0"/>
                <a:ea typeface="Calibri" panose="020F0502020204030204" pitchFamily="34" charset="0"/>
                <a:cs typeface="Arial" panose="020B0604020202020204" pitchFamily="34" charset="0"/>
              </a:rPr>
              <a:t>(</a:t>
            </a:r>
            <a:r>
              <a:rPr lang="en-US" sz="2400" b="1" dirty="0">
                <a:latin typeface="Times New Roman" panose="02020603050405020304" pitchFamily="18" charset="0"/>
                <a:ea typeface="Calibri" panose="020F0502020204030204" pitchFamily="34" charset="0"/>
                <a:cs typeface="Arial" panose="020B0604020202020204" pitchFamily="34" charset="0"/>
              </a:rPr>
              <a:t>l</a:t>
            </a:r>
            <a:r>
              <a:rPr lang="fr-FR" sz="2400" b="1" dirty="0">
                <a:latin typeface="Times New Roman" panose="02020603050405020304" pitchFamily="18" charset="0"/>
                <a:ea typeface="Calibri" panose="020F0502020204030204" pitchFamily="34" charset="0"/>
                <a:cs typeface="Arial" panose="020B0604020202020204" pitchFamily="34" charset="0"/>
              </a:rPr>
              <a:t>a requalification</a:t>
            </a:r>
            <a:r>
              <a:rPr lang="ar-DZ" sz="2400" b="1" dirty="0">
                <a:latin typeface="Calibri" panose="020F0502020204030204" pitchFamily="34" charset="0"/>
                <a:ea typeface="Calibri" panose="020F0502020204030204" pitchFamily="34" charset="0"/>
              </a:rPr>
              <a:t>(</a:t>
            </a:r>
            <a:r>
              <a:rPr lang="fr-FR" sz="2400" b="1" dirty="0">
                <a:latin typeface="Times New Roman" panose="02020603050405020304" pitchFamily="18" charset="0"/>
                <a:ea typeface="Calibri" panose="020F0502020204030204" pitchFamily="34" charset="0"/>
                <a:cs typeface="Arial" panose="020B0604020202020204" pitchFamily="34" charset="0"/>
              </a:rPr>
              <a:t>la réhabilitation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2672704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35C717E-48AB-40F5-BA81-D4CBEE26A782}"/>
              </a:ext>
            </a:extLst>
          </p:cNvPr>
          <p:cNvSpPr>
            <a:spLocks noGrp="1"/>
          </p:cNvSpPr>
          <p:nvPr>
            <p:ph idx="1"/>
          </p:nvPr>
        </p:nvSpPr>
        <p:spPr>
          <a:xfrm>
            <a:off x="838200" y="1825625"/>
            <a:ext cx="10515600" cy="4773958"/>
          </a:xfrm>
          <a:ln>
            <a:solidFill>
              <a:schemeClr val="accent1"/>
            </a:solidFill>
          </a:ln>
        </p:spPr>
        <p:txBody>
          <a:bodyPr>
            <a:normAutofit fontScale="92500"/>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طبيعتها:</a:t>
            </a:r>
            <a:r>
              <a:rPr lang="ar-DZ" dirty="0">
                <a:latin typeface="Calibri" panose="020F0502020204030204" pitchFamily="34" charset="0"/>
                <a:ea typeface="Calibri" panose="020F0502020204030204" pitchFamily="34" charset="0"/>
                <a:cs typeface="Times New Roman" panose="02020603050405020304" pitchFamily="18" charset="0"/>
              </a:rPr>
              <a:t> </a:t>
            </a:r>
            <a:r>
              <a:rPr lang="ar-SA" dirty="0">
                <a:latin typeface="Calibri" panose="020F0502020204030204" pitchFamily="34" charset="0"/>
                <a:ea typeface="Calibri" panose="020F0502020204030204" pitchFamily="34" charset="0"/>
                <a:cs typeface="Times New Roman" panose="02020603050405020304" pitchFamily="18" charset="0"/>
              </a:rPr>
              <a:t>في حقيقة الأمر إعادة الاعتبار عملية واسعة تمس عدة جوانب فهي مثلا: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إصلاح السلالم                                                          - طلاء الواجهات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تجديد مختلف الشبكات</a:t>
            </a:r>
            <a:r>
              <a:rPr lang="ar-DZ" b="1" dirty="0">
                <a:latin typeface="Calibri" panose="020F0502020204030204" pitchFamily="34" charset="0"/>
                <a:ea typeface="Times New Roman" panose="02020603050405020304" pitchFamily="18" charset="0"/>
                <a:cs typeface="Times New Roman" panose="02020603050405020304" pitchFamily="18" charset="0"/>
              </a:rPr>
              <a:t>.</a:t>
            </a:r>
            <a:r>
              <a:rPr lang="ar-DZ" dirty="0">
                <a:latin typeface="Calibri" panose="020F0502020204030204" pitchFamily="34" charset="0"/>
                <a:ea typeface="Times New Roman" panose="02020603050405020304" pitchFamily="18" charset="0"/>
                <a:cs typeface="Times New Roman" panose="02020603050405020304" pitchFamily="18" charset="0"/>
              </a:rPr>
              <a:t>                                                - </a:t>
            </a:r>
            <a:r>
              <a:rPr lang="ar-SA" dirty="0">
                <a:latin typeface="Calibri" panose="020F0502020204030204" pitchFamily="34" charset="0"/>
                <a:ea typeface="Times New Roman" panose="02020603050405020304" pitchFamily="18" charset="0"/>
                <a:cs typeface="Times New Roman" panose="02020603050405020304" pitchFamily="18" charset="0"/>
              </a:rPr>
              <a:t>إعادة هيكلة الداخلية للمسكن.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indent="-342900" algn="just" rtl="1">
              <a:lnSpc>
                <a:spcPct val="150000"/>
              </a:lnSpc>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تصليح الأسقف. </a:t>
            </a:r>
            <a:r>
              <a:rPr lang="ar-DZ" dirty="0">
                <a:latin typeface="Calibri" panose="020F0502020204030204" pitchFamily="34" charset="0"/>
                <a:ea typeface="Times New Roman" panose="02020603050405020304" pitchFamily="18" charset="0"/>
                <a:cs typeface="Times New Roman" panose="02020603050405020304" pitchFamily="18" charset="0"/>
              </a:rPr>
              <a:t>                                                        - </a:t>
            </a:r>
            <a:r>
              <a:rPr lang="ar-SA" dirty="0">
                <a:latin typeface="Calibri" panose="020F0502020204030204" pitchFamily="34" charset="0"/>
                <a:ea typeface="Times New Roman" panose="02020603050405020304" pitchFamily="18" charset="0"/>
                <a:cs typeface="Times New Roman" panose="02020603050405020304" pitchFamily="18" charset="0"/>
              </a:rPr>
              <a:t>معالجة وتجانس الواجهات.</a:t>
            </a:r>
            <a:endParaRPr lang="fr-FR" dirty="0">
              <a:latin typeface="Calibri" panose="020F0502020204030204" pitchFamily="34" charset="0"/>
              <a:ea typeface="Times New Roman" panose="02020603050405020304" pitchFamily="18" charset="0"/>
              <a:cs typeface="Arial" panose="020B0604020202020204" pitchFamily="34" charset="0"/>
            </a:endParaRPr>
          </a:p>
          <a:p>
            <a:pPr marL="342900" indent="-342900" algn="just" rtl="1">
              <a:lnSpc>
                <a:spcPct val="150000"/>
              </a:lnSpc>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تقسيم البناية إلي شقق لأجل تكيفها مع متطلبات الحجم الخاص.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إصلاح التشققات الجدران السقوف بعملية التلبيس. </a:t>
            </a:r>
          </a:p>
        </p:txBody>
      </p:sp>
      <p:sp>
        <p:nvSpPr>
          <p:cNvPr id="4" name="Titre 1">
            <a:extLst>
              <a:ext uri="{FF2B5EF4-FFF2-40B4-BE49-F238E27FC236}">
                <a16:creationId xmlns:a16="http://schemas.microsoft.com/office/drawing/2014/main" xmlns="" id="{FD29BDF2-57A7-4C8C-B03F-8A8298B100C2}"/>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2- </a:t>
            </a:r>
            <a:r>
              <a:rPr lang="ar-DZ" sz="2400" b="1" dirty="0">
                <a:latin typeface="Calibri" panose="020F0502020204030204" pitchFamily="34" charset="0"/>
                <a:ea typeface="Calibri" panose="020F0502020204030204" pitchFamily="34" charset="0"/>
              </a:rPr>
              <a:t>إعادة التأهيل أو التهذيب الحضري او إعادة الاعتبار (</a:t>
            </a:r>
            <a:r>
              <a:rPr lang="fr-FR" sz="2400" b="1" dirty="0">
                <a:latin typeface="Times New Roman" panose="02020603050405020304" pitchFamily="18" charset="0"/>
                <a:ea typeface="Calibri" panose="020F0502020204030204" pitchFamily="34" charset="0"/>
                <a:cs typeface="Arial" panose="020B0604020202020204" pitchFamily="34" charset="0"/>
              </a:rPr>
              <a:t>(</a:t>
            </a:r>
            <a:r>
              <a:rPr lang="en-US" sz="2400" b="1" dirty="0">
                <a:latin typeface="Times New Roman" panose="02020603050405020304" pitchFamily="18" charset="0"/>
                <a:ea typeface="Calibri" panose="020F0502020204030204" pitchFamily="34" charset="0"/>
                <a:cs typeface="Arial" panose="020B0604020202020204" pitchFamily="34" charset="0"/>
              </a:rPr>
              <a:t>l</a:t>
            </a:r>
            <a:r>
              <a:rPr lang="fr-FR" sz="2400" b="1" dirty="0">
                <a:latin typeface="Times New Roman" panose="02020603050405020304" pitchFamily="18" charset="0"/>
                <a:ea typeface="Calibri" panose="020F0502020204030204" pitchFamily="34" charset="0"/>
                <a:cs typeface="Arial" panose="020B0604020202020204" pitchFamily="34" charset="0"/>
              </a:rPr>
              <a:t>a requalification</a:t>
            </a:r>
            <a:r>
              <a:rPr lang="ar-DZ" sz="2400" b="1" dirty="0">
                <a:latin typeface="Calibri" panose="020F0502020204030204" pitchFamily="34" charset="0"/>
                <a:ea typeface="Calibri" panose="020F0502020204030204" pitchFamily="34" charset="0"/>
              </a:rPr>
              <a:t>(</a:t>
            </a:r>
            <a:r>
              <a:rPr lang="fr-FR" sz="2400" b="1" dirty="0">
                <a:latin typeface="Times New Roman" panose="02020603050405020304" pitchFamily="18" charset="0"/>
                <a:ea typeface="Calibri" panose="020F0502020204030204" pitchFamily="34" charset="0"/>
                <a:cs typeface="Arial" panose="020B0604020202020204" pitchFamily="34" charset="0"/>
              </a:rPr>
              <a:t>la réhabilitation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201110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2D4CAD-A5D4-4D0B-ABEB-10D0F1D63302}"/>
              </a:ext>
            </a:extLst>
          </p:cNvPr>
          <p:cNvSpPr>
            <a:spLocks noGrp="1"/>
          </p:cNvSpPr>
          <p:nvPr>
            <p:ph idx="1"/>
          </p:nvPr>
        </p:nvSpPr>
        <p:spPr>
          <a:ln>
            <a:solidFill>
              <a:schemeClr val="accent1"/>
            </a:solidFill>
          </a:ln>
        </p:spPr>
        <p:txBody>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الهدف منها: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 توفير الراحة للمستعملين.</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 إعطاء نوع من الرفاهية للسكان.</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مجال تطبيقها: </a:t>
            </a:r>
            <a:r>
              <a:rPr lang="ar-DZ" dirty="0">
                <a:latin typeface="Calibri" panose="020F0502020204030204" pitchFamily="34" charset="0"/>
                <a:ea typeface="Calibri" panose="020F0502020204030204" pitchFamily="34" charset="0"/>
                <a:cs typeface="Times New Roman" panose="02020603050405020304" pitchFamily="18" charset="0"/>
              </a:rPr>
              <a:t>السكنات بمختلف انواعها والتجهيزات العمومية (الاطار المبني)</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
        <p:nvSpPr>
          <p:cNvPr id="4" name="Titre 1">
            <a:extLst>
              <a:ext uri="{FF2B5EF4-FFF2-40B4-BE49-F238E27FC236}">
                <a16:creationId xmlns:a16="http://schemas.microsoft.com/office/drawing/2014/main" xmlns="" id="{000D715A-9A71-473B-AC67-09A0A189E0A2}"/>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2- </a:t>
            </a:r>
            <a:r>
              <a:rPr lang="ar-DZ" sz="2400" b="1" dirty="0">
                <a:latin typeface="Calibri" panose="020F0502020204030204" pitchFamily="34" charset="0"/>
                <a:ea typeface="Calibri" panose="020F0502020204030204" pitchFamily="34" charset="0"/>
              </a:rPr>
              <a:t>إعادة التأهيل أو التهذيب الحضري او إعادة الاعتبار (</a:t>
            </a:r>
            <a:r>
              <a:rPr lang="fr-FR" sz="2400" b="1" dirty="0">
                <a:latin typeface="Times New Roman" panose="02020603050405020304" pitchFamily="18" charset="0"/>
                <a:ea typeface="Calibri" panose="020F0502020204030204" pitchFamily="34" charset="0"/>
                <a:cs typeface="Arial" panose="020B0604020202020204" pitchFamily="34" charset="0"/>
              </a:rPr>
              <a:t>(</a:t>
            </a:r>
            <a:r>
              <a:rPr lang="en-US" sz="2400" b="1" dirty="0">
                <a:latin typeface="Times New Roman" panose="02020603050405020304" pitchFamily="18" charset="0"/>
                <a:ea typeface="Calibri" panose="020F0502020204030204" pitchFamily="34" charset="0"/>
                <a:cs typeface="Arial" panose="020B0604020202020204" pitchFamily="34" charset="0"/>
              </a:rPr>
              <a:t>l</a:t>
            </a:r>
            <a:r>
              <a:rPr lang="fr-FR" sz="2400" b="1" dirty="0">
                <a:latin typeface="Times New Roman" panose="02020603050405020304" pitchFamily="18" charset="0"/>
                <a:ea typeface="Calibri" panose="020F0502020204030204" pitchFamily="34" charset="0"/>
                <a:cs typeface="Arial" panose="020B0604020202020204" pitchFamily="34" charset="0"/>
              </a:rPr>
              <a:t>a requalification</a:t>
            </a:r>
            <a:r>
              <a:rPr lang="ar-DZ" sz="2400" b="1" dirty="0">
                <a:latin typeface="Calibri" panose="020F0502020204030204" pitchFamily="34" charset="0"/>
                <a:ea typeface="Calibri" panose="020F0502020204030204" pitchFamily="34" charset="0"/>
              </a:rPr>
              <a:t>(</a:t>
            </a:r>
            <a:r>
              <a:rPr lang="fr-FR" sz="2400" b="1" dirty="0">
                <a:latin typeface="Times New Roman" panose="02020603050405020304" pitchFamily="18" charset="0"/>
                <a:ea typeface="Calibri" panose="020F0502020204030204" pitchFamily="34" charset="0"/>
                <a:cs typeface="Arial" panose="020B0604020202020204" pitchFamily="34" charset="0"/>
              </a:rPr>
              <a:t>la réhabilitation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1504912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4DCAD3-E252-475E-B2AC-E76513F66631}"/>
              </a:ext>
            </a:extLst>
          </p:cNvPr>
          <p:cNvSpPr>
            <a:spLocks noGrp="1"/>
          </p:cNvSpPr>
          <p:nvPr>
            <p:ph idx="1"/>
          </p:nvPr>
        </p:nvSpPr>
        <p:spPr>
          <a:xfrm>
            <a:off x="838200" y="1825624"/>
            <a:ext cx="10515600" cy="4853471"/>
          </a:xfrm>
          <a:ln>
            <a:solidFill>
              <a:schemeClr val="accent1"/>
            </a:solidFill>
          </a:ln>
        </p:spPr>
        <p:txBody>
          <a:bodyPr>
            <a:normAutofit fontScale="85000" lnSpcReduction="10000"/>
          </a:bodyPr>
          <a:lstStyle/>
          <a:p>
            <a:pPr algn="just" rtl="1">
              <a:lnSpc>
                <a:spcPct val="150000"/>
              </a:lnSpc>
              <a:spcAft>
                <a:spcPts val="800"/>
              </a:spcAft>
              <a:buFont typeface="Wingdings" panose="05000000000000000000" pitchFamily="2" charset="2"/>
              <a:buChar char="ü"/>
            </a:pPr>
            <a:r>
              <a:rPr lang="ar-DZ" b="1" dirty="0">
                <a:latin typeface="Calibri" panose="020F0502020204030204" pitchFamily="34" charset="0"/>
                <a:ea typeface="Calibri" panose="020F0502020204030204" pitchFamily="34" charset="0"/>
                <a:cs typeface="Times New Roman" panose="02020603050405020304" pitchFamily="18" charset="0"/>
              </a:rPr>
              <a:t>  تعريفها:</a:t>
            </a: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هي عملية تسمح باستصلاح عمارة أو مجموعة عمارات ذات أهمية  وقيمة معمارية وتاريخية وذلك ب:</a:t>
            </a:r>
          </a:p>
          <a:p>
            <a:pPr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احترام التصميم الاولي للمبنى او المنطقة الحضرية او المدينة التاريخية، </a:t>
            </a:r>
          </a:p>
          <a:p>
            <a:pPr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الاعتماد على نفس التقنيات والمواد المستخدمة أثناء البناء الأولي لهذه البنايات </a:t>
            </a:r>
          </a:p>
          <a:p>
            <a:pPr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الاستعانة باليد العاملة المتخصصة، </a:t>
            </a: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و دون المساس بالأحكام الواردة في الأمر 67-281  المتعلق بالحفريات وحماية المعالم والمباني التاريخية و الطبيعية، وبالتالي فهي تعتبر عملية تدخل مكلفة وجد صعبة.</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96ACB593-B38C-4CDD-A35F-05E2A83E324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2461240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7A0B7D-A0F6-45DD-BF5E-ECA881D7CE4F}"/>
              </a:ext>
            </a:extLst>
          </p:cNvPr>
          <p:cNvSpPr>
            <a:spLocks noGrp="1"/>
          </p:cNvSpPr>
          <p:nvPr>
            <p:ph idx="1"/>
          </p:nvPr>
        </p:nvSpPr>
        <p:spPr>
          <a:ln>
            <a:solidFill>
              <a:schemeClr val="accent1"/>
            </a:solidFill>
          </a:ln>
        </p:spPr>
        <p:txBody>
          <a:bodyPr>
            <a:normAutofit fontScale="77500" lnSpcReduction="20000"/>
          </a:bodyPr>
          <a:lstStyle/>
          <a:p>
            <a:pPr marL="342900" lvl="0" indent="-342900" algn="just" rtl="1">
              <a:lnSpc>
                <a:spcPct val="150000"/>
              </a:lnSpc>
              <a:spcAft>
                <a:spcPts val="0"/>
              </a:spcAft>
              <a:buFont typeface="Wingdings" panose="05000000000000000000" pitchFamily="2" charset="2"/>
              <a:buChar char=""/>
            </a:pPr>
            <a:r>
              <a:rPr lang="ar-SA" b="1" dirty="0">
                <a:latin typeface="Calibri" panose="020F0502020204030204" pitchFamily="34" charset="0"/>
                <a:ea typeface="Calibri" panose="020F0502020204030204" pitchFamily="34" charset="0"/>
                <a:cs typeface="Times New Roman" panose="02020603050405020304" pitchFamily="18" charset="0"/>
              </a:rPr>
              <a:t>هدفها: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إعادة إدماج عنصر أو مجموعة من عناصر في الوسط الذي توجد فيه وذلك باسترجاع خصائصها المفقودة عبر زمن دون المساس بجانب المعماري والعمراني.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 الوصول إلي نوع من التجانس و تناسق لنسيج العمراني.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 المحافظة على التراث المادي (الآثار) الموجودة داخل المدن.</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الحفاظ على الانماط الحضرية، الشكل والمظهر الداخلي والخارجي للمباني، العلاقة بين المدينة ومحيطها الحضري والطبيعي، الوظائف المتعددة التي اكتسبتها المدينة عبر الزمن، التقاليد الثقافية والتقنيات التقليدية وروح المكان وهويته.</a:t>
            </a:r>
            <a:endParaRPr lang="fr-FR" sz="2000" dirty="0">
              <a:latin typeface="Calibri" panose="020F0502020204030204" pitchFamily="34" charset="0"/>
              <a:ea typeface="Times New Roman" panose="02020603050405020304" pitchFamily="18"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11826AF4-4C80-4915-A9F6-5AC6A645E7D4}"/>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1341176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255564-CCF3-4E9E-BAC6-93C7D7FDF52E}"/>
              </a:ext>
            </a:extLst>
          </p:cNvPr>
          <p:cNvSpPr>
            <a:spLocks noGrp="1"/>
          </p:cNvSpPr>
          <p:nvPr>
            <p:ph idx="1"/>
          </p:nvPr>
        </p:nvSpPr>
        <p:spPr>
          <a:ln>
            <a:solidFill>
              <a:schemeClr val="accent1"/>
            </a:solidFill>
          </a:ln>
        </p:spPr>
        <p:txBody>
          <a:bodyPr>
            <a:normAutofit/>
          </a:bodyPr>
          <a:lstStyle/>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الحفاظ على النسيج الاجتماعي والتنوع الثقافي.</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التقليل من استهلاك الموارد الغير متجددة والتشجيع على تدويرها واعدة استخدامها.</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ادماج وظائف جديدة مع مراعاة التوافق مع الانشطة الأخرى القائمة، ويجب ان تراعي هذه الوظائف متطلبات التنمية المستدامة، </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ادماج بنايات حديثة ومساحات عمومية جديدة عند الضرورة، تكون متجانسة مع النسيج العمراني والمعماري القائم، حيث ان اضافة هه البنايات يجب ان يخضع الى تحليل حضري سابق يتناول الخصائص السائدة مثل ارتفاع البنايات والالوان ومواد البناء المستعملة والاشكال وطريقة بناء الواجهات والاسقف، بالاضافة الى العلاقة بين حجم البنايات والفراغات، بالاضافة الى تحليل المظهر الحضري والصورة الحضرية العامة للمدينة.</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78BDF651-861F-4531-BE91-E27CD565625D}"/>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2476857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1ED317-5C06-4C95-895C-2F26B4712825}"/>
              </a:ext>
            </a:extLst>
          </p:cNvPr>
          <p:cNvSpPr>
            <a:spLocks noGrp="1"/>
          </p:cNvSpPr>
          <p:nvPr>
            <p:ph idx="1"/>
          </p:nvPr>
        </p:nvSpPr>
        <p:spPr>
          <a:ln>
            <a:solidFill>
              <a:schemeClr val="accent1"/>
            </a:solidFill>
          </a:ln>
        </p:spPr>
        <p:txBody>
          <a:bodyPr>
            <a:normAutofit/>
          </a:bodyPr>
          <a:lstStyle/>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ادخال الاجهزة الحديثة الى داخل المياني التاريخية لتلبية احتياجات السكان.</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ان بناء الشوارع الرئيسية لسير المركبات لا يجب ان يخترق المدن التاريخية بل يجب ان يحسن الوصول اليها فقط، لان المدن والمناطق التاريخية مخصصة للمشاة وادخال السيارة اليها يؤدي الى تدهورها، وهذا ما يدعو الى تزويدها بوسائل النقل المستدامة (الناعمة).</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يجب ان تاخذ عملية الترميم في الحسبان الاثار المتوقعة للسياحة سواء على الاطار العمراني وعلى على حياة السكان المحليين.</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توفير الطاقة بالاعتماد على مصادر الطاقة المتجددة تحسين الكفاءة الطاقوية للبنايات والمساحات العمومية، للتقليل من الجزيرة الحرارية.</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اشراك كل الفاعلين في عملية الترميم الحضري، بالاعتماد على تكنولوجيات الاتصال </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endParaRPr lang="fr-FR" sz="2000" dirty="0"/>
          </a:p>
        </p:txBody>
      </p:sp>
      <p:sp>
        <p:nvSpPr>
          <p:cNvPr id="4" name="Titre 1">
            <a:extLst>
              <a:ext uri="{FF2B5EF4-FFF2-40B4-BE49-F238E27FC236}">
                <a16:creationId xmlns:a16="http://schemas.microsoft.com/office/drawing/2014/main" xmlns="" id="{630578A6-A197-4E07-BD94-BC3CB9F41B9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416016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561BF57-4737-43C4-A054-FF3AD0F8272B}"/>
              </a:ext>
            </a:extLst>
          </p:cNvPr>
          <p:cNvSpPr>
            <a:spLocks noGrp="1"/>
          </p:cNvSpPr>
          <p:nvPr>
            <p:ph idx="1"/>
          </p:nvPr>
        </p:nvSpPr>
        <p:spPr>
          <a:ln>
            <a:solidFill>
              <a:schemeClr val="tx1"/>
            </a:solidFill>
          </a:ln>
        </p:spPr>
        <p:txBody>
          <a:bodyPr>
            <a:normAutofit/>
          </a:bodyPr>
          <a:lstStyle/>
          <a:p>
            <a:pPr marL="0" lvl="0" indent="0" algn="just" rtl="1">
              <a:lnSpc>
                <a:spcPct val="170000"/>
              </a:lnSpc>
              <a:buNone/>
            </a:pPr>
            <a:r>
              <a:rPr lang="ar-DZ" dirty="0">
                <a:cs typeface="+mj-cs"/>
              </a:rPr>
              <a:t>1- </a:t>
            </a:r>
            <a:r>
              <a:rPr lang="ar-DZ" b="1" dirty="0">
                <a:cs typeface="+mj-cs"/>
              </a:rPr>
              <a:t>إجراء التحليل العمراني</a:t>
            </a:r>
            <a:endParaRPr lang="fr-FR" dirty="0">
              <a:cs typeface="+mj-cs"/>
            </a:endParaRPr>
          </a:p>
          <a:p>
            <a:pPr marL="0" lvl="0" indent="0" algn="just" rtl="1">
              <a:lnSpc>
                <a:spcPct val="170000"/>
              </a:lnSpc>
              <a:buNone/>
            </a:pPr>
            <a:r>
              <a:rPr lang="ar-DZ" b="1" dirty="0">
                <a:cs typeface="+mj-cs"/>
              </a:rPr>
              <a:t>2- تشخيص المجال السوسيوفيزيائي</a:t>
            </a:r>
            <a:endParaRPr lang="fr-FR" dirty="0">
              <a:cs typeface="+mj-cs"/>
            </a:endParaRPr>
          </a:p>
          <a:p>
            <a:pPr marL="0" lvl="0" indent="0" algn="just" rtl="1">
              <a:lnSpc>
                <a:spcPct val="170000"/>
              </a:lnSpc>
              <a:buNone/>
            </a:pPr>
            <a:r>
              <a:rPr lang="ar-DZ" b="1" dirty="0">
                <a:cs typeface="+mj-cs"/>
              </a:rPr>
              <a:t>3- ملاحظة طرق حياة السكان وسبر رغباتهم</a:t>
            </a:r>
          </a:p>
          <a:p>
            <a:pPr marL="0" lvl="0" indent="0" algn="just" rtl="1">
              <a:lnSpc>
                <a:spcPct val="170000"/>
              </a:lnSpc>
              <a:buNone/>
            </a:pPr>
            <a:r>
              <a:rPr lang="ar-DZ" b="1" dirty="0">
                <a:cs typeface="+mj-cs"/>
              </a:rPr>
              <a:t>4- إجراء المشاركة</a:t>
            </a:r>
          </a:p>
          <a:p>
            <a:pPr marL="0" lvl="0" indent="0" algn="just" rtl="1">
              <a:lnSpc>
                <a:spcPct val="170000"/>
              </a:lnSpc>
              <a:buNone/>
            </a:pPr>
            <a:r>
              <a:rPr lang="ar-DZ" b="1" dirty="0">
                <a:cs typeface="+mj-cs"/>
              </a:rPr>
              <a:t>5- إجراء تنفيذ</a:t>
            </a:r>
            <a:endParaRPr lang="fr-FR" dirty="0">
              <a:cs typeface="+mj-cs"/>
            </a:endParaRPr>
          </a:p>
          <a:p>
            <a:pPr marL="0" indent="0" algn="just" rtl="1">
              <a:lnSpc>
                <a:spcPct val="170000"/>
              </a:lnSpc>
              <a:buNone/>
            </a:pPr>
            <a:endParaRPr lang="fr-FR" dirty="0">
              <a:cs typeface="+mj-cs"/>
            </a:endParaRPr>
          </a:p>
        </p:txBody>
      </p:sp>
      <p:sp>
        <p:nvSpPr>
          <p:cNvPr id="4" name="Titre 1">
            <a:extLst>
              <a:ext uri="{FF2B5EF4-FFF2-40B4-BE49-F238E27FC236}">
                <a16:creationId xmlns:a16="http://schemas.microsoft.com/office/drawing/2014/main" xmlns="" id="{FB87BF09-1BC3-406A-BD32-597E738CCB85}"/>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مراحل التدخلات الحضرية</a:t>
            </a:r>
            <a:endParaRPr lang="fr-FR" dirty="0"/>
          </a:p>
        </p:txBody>
      </p:sp>
    </p:spTree>
    <p:extLst>
      <p:ext uri="{BB962C8B-B14F-4D97-AF65-F5344CB8AC3E}">
        <p14:creationId xmlns:p14="http://schemas.microsoft.com/office/powerpoint/2010/main" xmlns="" val="708417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8C2AC8-6C2C-4BA9-A4DE-A601EADC2082}"/>
              </a:ext>
            </a:extLst>
          </p:cNvPr>
          <p:cNvSpPr>
            <a:spLocks noGrp="1"/>
          </p:cNvSpPr>
          <p:nvPr>
            <p:ph idx="1"/>
          </p:nvPr>
        </p:nvSpPr>
        <p:spPr>
          <a:ln>
            <a:solidFill>
              <a:schemeClr val="accent1"/>
            </a:solidFill>
          </a:ln>
        </p:spPr>
        <p:txBody>
          <a:bodyPr>
            <a:normAutofit/>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طبيعتها: او معايير عملية الترميم الحضري:</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القيم: </a:t>
            </a:r>
            <a:r>
              <a:rPr lang="ar-DZ" dirty="0">
                <a:latin typeface="Calibri" panose="020F0502020204030204" pitchFamily="34" charset="0"/>
                <a:ea typeface="Times New Roman" panose="02020603050405020304" pitchFamily="18" charset="0"/>
                <a:cs typeface="Times New Roman" panose="02020603050405020304" pitchFamily="18" charset="0"/>
              </a:rPr>
              <a:t>يجب ان تحترم عملية الترميم الحضري القيم المادية والغير مادية للمنطقة التاريخية.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النوع: </a:t>
            </a:r>
            <a:r>
              <a:rPr lang="ar-DZ" dirty="0">
                <a:latin typeface="Calibri" panose="020F0502020204030204" pitchFamily="34" charset="0"/>
                <a:ea typeface="Times New Roman" panose="02020603050405020304" pitchFamily="18" charset="0"/>
                <a:cs typeface="Times New Roman" panose="02020603050405020304" pitchFamily="18" charset="0"/>
              </a:rPr>
              <a:t>يجب ان تهدف عملية الترميم الحضري الى تحسين نوعية حياة السكان والبيئة.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الكم: </a:t>
            </a:r>
            <a:r>
              <a:rPr lang="ar-DZ" dirty="0">
                <a:latin typeface="Calibri" panose="020F0502020204030204" pitchFamily="34" charset="0"/>
                <a:ea typeface="Times New Roman" panose="02020603050405020304" pitchFamily="18" charset="0"/>
                <a:cs typeface="Times New Roman" panose="02020603050405020304" pitchFamily="18" charset="0"/>
              </a:rPr>
              <a:t>ان تراكم التغيرات قد يؤثر سلبا على المدينة التاريخية وقيمتها، ولهذا يجب تجنب التغيرات الكبرى، اما التغيرات الملازمة للزيادة العمرانية فيجب السيطرة عليها وتسييرها بعناية للتقليل من ناثيراتها الفيزيائة والبصرية على المدينة التاريخية.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BB0E5364-F55A-48CF-AC7A-D2A08326C8A7}"/>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1130239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0E6E4C6-591F-4A27-9F52-DCF390800AC4}"/>
              </a:ext>
            </a:extLst>
          </p:cNvPr>
          <p:cNvSpPr>
            <a:spLocks noGrp="1"/>
          </p:cNvSpPr>
          <p:nvPr>
            <p:ph idx="1"/>
          </p:nvPr>
        </p:nvSpPr>
        <p:spPr>
          <a:ln>
            <a:solidFill>
              <a:schemeClr val="accent1"/>
            </a:solidFill>
          </a:ln>
        </p:spPr>
        <p:txBody>
          <a:bodyPr>
            <a:normAutofit/>
          </a:bodyPr>
          <a:lstStyle/>
          <a:p>
            <a:pPr marL="342900" lvl="0" indent="-342900" algn="just" rtl="1">
              <a:lnSpc>
                <a:spcPct val="150000"/>
              </a:lnSpc>
              <a:buFont typeface="Times New Roman" panose="02020603050405020304" pitchFamily="18" charset="0"/>
              <a:buChar char="-"/>
            </a:pPr>
            <a:r>
              <a:rPr lang="ar-DZ" sz="20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الترابط: </a:t>
            </a: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يجب ان تؤكد عملية الترميم الحضري على تحقيق الترابط بين المدينة التاريخية والمجال المحيط بها سواء من الناحية الفيزائية او الوظيفية.</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الحفاظ على التوازن والتوافق: </a:t>
            </a: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المجالي والبيئي والاجتماعي والثقافي والاقتصادي للمدينة التاريخية، وهذا ما يتطلب وضع اجراءات تسمح بالحفاض على السكان الاصليين مع الترحيب في نفس الوقت بالسكان الوافدين المقيمين او المستخدمين.</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الوقت: </a:t>
            </a: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يجب التحكم في سرعة وتيرة التدخل</a:t>
            </a:r>
            <a:r>
              <a:rPr lang="ar-DZ" sz="20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(عملية الترميم الحضري) ويجب موافقتها مع مراحل وثائق التخطيط الحضرية والدراسات الحضرية والمعمارية.</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2000"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الاسلوب والنظام العلمي: </a:t>
            </a:r>
            <a:r>
              <a:rPr lang="ar-DZ" sz="20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قبل القيام باي عملية للترميم الحضري لابد اولا من اجراء دراسات متعددة المناهج والابعاد، هدفها تحديد عناصر التراث الحضري والقيم التاريخية المراد الحفاظ عليها، والحصول على معرفة عميقة للموقع ومحيطه.</a:t>
            </a:r>
            <a:endParaRPr lang="fr-FR" sz="20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B99978B4-2511-4610-9EBA-3AC817E3E3B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3777646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2FDF07B-4535-47A6-A7A9-73AA9DC01D76}"/>
              </a:ext>
            </a:extLst>
          </p:cNvPr>
          <p:cNvSpPr>
            <a:spLocks noGrp="1"/>
          </p:cNvSpPr>
          <p:nvPr>
            <p:ph idx="1"/>
          </p:nvPr>
        </p:nvSpPr>
        <p:spPr>
          <a:ln>
            <a:solidFill>
              <a:schemeClr val="accent1"/>
            </a:solidFill>
          </a:ln>
        </p:spPr>
        <p:txBody>
          <a:bodyPr>
            <a:normAutofit/>
          </a:bodyPr>
          <a:lstStyle/>
          <a:p>
            <a:pPr marL="342900" lvl="0" indent="-342900" algn="just" rtl="1">
              <a:lnSpc>
                <a:spcPct val="150000"/>
              </a:lnSpc>
              <a:buFont typeface="Times New Roman" panose="02020603050405020304" pitchFamily="18" charset="0"/>
              <a:buChar char="-"/>
            </a:pPr>
            <a:r>
              <a:rPr lang="ar-DZ"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المراقبة والصيانة المستمرة:</a:t>
            </a:r>
            <a:r>
              <a:rPr lang="ar-DZ"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لحماية المدينة التاريخية بفعالية.</a:t>
            </a:r>
            <a:endParaRPr lang="fr-FR"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التوثيق والتسجسل الدقيق لكل مراحل المشروع.</a:t>
            </a:r>
            <a:endParaRPr lang="fr-FR"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b="1"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الاستشارة المباشرة والحوار المستمر: </a:t>
            </a:r>
            <a:r>
              <a:rPr lang="ar-DZ"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مع السكان وشركاء التنمية الآخرين لان مشروع الترميم يتعلق بهم في المقام الاول.</a:t>
            </a:r>
            <a:endParaRPr lang="fr-FR"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4B0160A5-5A94-4FC9-8E6C-F06365F2C68B}"/>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10949796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E81A171-7074-4BCD-96EC-60B2E8F22CED}"/>
              </a:ext>
            </a:extLst>
          </p:cNvPr>
          <p:cNvSpPr>
            <a:spLocks noGrp="1"/>
          </p:cNvSpPr>
          <p:nvPr>
            <p:ph idx="1"/>
          </p:nvPr>
        </p:nvSpPr>
        <p:spPr>
          <a:xfrm>
            <a:off x="838200" y="1825625"/>
            <a:ext cx="10515600" cy="4840218"/>
          </a:xfrm>
          <a:ln>
            <a:solidFill>
              <a:schemeClr val="accent1"/>
            </a:solidFill>
          </a:ln>
        </p:spPr>
        <p:txBody>
          <a:bodyPr>
            <a:noAutofit/>
          </a:bodyPr>
          <a:lstStyle/>
          <a:p>
            <a:pPr marL="342900" lvl="0" indent="-342900" algn="just" rtl="1">
              <a:lnSpc>
                <a:spcPct val="150000"/>
              </a:lnSpc>
              <a:spcAft>
                <a:spcPts val="0"/>
              </a:spcAft>
              <a:buFont typeface="Wingdings" panose="05000000000000000000" pitchFamily="2" charset="2"/>
              <a:buChar char=""/>
            </a:pPr>
            <a:r>
              <a:rPr lang="ar-DZ" sz="2000" b="1" dirty="0">
                <a:latin typeface="Calibri" panose="020F0502020204030204" pitchFamily="34" charset="0"/>
                <a:ea typeface="Calibri" panose="020F0502020204030204" pitchFamily="34" charset="0"/>
                <a:cs typeface="Times New Roman" panose="02020603050405020304" pitchFamily="18" charset="0"/>
              </a:rPr>
              <a:t>مجال تطبيقها:</a:t>
            </a:r>
            <a:r>
              <a:rPr lang="ar-SA" sz="2000" dirty="0">
                <a:latin typeface="Calibri" panose="020F0502020204030204" pitchFamily="34" charset="0"/>
                <a:ea typeface="Calibri" panose="020F0502020204030204" pitchFamily="34" charset="0"/>
                <a:cs typeface="Times New Roman" panose="02020603050405020304" pitchFamily="18" charset="0"/>
              </a:rPr>
              <a:t> </a:t>
            </a:r>
            <a:endParaRPr lang="ar-DZ"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rtl="1">
              <a:lnSpc>
                <a:spcPct val="150000"/>
              </a:lnSpc>
              <a:spcAft>
                <a:spcPts val="0"/>
              </a:spcAft>
              <a:buNone/>
            </a:pPr>
            <a:r>
              <a:rPr lang="ar-DZ" sz="2000" b="1" dirty="0">
                <a:latin typeface="Calibri" panose="020F0502020204030204" pitchFamily="34" charset="0"/>
                <a:ea typeface="Times New Roman" panose="02020603050405020304" pitchFamily="18" charset="0"/>
                <a:cs typeface="Times New Roman" panose="02020603050405020304" pitchFamily="18" charset="0"/>
              </a:rPr>
              <a:t>- تعريف المدن والمناطق الحضرية التاريخية: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50000"/>
              </a:lnSpc>
              <a:spcAft>
                <a:spcPts val="0"/>
              </a:spcAft>
              <a:buNone/>
            </a:pPr>
            <a:r>
              <a:rPr lang="ar-DZ" sz="2000" dirty="0">
                <a:latin typeface="Calibri" panose="020F0502020204030204" pitchFamily="34" charset="0"/>
                <a:ea typeface="Calibri" panose="020F0502020204030204" pitchFamily="34" charset="0"/>
                <a:cs typeface="Times New Roman" panose="02020603050405020304" pitchFamily="18" charset="0"/>
              </a:rPr>
              <a:t>       هي مجالات تتشكل من عناصر مادية وغير مادية وهي تعتبر دليل حي للماضي الذي كونها، حيث تشمل العناصر المادية التكوين الحضري والعناصر المعمارية والمناطق المنسقة داخل وحول المدينة والاطلال الاثرية والبانورامات وخطوط السماء ومناظر المدينة ومواقع المعالم، اما العناصر الغير مادية فتشمل الانشطة والوظائف التاريخية والممارسات الثقافية والعادات والذكريات التي تشكل جوهر القيمة التاريخية لهذه المنطقة.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sz="2000" b="1" dirty="0">
                <a:latin typeface="Calibri" panose="020F0502020204030204" pitchFamily="34" charset="0"/>
                <a:ea typeface="Times New Roman" panose="02020603050405020304" pitchFamily="18" charset="0"/>
                <a:cs typeface="Times New Roman" panose="02020603050405020304" pitchFamily="18" charset="0"/>
              </a:rPr>
              <a:t>تعريف المناطق المحمية: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50000"/>
              </a:lnSpc>
              <a:spcAft>
                <a:spcPts val="0"/>
              </a:spcAft>
              <a:buNone/>
            </a:pPr>
            <a:r>
              <a:rPr lang="ar-DZ" sz="2000" dirty="0">
                <a:latin typeface="Calibri" panose="020F0502020204030204" pitchFamily="34" charset="0"/>
                <a:ea typeface="Calibri" panose="020F0502020204030204" pitchFamily="34" charset="0"/>
                <a:cs typeface="Times New Roman" panose="02020603050405020304" pitchFamily="18" charset="0"/>
              </a:rPr>
              <a:t>    هي جزء من المدينة تمثل فترة تاريخية أو مرحلة من تطورها، و تشمل المباني الأثرية و النسيج الحضري الأصيل الذي تعبر مبانيه عن القيم الثقافية و التي كانت سببا في وضعها تحت الحماية.      </a:t>
            </a:r>
            <a:endParaRPr lang="fr-FR" sz="2000" dirty="0">
              <a:latin typeface="Calibri" panose="020F0502020204030204" pitchFamily="34" charset="0"/>
              <a:ea typeface="Calibri" panose="020F0502020204030204" pitchFamily="34" charset="0"/>
              <a:cs typeface="Arial" panose="020B0604020202020204" pitchFamily="34" charset="0"/>
            </a:endParaRPr>
          </a:p>
          <a:p>
            <a:endParaRPr lang="fr-FR" sz="2000" dirty="0"/>
          </a:p>
        </p:txBody>
      </p:sp>
      <p:sp>
        <p:nvSpPr>
          <p:cNvPr id="4" name="Titre 1">
            <a:extLst>
              <a:ext uri="{FF2B5EF4-FFF2-40B4-BE49-F238E27FC236}">
                <a16:creationId xmlns:a16="http://schemas.microsoft.com/office/drawing/2014/main" xmlns="" id="{D4982A5E-61D5-4017-B214-5C4FAD3CA35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2400" b="1" dirty="0"/>
              <a:t>3- </a:t>
            </a:r>
            <a:r>
              <a:rPr lang="ar-DZ" sz="2400" b="1" dirty="0">
                <a:latin typeface="Calibri" panose="020F0502020204030204" pitchFamily="34" charset="0"/>
                <a:ea typeface="Calibri" panose="020F0502020204030204" pitchFamily="34" charset="0"/>
              </a:rPr>
              <a:t>الترميم: (</a:t>
            </a:r>
            <a:r>
              <a:rPr lang="fr-FR" sz="2400" b="1" dirty="0">
                <a:latin typeface="Times New Roman" panose="02020603050405020304" pitchFamily="18" charset="0"/>
                <a:ea typeface="Calibri" panose="020F0502020204030204" pitchFamily="34" charset="0"/>
                <a:cs typeface="Arial" panose="020B0604020202020204" pitchFamily="34" charset="0"/>
              </a:rPr>
              <a:t>la restauration</a:t>
            </a:r>
            <a:r>
              <a:rPr lang="ar-DZ" sz="2400" b="1" dirty="0">
                <a:latin typeface="Calibri" panose="020F0502020204030204" pitchFamily="34" charset="0"/>
                <a:ea typeface="Calibri" panose="020F0502020204030204" pitchFamily="34" charset="0"/>
              </a:rPr>
              <a:t>):</a:t>
            </a:r>
            <a:endParaRPr lang="fr-FR" sz="2400" b="1" dirty="0"/>
          </a:p>
        </p:txBody>
      </p:sp>
    </p:spTree>
    <p:extLst>
      <p:ext uri="{BB962C8B-B14F-4D97-AF65-F5344CB8AC3E}">
        <p14:creationId xmlns:p14="http://schemas.microsoft.com/office/powerpoint/2010/main" xmlns="" val="1956073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4450B7D-0B34-4767-8C2D-AAA5239A52A4}"/>
              </a:ext>
            </a:extLst>
          </p:cNvPr>
          <p:cNvSpPr>
            <a:spLocks noGrp="1"/>
          </p:cNvSpPr>
          <p:nvPr>
            <p:ph idx="1"/>
          </p:nvPr>
        </p:nvSpPr>
        <p:spPr>
          <a:ln>
            <a:solidFill>
              <a:schemeClr val="accent1"/>
            </a:solidFill>
          </a:ln>
        </p:spPr>
        <p:txBody>
          <a:bodyPr>
            <a:normAutofit/>
          </a:bodyPr>
          <a:lstStyle/>
          <a:p>
            <a:pPr marL="0" indent="0" algn="ctr">
              <a:lnSpc>
                <a:spcPct val="150000"/>
              </a:lnSpc>
              <a:buNone/>
            </a:pPr>
            <a:r>
              <a:rPr lang="ar-DZ" sz="4800" b="1" dirty="0">
                <a:cs typeface="+mj-cs"/>
              </a:rPr>
              <a:t>1- التجديد الحضري</a:t>
            </a:r>
          </a:p>
          <a:p>
            <a:pPr marL="0" indent="0" algn="ctr">
              <a:lnSpc>
                <a:spcPct val="150000"/>
              </a:lnSpc>
              <a:buNone/>
            </a:pPr>
            <a:r>
              <a:rPr lang="ar-DZ" sz="4800" b="1" dirty="0">
                <a:cs typeface="+mj-cs"/>
              </a:rPr>
              <a:t>2- اعادة الهيكلة الحضرية</a:t>
            </a:r>
          </a:p>
          <a:p>
            <a:pPr marL="0" indent="0" algn="ctr">
              <a:lnSpc>
                <a:spcPct val="150000"/>
              </a:lnSpc>
              <a:buNone/>
            </a:pPr>
            <a:r>
              <a:rPr lang="ar-DZ" sz="4800" b="1" dirty="0">
                <a:cs typeface="+mj-cs"/>
              </a:rPr>
              <a:t>3- التكثيف الحضري </a:t>
            </a:r>
            <a:endParaRPr lang="fr-FR" sz="4800" b="1" dirty="0">
              <a:cs typeface="+mj-cs"/>
            </a:endParaRPr>
          </a:p>
        </p:txBody>
      </p:sp>
      <p:sp>
        <p:nvSpPr>
          <p:cNvPr id="4" name="Titre 1">
            <a:extLst>
              <a:ext uri="{FF2B5EF4-FFF2-40B4-BE49-F238E27FC236}">
                <a16:creationId xmlns:a16="http://schemas.microsoft.com/office/drawing/2014/main" xmlns="" id="{23FC662A-A732-4AB2-A3DF-53186D2B11C0}"/>
              </a:ext>
            </a:extLst>
          </p:cNvPr>
          <p:cNvSpPr>
            <a:spLocks noGrp="1"/>
          </p:cNvSpPr>
          <p:nvPr>
            <p:ph type="title"/>
          </p:nvPr>
        </p:nvSpPr>
        <p:spPr>
          <a:xfrm>
            <a:off x="838200" y="325368"/>
            <a:ext cx="10515600" cy="1325563"/>
          </a:xfrm>
          <a:solidFill>
            <a:schemeClr val="accent6">
              <a:lumMod val="20000"/>
              <a:lumOff val="80000"/>
            </a:schemeClr>
          </a:solidFill>
          <a:ln>
            <a:solidFill>
              <a:schemeClr val="tx1"/>
            </a:solidFill>
          </a:ln>
        </p:spPr>
        <p:txBody>
          <a:bodyPr>
            <a:normAutofit/>
          </a:bodyPr>
          <a:lstStyle/>
          <a:p>
            <a:pPr lvl="0" algn="ctr" rtl="1">
              <a:lnSpc>
                <a:spcPct val="150000"/>
              </a:lnSpc>
              <a:spcAft>
                <a:spcPts val="800"/>
              </a:spcAft>
            </a:pPr>
            <a:r>
              <a:rPr lang="ar-DZ" sz="4000" b="1" dirty="0"/>
              <a:t>2- التدخلات الجذرية على النسيج الحضري </a:t>
            </a:r>
            <a:endParaRPr lang="fr-FR" sz="4000" b="1" dirty="0"/>
          </a:p>
        </p:txBody>
      </p:sp>
    </p:spTree>
    <p:extLst>
      <p:ext uri="{BB962C8B-B14F-4D97-AF65-F5344CB8AC3E}">
        <p14:creationId xmlns:p14="http://schemas.microsoft.com/office/powerpoint/2010/main" xmlns="" val="2135964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C39D78-8955-41BA-AF59-2A970B8E80E4}"/>
              </a:ext>
            </a:extLst>
          </p:cNvPr>
          <p:cNvSpPr>
            <a:spLocks noGrp="1"/>
          </p:cNvSpPr>
          <p:nvPr>
            <p:ph idx="1"/>
          </p:nvPr>
        </p:nvSpPr>
        <p:spPr>
          <a:ln>
            <a:solidFill>
              <a:schemeClr val="accent1"/>
            </a:solidFill>
          </a:ln>
        </p:spPr>
        <p:txBody>
          <a:bodyPr/>
          <a:lstStyle/>
          <a:p>
            <a:pPr algn="just" rtl="1">
              <a:lnSpc>
                <a:spcPct val="150000"/>
              </a:lnSpc>
            </a:pPr>
            <a:r>
              <a:rPr lang="ar-DZ" b="1" dirty="0"/>
              <a:t>تعريفه: </a:t>
            </a:r>
            <a:endParaRPr lang="fr-FR" dirty="0"/>
          </a:p>
          <a:p>
            <a:pPr marL="0" indent="0" algn="just" rtl="1">
              <a:lnSpc>
                <a:spcPct val="150000"/>
              </a:lnSpc>
              <a:buNone/>
            </a:pPr>
            <a:r>
              <a:rPr lang="ar-DZ" dirty="0"/>
              <a:t>      تتمثل في الهدم الكلي للبنايات القديمة وتعويضها بأخرى جديدة </a:t>
            </a:r>
            <a:r>
              <a:rPr lang="ar-SA" dirty="0"/>
              <a:t>على أسس معمارية حديثة</a:t>
            </a:r>
            <a:r>
              <a:rPr lang="ar-DZ" dirty="0"/>
              <a:t>،</a:t>
            </a:r>
            <a:r>
              <a:rPr lang="ar-SA" dirty="0"/>
              <a:t> </a:t>
            </a:r>
            <a:r>
              <a:rPr lang="ar-DZ" dirty="0"/>
              <a:t>دون تغيير الطابع الرئيسي للحي ومع الأخذ بعين الاعتبار تناسق هذه البنايات الجديدة مع النسيج الحضري القائم، مع المحافظة على الوظيفة والحدود الأصلية للمجال (أي المحافظة على الخصائص الأصلية للمجال الحضري).</a:t>
            </a:r>
            <a:endParaRPr lang="fr-FR" dirty="0"/>
          </a:p>
          <a:p>
            <a:pPr marL="0" indent="0" algn="just" rtl="1">
              <a:lnSpc>
                <a:spcPct val="150000"/>
              </a:lnSpc>
              <a:buNone/>
            </a:pPr>
            <a:endParaRPr lang="fr-FR" dirty="0"/>
          </a:p>
        </p:txBody>
      </p:sp>
      <p:sp>
        <p:nvSpPr>
          <p:cNvPr id="5" name="Titre 1">
            <a:extLst>
              <a:ext uri="{FF2B5EF4-FFF2-40B4-BE49-F238E27FC236}">
                <a16:creationId xmlns:a16="http://schemas.microsoft.com/office/drawing/2014/main" xmlns="" id="{AE31B7AD-3C52-4452-A485-7E7ADD540A4C}"/>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fontScale="90000"/>
          </a:bodyPr>
          <a:lstStyle/>
          <a:p>
            <a:pPr algn="ctr" rtl="1">
              <a:lnSpc>
                <a:spcPct val="150000"/>
              </a:lnSpc>
              <a:spcAft>
                <a:spcPts val="800"/>
              </a:spcAft>
            </a:pPr>
            <a:r>
              <a:rPr lang="ar-DZ" b="1" dirty="0"/>
              <a:t>1- التجديد الحضري (</a:t>
            </a:r>
            <a:r>
              <a:rPr lang="fr-FR" b="1" dirty="0"/>
              <a:t>la rénovation urbaine</a:t>
            </a:r>
            <a:r>
              <a:rPr lang="ar-DZ" b="1" dirty="0"/>
              <a:t>): </a:t>
            </a:r>
            <a:r>
              <a:rPr lang="fr-FR" dirty="0"/>
              <a:t/>
            </a:r>
            <a:br>
              <a:rPr lang="fr-FR" dirty="0"/>
            </a:br>
            <a:endParaRPr lang="fr-FR" sz="2400" b="1" dirty="0"/>
          </a:p>
        </p:txBody>
      </p:sp>
    </p:spTree>
    <p:extLst>
      <p:ext uri="{BB962C8B-B14F-4D97-AF65-F5344CB8AC3E}">
        <p14:creationId xmlns:p14="http://schemas.microsoft.com/office/powerpoint/2010/main" xmlns="" val="2737335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7F5BCF-0BAF-4C8F-9845-7CDC811148A2}"/>
              </a:ext>
            </a:extLst>
          </p:cNvPr>
          <p:cNvSpPr>
            <a:spLocks noGrp="1"/>
          </p:cNvSpPr>
          <p:nvPr>
            <p:ph idx="1"/>
          </p:nvPr>
        </p:nvSpPr>
        <p:spPr>
          <a:ln>
            <a:solidFill>
              <a:schemeClr val="accent1"/>
            </a:solidFill>
          </a:ln>
        </p:spPr>
        <p:txBody>
          <a:bodyPr>
            <a:normAutofit fontScale="92500" lnSpcReduction="20000"/>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الهدف منها: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تحسين فعالية المدينة وأدائها الاقتصادي والعمراني وليس تجميل المدينة وصورتها، فهو يهدف الى ﺠﺫﺏ ﺍﻷﻨﺸﻁﺔ ﺍﻻﻗﺘﺼﺎﺩﻴﺔ  ﻭﺍﻻﺠﺘﻤﺎﻋﻴﺔ ﻓﻲ ﺍﻟﻤﻨﺎﻁﻕ ﺍﻟﺤﻀﺭﻴﺔ،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ﺘﻜﻴﻴﻑ ﻫﻴﻜل ﺍﻟﻤﺩﻴﻨﺔ ﺍﻟﺤﻀﺭﻱ ﻭﻗﻁﺎﻋﺎﺘﻬﺎ ﺒﺸﻜل ﻤﺴﺘﻤﺭ ﻟﻠﻤﺘﻁﻠﺒﺎﺕ ﺍﻟﺤﺩﻴﺜـﺔ ﻟﻸﻓـﺭﺍﺩ ﻭﺍﻟﻤﺠﺘﻤﻊ ﻤﻌﺘﻤﺩﺍ ﻋﻠﻰ ﺍﻹﻤﻜﺎﻨﺎﺕ ﺍﻻﻗﺘﺼﺎﺩﻴﺔ  ﻭﺍﻟﻔﻨﻴﺔ المتاحة .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إعادة استغلال الجيوب الحضرية المبنية التي تعاني من التدهور، من اجل تجنب التمدد الحضري وبالتالي حماية الأراضي الزراعية والريفية المحيطة بالمدينة.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fr-FR" dirty="0"/>
          </a:p>
        </p:txBody>
      </p:sp>
      <p:sp>
        <p:nvSpPr>
          <p:cNvPr id="4" name="Titre 1">
            <a:extLst>
              <a:ext uri="{FF2B5EF4-FFF2-40B4-BE49-F238E27FC236}">
                <a16:creationId xmlns:a16="http://schemas.microsoft.com/office/drawing/2014/main" xmlns="" id="{7453EB40-338F-46B5-BDA8-66B86FB7C77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fontScale="90000"/>
          </a:bodyPr>
          <a:lstStyle/>
          <a:p>
            <a:pPr algn="ctr" rtl="1">
              <a:lnSpc>
                <a:spcPct val="150000"/>
              </a:lnSpc>
              <a:spcAft>
                <a:spcPts val="800"/>
              </a:spcAft>
            </a:pPr>
            <a:r>
              <a:rPr lang="ar-DZ" b="1" dirty="0"/>
              <a:t>1- التجديد الحضري (</a:t>
            </a:r>
            <a:r>
              <a:rPr lang="fr-FR" b="1" dirty="0"/>
              <a:t>la rénovation urbaine</a:t>
            </a:r>
            <a:r>
              <a:rPr lang="ar-DZ" b="1" dirty="0"/>
              <a:t>): </a:t>
            </a:r>
            <a:r>
              <a:rPr lang="fr-FR" dirty="0"/>
              <a:t/>
            </a:r>
            <a:br>
              <a:rPr lang="fr-FR" dirty="0"/>
            </a:br>
            <a:endParaRPr lang="fr-FR" sz="2400" b="1" dirty="0"/>
          </a:p>
        </p:txBody>
      </p:sp>
    </p:spTree>
    <p:extLst>
      <p:ext uri="{BB962C8B-B14F-4D97-AF65-F5344CB8AC3E}">
        <p14:creationId xmlns:p14="http://schemas.microsoft.com/office/powerpoint/2010/main" xmlns="" val="392171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0C3DBC7-DF5B-41B9-9E4A-C33BA482AEBD}"/>
              </a:ext>
            </a:extLst>
          </p:cNvPr>
          <p:cNvSpPr>
            <a:spLocks noGrp="1"/>
          </p:cNvSpPr>
          <p:nvPr>
            <p:ph idx="1"/>
          </p:nvPr>
        </p:nvSpPr>
        <p:spPr>
          <a:ln>
            <a:solidFill>
              <a:schemeClr val="accent1"/>
            </a:solidFill>
          </a:ln>
        </p:spPr>
        <p:txBody>
          <a:bodyPr>
            <a:normAutofit fontScale="92500" lnSpcReduction="20000"/>
          </a:bodyPr>
          <a:lstStyle/>
          <a:p>
            <a:pPr marL="342900" lvl="0" indent="-342900" algn="just" rtl="1">
              <a:lnSpc>
                <a:spcPct val="150000"/>
              </a:lnSpc>
              <a:spcAft>
                <a:spcPts val="0"/>
              </a:spcAft>
              <a:buFont typeface="Wingdings" panose="05000000000000000000" pitchFamily="2" charset="2"/>
              <a:buChar char=""/>
            </a:pPr>
            <a:r>
              <a:rPr lang="ar-SA" b="1" dirty="0">
                <a:latin typeface="Calibri" panose="020F0502020204030204" pitchFamily="34" charset="0"/>
                <a:ea typeface="Calibri" panose="020F0502020204030204" pitchFamily="34" charset="0"/>
                <a:cs typeface="Times New Roman" panose="02020603050405020304" pitchFamily="18" charset="0"/>
              </a:rPr>
              <a:t>طبيعتها: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عملية مادية لا تتطلب تغيير في وظيفة المجال وحدوده بمعنى أن المجال يحافظ على وظيفته وحدوده الأصلية.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تتمثل هذه العملية في إزالة البنايات القديمة، وتهديمها (الموجودة في حالة رديئة وليس لها أي قيمة تاريخية) و التي تشكل خطورة على ساكنها،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SA" dirty="0">
                <a:latin typeface="Calibri" panose="020F0502020204030204" pitchFamily="34" charset="0"/>
                <a:ea typeface="Times New Roman" panose="02020603050405020304" pitchFamily="18" charset="0"/>
                <a:cs typeface="Times New Roman" panose="02020603050405020304" pitchFamily="18" charset="0"/>
              </a:rPr>
              <a:t>إعادة بنائها وتعويضها ببنايات أخرى جديدة على أسس معمارية حديثة، مع الأخذ بعين الاعتبار تناسقها مع النسيج الحضري القائم (نسيج القديم)، بنفس طبيعة و في نفس الموضوع.</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fr-FR" dirty="0"/>
          </a:p>
        </p:txBody>
      </p:sp>
      <p:sp>
        <p:nvSpPr>
          <p:cNvPr id="4" name="Titre 1">
            <a:extLst>
              <a:ext uri="{FF2B5EF4-FFF2-40B4-BE49-F238E27FC236}">
                <a16:creationId xmlns:a16="http://schemas.microsoft.com/office/drawing/2014/main" xmlns="" id="{CAF2FE9D-92FA-4F6C-A273-97518CD3EE56}"/>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fontScale="90000"/>
          </a:bodyPr>
          <a:lstStyle/>
          <a:p>
            <a:pPr algn="ctr" rtl="1">
              <a:lnSpc>
                <a:spcPct val="150000"/>
              </a:lnSpc>
              <a:spcAft>
                <a:spcPts val="800"/>
              </a:spcAft>
            </a:pPr>
            <a:r>
              <a:rPr lang="ar-DZ" b="1" dirty="0"/>
              <a:t>1- التجديد الحضري (</a:t>
            </a:r>
            <a:r>
              <a:rPr lang="fr-FR" b="1" dirty="0"/>
              <a:t>la rénovation urbaine</a:t>
            </a:r>
            <a:r>
              <a:rPr lang="ar-DZ" b="1" dirty="0"/>
              <a:t>): </a:t>
            </a:r>
            <a:r>
              <a:rPr lang="fr-FR" dirty="0"/>
              <a:t/>
            </a:r>
            <a:br>
              <a:rPr lang="fr-FR" dirty="0"/>
            </a:br>
            <a:endParaRPr lang="fr-FR" sz="2400" b="1" dirty="0"/>
          </a:p>
        </p:txBody>
      </p:sp>
    </p:spTree>
    <p:extLst>
      <p:ext uri="{BB962C8B-B14F-4D97-AF65-F5344CB8AC3E}">
        <p14:creationId xmlns:p14="http://schemas.microsoft.com/office/powerpoint/2010/main" xmlns="" val="32126917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AE8362-55A7-4E54-8DFE-5BF14F43B341}"/>
              </a:ext>
            </a:extLst>
          </p:cNvPr>
          <p:cNvSpPr>
            <a:spLocks noGrp="1"/>
          </p:cNvSpPr>
          <p:nvPr>
            <p:ph idx="1"/>
          </p:nvPr>
        </p:nvSpPr>
        <p:spPr>
          <a:ln>
            <a:solidFill>
              <a:schemeClr val="accent1"/>
            </a:solidFill>
          </a:ln>
        </p:spPr>
        <p:txBody>
          <a:bodyPr/>
          <a:lstStyle/>
          <a:p>
            <a:pPr marL="342900" lvl="0" indent="-342900" algn="just" rtl="1">
              <a:lnSpc>
                <a:spcPct val="150000"/>
              </a:lnSpc>
              <a:spcAft>
                <a:spcPts val="0"/>
              </a:spcAft>
              <a:buFont typeface="Wingdings" panose="05000000000000000000" pitchFamily="2" charset="2"/>
              <a:buChar char=""/>
            </a:pPr>
            <a:r>
              <a:rPr lang="ar-SA" b="1" dirty="0">
                <a:latin typeface="Calibri" panose="020F0502020204030204" pitchFamily="34" charset="0"/>
                <a:ea typeface="Calibri" panose="020F0502020204030204" pitchFamily="34" charset="0"/>
                <a:cs typeface="Times New Roman" panose="02020603050405020304" pitchFamily="18" charset="0"/>
              </a:rPr>
              <a:t>المجال الذي تتناوله عملية التجديد الحضري، الأحياء القديمة والمنهارة</a:t>
            </a:r>
            <a:r>
              <a:rPr lang="ar-DZ" b="1" dirty="0">
                <a:latin typeface="Calibri" panose="020F0502020204030204" pitchFamily="34" charset="0"/>
                <a:ea typeface="Calibri" panose="020F0502020204030204" pitchFamily="34" charset="0"/>
                <a:cs typeface="Times New Roman" panose="02020603050405020304" pitchFamily="18" charset="0"/>
              </a:rPr>
              <a:t> (الجيوب الحضرية المبنية خاصة منها السكنية)</a:t>
            </a:r>
            <a:r>
              <a:rPr lang="ar-SA" b="1" dirty="0">
                <a:latin typeface="Calibri" panose="020F0502020204030204" pitchFamily="34" charset="0"/>
                <a:ea typeface="Calibri" panose="020F0502020204030204" pitchFamily="34" charset="0"/>
                <a:cs typeface="Times New Roman" panose="02020603050405020304" pitchFamily="18" charset="0"/>
              </a:rPr>
              <a:t>:</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ﺘﺘﻌﺎﻤل عملية التجديد الحضري ﻤﻊ ﺍﻟﻤﻨﺎﻁﻕ ﺫﺍﺕ ﺍﻟﻭﻀﻊ ﺍﻟﻌﻤﺭﺍﻨﻲ ﺍلمتدهور، ﻭﺍﻟـﺫﻱ  ﺘـﺼﺎﺤﺒﻪ ﺃﻭﻀﺎﻉ ﺍﺠﺘﻤﺎﻋﻴﺔ ﻭﺍﻗﺘﺼﺎﺩﻴﺔ ﺴﻴﺌﺔ، </a:t>
            </a:r>
            <a:r>
              <a:rPr lang="ar-SA" dirty="0">
                <a:latin typeface="Calibri" panose="020F0502020204030204" pitchFamily="34" charset="0"/>
                <a:ea typeface="Calibri" panose="020F0502020204030204" pitchFamily="34" charset="0"/>
                <a:cs typeface="Times New Roman" panose="02020603050405020304" pitchFamily="18" charset="0"/>
              </a:rPr>
              <a:t>و لا تملك مقومات أو قيمة عمرانية، معمارية، ثقافية أو تاريخية مهمة مثل الاحياء السكنية القديمة والمنهارة.   </a:t>
            </a:r>
            <a:endParaRPr lang="fr-FR" sz="20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5762C390-6005-456E-A126-5D8ED277CE12}"/>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fontScale="90000"/>
          </a:bodyPr>
          <a:lstStyle/>
          <a:p>
            <a:pPr algn="ctr" rtl="1">
              <a:lnSpc>
                <a:spcPct val="150000"/>
              </a:lnSpc>
              <a:spcAft>
                <a:spcPts val="800"/>
              </a:spcAft>
            </a:pPr>
            <a:r>
              <a:rPr lang="ar-DZ" b="1" dirty="0"/>
              <a:t>1- التجديد الحضري (</a:t>
            </a:r>
            <a:r>
              <a:rPr lang="fr-FR" b="1" dirty="0"/>
              <a:t>la rénovation urbaine</a:t>
            </a:r>
            <a:r>
              <a:rPr lang="ar-DZ" b="1" dirty="0"/>
              <a:t>): </a:t>
            </a:r>
            <a:r>
              <a:rPr lang="fr-FR" dirty="0"/>
              <a:t/>
            </a:r>
            <a:br>
              <a:rPr lang="fr-FR" dirty="0"/>
            </a:br>
            <a:endParaRPr lang="fr-FR" sz="2400" b="1" dirty="0"/>
          </a:p>
        </p:txBody>
      </p:sp>
    </p:spTree>
    <p:extLst>
      <p:ext uri="{BB962C8B-B14F-4D97-AF65-F5344CB8AC3E}">
        <p14:creationId xmlns:p14="http://schemas.microsoft.com/office/powerpoint/2010/main" xmlns="" val="232370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FE691C-CA8D-43A9-B683-4F74BD4BF70B}"/>
              </a:ext>
            </a:extLst>
          </p:cNvPr>
          <p:cNvSpPr>
            <a:spLocks noGrp="1"/>
          </p:cNvSpPr>
          <p:nvPr>
            <p:ph idx="1"/>
          </p:nvPr>
        </p:nvSpPr>
        <p:spPr>
          <a:ln>
            <a:solidFill>
              <a:schemeClr val="accent1"/>
            </a:solidFill>
          </a:ln>
        </p:spPr>
        <p:txBody>
          <a:bodyPr>
            <a:normAutofit/>
          </a:bodyPr>
          <a:lstStyle/>
          <a:p>
            <a:pPr marL="342900" lvl="0" indent="-342900" algn="just" rtl="1">
              <a:lnSpc>
                <a:spcPct val="150000"/>
              </a:lnSpc>
              <a:spcAft>
                <a:spcPts val="800"/>
              </a:spcAft>
              <a:buFont typeface="Symbol" panose="05050102010706020507" pitchFamily="18"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تعريف الاحياء القديمة والمنهارة: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يقصد بها الأحياء السكنية القديمة الغير قابلة للاستعمال والتي ليس لها أي قيمة تاريخية او اقتصادية، هذه الأحياء التي تمثل مصدرا للعقار الحضري وإعادة استعمالها يمكننا من التقليل من ظاهرة التمدد الحضري، بالاضافة الى الموقع الاستراتيجي الذي تحتله هذه الأحياء (فهي في اغلب الأحيان تقع في مركز المدينة)، وبالتالي فهي أجزاء من المدينة تحتاج الى التدخل بطريقة جذرية ولا تحتاج الى عملية إصلاح.</a:t>
            </a:r>
            <a:endParaRPr lang="fr-FR" sz="20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ADCC7DF0-DB35-456B-86A9-E8F87DB5EB12}"/>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fontScale="90000"/>
          </a:bodyPr>
          <a:lstStyle/>
          <a:p>
            <a:pPr algn="ctr" rtl="1">
              <a:lnSpc>
                <a:spcPct val="150000"/>
              </a:lnSpc>
              <a:spcAft>
                <a:spcPts val="800"/>
              </a:spcAft>
            </a:pPr>
            <a:r>
              <a:rPr lang="ar-DZ" b="1" dirty="0"/>
              <a:t>1- التجديد الحضري (</a:t>
            </a:r>
            <a:r>
              <a:rPr lang="fr-FR" b="1" dirty="0"/>
              <a:t>la rénovation urbaine</a:t>
            </a:r>
            <a:r>
              <a:rPr lang="ar-DZ" b="1" dirty="0"/>
              <a:t>): </a:t>
            </a:r>
            <a:r>
              <a:rPr lang="fr-FR" dirty="0"/>
              <a:t/>
            </a:r>
            <a:br>
              <a:rPr lang="fr-FR" dirty="0"/>
            </a:br>
            <a:endParaRPr lang="fr-FR" sz="2400" b="1" dirty="0"/>
          </a:p>
        </p:txBody>
      </p:sp>
    </p:spTree>
    <p:extLst>
      <p:ext uri="{BB962C8B-B14F-4D97-AF65-F5344CB8AC3E}">
        <p14:creationId xmlns:p14="http://schemas.microsoft.com/office/powerpoint/2010/main" xmlns="" val="224712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A4C1CA-F5A0-45B4-9627-DEF707A9246A}"/>
              </a:ext>
            </a:extLst>
          </p:cNvPr>
          <p:cNvSpPr>
            <a:spLocks noGrp="1"/>
          </p:cNvSpPr>
          <p:nvPr>
            <p:ph idx="1"/>
          </p:nvPr>
        </p:nvSpPr>
        <p:spPr>
          <a:ln>
            <a:solidFill>
              <a:schemeClr val="accent1"/>
            </a:solidFill>
          </a:ln>
        </p:spPr>
        <p:txBody>
          <a:bodyPr>
            <a:normAutofit lnSpcReduction="10000"/>
          </a:bodyPr>
          <a:lstStyle/>
          <a:p>
            <a:pPr marL="0" lvl="0" indent="0" algn="just" rtl="1">
              <a:lnSpc>
                <a:spcPct val="150000"/>
              </a:lnSpc>
              <a:buNone/>
            </a:pPr>
            <a:r>
              <a:rPr lang="ar-DZ" b="1" dirty="0"/>
              <a:t>1- إجراء التحليل العمراني: </a:t>
            </a:r>
            <a:r>
              <a:rPr lang="ar-DZ" dirty="0"/>
              <a:t>لإجراء التحليل العمراني يجب المرور بالعناصر التالية:</a:t>
            </a:r>
          </a:p>
          <a:p>
            <a:pPr marL="0" lvl="0" indent="0" algn="just" rtl="1">
              <a:lnSpc>
                <a:spcPct val="150000"/>
              </a:lnSpc>
              <a:buNone/>
            </a:pPr>
            <a:endParaRPr lang="fr-FR" dirty="0"/>
          </a:p>
          <a:p>
            <a:pPr marL="0" lvl="0" indent="0" algn="r" rtl="1">
              <a:lnSpc>
                <a:spcPct val="150000"/>
              </a:lnSpc>
              <a:buNone/>
            </a:pPr>
            <a:r>
              <a:rPr lang="ar-DZ" dirty="0"/>
              <a:t>            تحديد الإشكالية من التحليل العمراني.           تحديد المشكلة</a:t>
            </a:r>
            <a:endParaRPr lang="fr-FR" dirty="0"/>
          </a:p>
          <a:p>
            <a:pPr marL="0" lvl="0" indent="0" algn="r" rtl="1">
              <a:lnSpc>
                <a:spcPct val="150000"/>
              </a:lnSpc>
              <a:buNone/>
            </a:pPr>
            <a:r>
              <a:rPr lang="ar-DZ" dirty="0"/>
              <a:t>             تحديد القصد من التحليل.                        تحديد الهدف</a:t>
            </a:r>
          </a:p>
          <a:p>
            <a:pPr marL="0" lvl="0" indent="0" rtl="1">
              <a:lnSpc>
                <a:spcPct val="150000"/>
              </a:lnSpc>
              <a:buNone/>
            </a:pPr>
            <a:r>
              <a:rPr lang="ar-DZ" dirty="0"/>
              <a:t>            تحديد موضوع التحليل العمراني.               تحديد  الطريق المناسب من المشكلة الى الهدف    </a:t>
            </a:r>
            <a:r>
              <a:rPr lang="ar-DZ" dirty="0">
                <a:solidFill>
                  <a:schemeClr val="bg1"/>
                </a:solidFill>
              </a:rPr>
              <a:t>تتتتتتتتت</a:t>
            </a:r>
            <a:endParaRPr lang="fr-FR" dirty="0">
              <a:solidFill>
                <a:schemeClr val="bg1"/>
              </a:solidFill>
            </a:endParaRPr>
          </a:p>
          <a:p>
            <a:pPr marL="0" indent="0" algn="just">
              <a:lnSpc>
                <a:spcPct val="150000"/>
              </a:lnSpc>
              <a:buNone/>
            </a:pPr>
            <a:endParaRPr lang="fr-FR" dirty="0"/>
          </a:p>
        </p:txBody>
      </p:sp>
      <p:sp>
        <p:nvSpPr>
          <p:cNvPr id="4" name="Titre 1">
            <a:extLst>
              <a:ext uri="{FF2B5EF4-FFF2-40B4-BE49-F238E27FC236}">
                <a16:creationId xmlns:a16="http://schemas.microsoft.com/office/drawing/2014/main" xmlns="" id="{B6198D2C-26C9-446A-A7FB-CCF5BF8A060E}"/>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مراحل التدخلات الحضرية</a:t>
            </a:r>
            <a:endParaRPr lang="fr-FR" dirty="0"/>
          </a:p>
        </p:txBody>
      </p:sp>
      <p:sp>
        <p:nvSpPr>
          <p:cNvPr id="5" name="Right Brace 4">
            <a:extLst>
              <a:ext uri="{FF2B5EF4-FFF2-40B4-BE49-F238E27FC236}">
                <a16:creationId xmlns:a16="http://schemas.microsoft.com/office/drawing/2014/main" xmlns="" id="{EA60A531-5ACC-459A-ABB0-8822F3E143BC}"/>
              </a:ext>
            </a:extLst>
          </p:cNvPr>
          <p:cNvSpPr/>
          <p:nvPr/>
        </p:nvSpPr>
        <p:spPr>
          <a:xfrm>
            <a:off x="10018643" y="3260034"/>
            <a:ext cx="649357" cy="2107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 name="Straight Arrow Connector 6">
            <a:extLst>
              <a:ext uri="{FF2B5EF4-FFF2-40B4-BE49-F238E27FC236}">
                <a16:creationId xmlns:a16="http://schemas.microsoft.com/office/drawing/2014/main" xmlns="" id="{B3836DA2-C51E-4BFF-9B0A-18EA783564F4}"/>
              </a:ext>
            </a:extLst>
          </p:cNvPr>
          <p:cNvCxnSpPr>
            <a:cxnSpLocks/>
          </p:cNvCxnSpPr>
          <p:nvPr/>
        </p:nvCxnSpPr>
        <p:spPr>
          <a:xfrm>
            <a:off x="10946296" y="2782957"/>
            <a:ext cx="0" cy="1530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DB88EFF5-8673-468A-BF82-2AD0AAF96B32}"/>
              </a:ext>
            </a:extLst>
          </p:cNvPr>
          <p:cNvCxnSpPr/>
          <p:nvPr/>
        </p:nvCxnSpPr>
        <p:spPr>
          <a:xfrm flipH="1">
            <a:off x="5062330" y="3684104"/>
            <a:ext cx="649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E83A2DA3-7A03-4B27-BA49-161BAD1CD83C}"/>
              </a:ext>
            </a:extLst>
          </p:cNvPr>
          <p:cNvCxnSpPr/>
          <p:nvPr/>
        </p:nvCxnSpPr>
        <p:spPr>
          <a:xfrm flipH="1">
            <a:off x="5062330" y="4412974"/>
            <a:ext cx="649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5060DC15-FB81-49C8-B371-5464A72F9C22}"/>
              </a:ext>
            </a:extLst>
          </p:cNvPr>
          <p:cNvCxnSpPr/>
          <p:nvPr/>
        </p:nvCxnSpPr>
        <p:spPr>
          <a:xfrm flipH="1">
            <a:off x="5062329" y="5141843"/>
            <a:ext cx="649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9754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E6051A2-AC9B-4933-98B4-E3ACA35E8817}"/>
              </a:ext>
            </a:extLst>
          </p:cNvPr>
          <p:cNvSpPr>
            <a:spLocks noGrp="1"/>
          </p:cNvSpPr>
          <p:nvPr>
            <p:ph idx="1"/>
          </p:nvPr>
        </p:nvSpPr>
        <p:spPr>
          <a:ln>
            <a:solidFill>
              <a:schemeClr val="accent1"/>
            </a:solidFill>
          </a:ln>
        </p:spPr>
        <p:txBody>
          <a:bodyPr>
            <a:noAutofit/>
          </a:bodyPr>
          <a:lstStyle/>
          <a:p>
            <a:pPr marL="0" lvl="0" indent="0" algn="just" rtl="1">
              <a:lnSpc>
                <a:spcPct val="150000"/>
              </a:lnSpc>
              <a:spcAft>
                <a:spcPts val="800"/>
              </a:spcAft>
              <a:buNone/>
            </a:pPr>
            <a:r>
              <a:rPr lang="ar-DZ"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الا انه يوجد العديد من التحديات التي تواجه اقتناء هذه العقارات من طرف الجماعات المحلية واقتراح مشاريع فيها من بينها: </a:t>
            </a:r>
            <a:endPar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buFont typeface="Arabic Typesetting" panose="03020402040406030203" pitchFamily="66" charset="-78"/>
              <a:buChar char="-"/>
            </a:pPr>
            <a:r>
              <a:rPr lang="ar-DZ"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مشكل الملكية فمعظم هذه العقارات ليس لها أي وثائق تثبت ملكيتها لشخص معين، لأنها جد قديمة.</a:t>
            </a:r>
            <a:endPar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buFont typeface="Arabic Typesetting" panose="03020402040406030203" pitchFamily="66" charset="-78"/>
              <a:buChar char="-"/>
            </a:pPr>
            <a:r>
              <a:rPr lang="ar-DZ"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مشكل القيمة الجد مرتفعة لهذه العقارات، والتي تمثل في معظم الأحيان عائق امام البلديات التي لا تملك ميزانيات تمكنها من اقتناء هذه العقارات. </a:t>
            </a:r>
            <a:endPar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abic Typesetting" panose="03020402040406030203" pitchFamily="66" charset="-78"/>
              <a:buChar char="-"/>
            </a:pPr>
            <a:r>
              <a:rPr lang="ar-DZ"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الإجراءات الجد مطولة لاقتناء هذه العقارات خاصة في حالة نزع الملكية من اجل المنفعة العامة، وإذا كانت الملكية لمجموعة من الافراد. </a:t>
            </a:r>
            <a:endPar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
        <p:nvSpPr>
          <p:cNvPr id="4" name="Titre 1">
            <a:extLst>
              <a:ext uri="{FF2B5EF4-FFF2-40B4-BE49-F238E27FC236}">
                <a16:creationId xmlns:a16="http://schemas.microsoft.com/office/drawing/2014/main" xmlns="" id="{DEC8F870-BA0C-49AD-B11F-D2D8EA93D0A0}"/>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fontScale="90000"/>
          </a:bodyPr>
          <a:lstStyle/>
          <a:p>
            <a:pPr algn="ctr" rtl="1">
              <a:lnSpc>
                <a:spcPct val="150000"/>
              </a:lnSpc>
              <a:spcAft>
                <a:spcPts val="800"/>
              </a:spcAft>
            </a:pPr>
            <a:r>
              <a:rPr lang="ar-DZ" b="1" dirty="0"/>
              <a:t>1- التجديد الحضري (</a:t>
            </a:r>
            <a:r>
              <a:rPr lang="fr-FR" b="1" dirty="0"/>
              <a:t>la rénovation urbaine</a:t>
            </a:r>
            <a:r>
              <a:rPr lang="ar-DZ" b="1" dirty="0"/>
              <a:t>): </a:t>
            </a:r>
            <a:r>
              <a:rPr lang="fr-FR" dirty="0"/>
              <a:t/>
            </a:r>
            <a:br>
              <a:rPr lang="fr-FR" dirty="0"/>
            </a:br>
            <a:endParaRPr lang="fr-FR" sz="2400" b="1" dirty="0"/>
          </a:p>
        </p:txBody>
      </p:sp>
    </p:spTree>
    <p:extLst>
      <p:ext uri="{BB962C8B-B14F-4D97-AF65-F5344CB8AC3E}">
        <p14:creationId xmlns:p14="http://schemas.microsoft.com/office/powerpoint/2010/main" xmlns="" val="2319788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35B473D-85B0-4952-BC73-E84CA27919A9}"/>
              </a:ext>
            </a:extLst>
          </p:cNvPr>
          <p:cNvSpPr>
            <a:spLocks noGrp="1"/>
          </p:cNvSpPr>
          <p:nvPr>
            <p:ph idx="1"/>
          </p:nvPr>
        </p:nvSpPr>
        <p:spPr>
          <a:ln>
            <a:solidFill>
              <a:schemeClr val="accent1"/>
            </a:solidFill>
          </a:ln>
        </p:spPr>
        <p:txBody>
          <a:bodyPr/>
          <a:lstStyle/>
          <a:p>
            <a:pPr marL="342900" lvl="0" indent="-342900" algn="just" rtl="1">
              <a:lnSpc>
                <a:spcPct val="150000"/>
              </a:lnSpc>
              <a:spcAft>
                <a:spcPts val="80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تعريفها: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تتمثل في هدم جزئي للبنايات والتدخل على مختلف الشبكات مع تغيير في الوظيفة والحدود الأصلية للمجال (تغيير الخصائص الأصلية للمجال)، وبالتالي فهي أوسع واشمل من التجديد الحضري.</a:t>
            </a:r>
            <a:endParaRPr lang="fr-FR" sz="20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D7D096E4-47F0-42DB-BCB1-5228970E347D}"/>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lvl="0" indent="-342900" algn="ctr" rtl="1">
              <a:lnSpc>
                <a:spcPct val="150000"/>
              </a:lnSpc>
              <a:spcAft>
                <a:spcPts val="800"/>
              </a:spcAft>
            </a:pPr>
            <a:r>
              <a:rPr lang="ar-DZ" sz="3200" b="1" dirty="0">
                <a:latin typeface="Times New Roman" panose="02020603050405020304" pitchFamily="18" charset="0"/>
                <a:ea typeface="Calibri" panose="020F0502020204030204" pitchFamily="34" charset="0"/>
              </a:rPr>
              <a:t>2- إعادة الهيكلة الحضرية (</a:t>
            </a:r>
            <a:r>
              <a:rPr lang="fr-FR" sz="3200" b="1" dirty="0">
                <a:latin typeface="Times New Roman" panose="02020603050405020304" pitchFamily="18" charset="0"/>
                <a:ea typeface="Calibri" panose="020F0502020204030204" pitchFamily="34" charset="0"/>
                <a:cs typeface="Times New Roman" panose="02020603050405020304" pitchFamily="18" charset="0"/>
              </a:rPr>
              <a:t>la restructuration</a:t>
            </a:r>
            <a:r>
              <a:rPr lang="ar-DZ" sz="3200" b="1" dirty="0">
                <a:latin typeface="Times New Roman" panose="02020603050405020304" pitchFamily="18" charset="0"/>
                <a:ea typeface="Calibri" panose="020F0502020204030204" pitchFamily="34" charset="0"/>
              </a:rPr>
              <a:t>): </a:t>
            </a:r>
            <a:endParaRPr lang="fr-FR" sz="3200" b="1" dirty="0"/>
          </a:p>
        </p:txBody>
      </p:sp>
    </p:spTree>
    <p:extLst>
      <p:ext uri="{BB962C8B-B14F-4D97-AF65-F5344CB8AC3E}">
        <p14:creationId xmlns:p14="http://schemas.microsoft.com/office/powerpoint/2010/main" xmlns="" val="35338984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1BB5E1E-A0DC-433F-9D1C-6AC3FE87E9CF}"/>
              </a:ext>
            </a:extLst>
          </p:cNvPr>
          <p:cNvSpPr>
            <a:spLocks noGrp="1"/>
          </p:cNvSpPr>
          <p:nvPr>
            <p:ph idx="1"/>
          </p:nvPr>
        </p:nvSpPr>
        <p:spPr>
          <a:ln>
            <a:solidFill>
              <a:schemeClr val="accent1"/>
            </a:solidFill>
          </a:ln>
        </p:spPr>
        <p:txBody>
          <a:bodyPr>
            <a:normAutofit/>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الهدف منها: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DZ" dirty="0">
                <a:latin typeface="Calibri" panose="020F0502020204030204" pitchFamily="34" charset="0"/>
                <a:ea typeface="Calibri" panose="020F0502020204030204" pitchFamily="34" charset="0"/>
                <a:cs typeface="Times New Roman" panose="02020603050405020304" pitchFamily="18" charset="0"/>
              </a:rPr>
              <a:t> إعادة استعمال الجيوب الحضرية المبنية الغير مستعملة خاصة منها المبنية مثل الجيوب الصناعية.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 تغيير الهيكل العام للنسيج العمراني بمعنى تنظيم مختلف الوظائف العمرانية الموجودة أو خلق وظائف أخرى،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تحسين وظيفة النسيج العمراني و إعطائه صورة جديدة وحيوية متميزة لجميع وظائفه، </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59F710EF-F213-4854-9FC8-2E26DE8D7B8D}"/>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lvl="0" indent="-342900" algn="ctr" rtl="1">
              <a:lnSpc>
                <a:spcPct val="150000"/>
              </a:lnSpc>
              <a:spcAft>
                <a:spcPts val="800"/>
              </a:spcAft>
            </a:pPr>
            <a:r>
              <a:rPr lang="ar-DZ" sz="3200" b="1" dirty="0">
                <a:latin typeface="Times New Roman" panose="02020603050405020304" pitchFamily="18" charset="0"/>
                <a:ea typeface="Calibri" panose="020F0502020204030204" pitchFamily="34" charset="0"/>
              </a:rPr>
              <a:t>2- إعادة الهيكلة الحضرية (</a:t>
            </a:r>
            <a:r>
              <a:rPr lang="fr-FR" sz="3200" b="1" dirty="0">
                <a:latin typeface="Times New Roman" panose="02020603050405020304" pitchFamily="18" charset="0"/>
                <a:ea typeface="Calibri" panose="020F0502020204030204" pitchFamily="34" charset="0"/>
                <a:cs typeface="Times New Roman" panose="02020603050405020304" pitchFamily="18" charset="0"/>
              </a:rPr>
              <a:t>la restructuration</a:t>
            </a:r>
            <a:r>
              <a:rPr lang="ar-DZ" sz="3200" b="1" dirty="0">
                <a:latin typeface="Times New Roman" panose="02020603050405020304" pitchFamily="18" charset="0"/>
                <a:ea typeface="Calibri" panose="020F0502020204030204" pitchFamily="34" charset="0"/>
              </a:rPr>
              <a:t>): </a:t>
            </a:r>
            <a:endParaRPr lang="fr-FR" sz="3200" b="1" dirty="0"/>
          </a:p>
        </p:txBody>
      </p:sp>
    </p:spTree>
    <p:extLst>
      <p:ext uri="{BB962C8B-B14F-4D97-AF65-F5344CB8AC3E}">
        <p14:creationId xmlns:p14="http://schemas.microsoft.com/office/powerpoint/2010/main" xmlns="" val="2611474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1AEC98C-F97F-4656-A8BC-55B2ADB873A0}"/>
              </a:ext>
            </a:extLst>
          </p:cNvPr>
          <p:cNvSpPr>
            <a:spLocks noGrp="1"/>
          </p:cNvSpPr>
          <p:nvPr>
            <p:ph idx="1"/>
          </p:nvPr>
        </p:nvSpPr>
        <p:spPr>
          <a:ln>
            <a:solidFill>
              <a:schemeClr val="accent1"/>
            </a:solidFill>
          </a:ln>
        </p:spPr>
        <p:txBody>
          <a:bodyPr>
            <a:normAutofit/>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طبيعتها</a:t>
            </a:r>
            <a:r>
              <a:rPr lang="ar-DZ" dirty="0">
                <a:latin typeface="Calibri" panose="020F0502020204030204" pitchFamily="34" charset="0"/>
                <a:ea typeface="Calibri" panose="020F0502020204030204" pitchFamily="34" charset="0"/>
                <a:cs typeface="Times New Roman" panose="02020603050405020304" pitchFamily="18" charset="0"/>
              </a:rPr>
              <a:t>: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إعادة تأهيل الإطار المبني.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إعادة توزيع الكثافات السكانية و التنقل و الخدمات بشكل يسمح لها بالفعاليات الدائمة و توازن التام .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تحسين شبكة المواصلات للربط الجيد لمختلف أجزاء المدينة .</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89576F4B-76D9-42AC-A1F2-FB9DA20BA10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lvl="0" indent="-342900" algn="ctr" rtl="1">
              <a:lnSpc>
                <a:spcPct val="150000"/>
              </a:lnSpc>
              <a:spcAft>
                <a:spcPts val="800"/>
              </a:spcAft>
            </a:pPr>
            <a:r>
              <a:rPr lang="ar-DZ" sz="3200" b="1" dirty="0">
                <a:latin typeface="Times New Roman" panose="02020603050405020304" pitchFamily="18" charset="0"/>
                <a:ea typeface="Calibri" panose="020F0502020204030204" pitchFamily="34" charset="0"/>
              </a:rPr>
              <a:t>2- إعادة الهيكلة الحضرية (</a:t>
            </a:r>
            <a:r>
              <a:rPr lang="fr-FR" sz="3200" b="1" dirty="0">
                <a:latin typeface="Times New Roman" panose="02020603050405020304" pitchFamily="18" charset="0"/>
                <a:ea typeface="Calibri" panose="020F0502020204030204" pitchFamily="34" charset="0"/>
                <a:cs typeface="Times New Roman" panose="02020603050405020304" pitchFamily="18" charset="0"/>
              </a:rPr>
              <a:t>la restructuration</a:t>
            </a:r>
            <a:r>
              <a:rPr lang="ar-DZ" sz="3200" b="1" dirty="0">
                <a:latin typeface="Times New Roman" panose="02020603050405020304" pitchFamily="18" charset="0"/>
                <a:ea typeface="Calibri" panose="020F0502020204030204" pitchFamily="34" charset="0"/>
              </a:rPr>
              <a:t>): </a:t>
            </a:r>
            <a:endParaRPr lang="fr-FR" sz="3200" b="1" dirty="0"/>
          </a:p>
        </p:txBody>
      </p:sp>
    </p:spTree>
    <p:extLst>
      <p:ext uri="{BB962C8B-B14F-4D97-AF65-F5344CB8AC3E}">
        <p14:creationId xmlns:p14="http://schemas.microsoft.com/office/powerpoint/2010/main" xmlns="" val="3907139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EB33B15-CEC0-41DA-8D08-AF0B9E58BA04}"/>
              </a:ext>
            </a:extLst>
          </p:cNvPr>
          <p:cNvSpPr>
            <a:spLocks noGrp="1"/>
          </p:cNvSpPr>
          <p:nvPr>
            <p:ph idx="1"/>
          </p:nvPr>
        </p:nvSpPr>
        <p:spPr>
          <a:ln>
            <a:solidFill>
              <a:schemeClr val="accent1"/>
            </a:solidFill>
          </a:ln>
        </p:spPr>
        <p:txBody>
          <a:bodyPr/>
          <a:lstStyle/>
          <a:p>
            <a:pPr marL="342900" lvl="0" indent="-342900" algn="just" rtl="1">
              <a:lnSpc>
                <a:spcPct val="150000"/>
              </a:lnSpc>
              <a:spcAft>
                <a:spcPts val="800"/>
              </a:spcAft>
              <a:buFont typeface="Wingdings" panose="05000000000000000000" pitchFamily="2" charset="2"/>
              <a:buChar char=""/>
            </a:pPr>
            <a:r>
              <a:rPr lang="ar-DZ" b="1" dirty="0">
                <a:solidFill>
                  <a:prstClr val="black"/>
                </a:solidFill>
                <a:latin typeface="Calibri" panose="020F0502020204030204" pitchFamily="34" charset="0"/>
                <a:ea typeface="Calibri" panose="020F0502020204030204" pitchFamily="34" charset="0"/>
                <a:cs typeface="Times New Roman" panose="02020603050405020304" pitchFamily="18" charset="0"/>
              </a:rPr>
              <a:t>مجال تطبيق إعادة الهيكلة الحضرية: الجيوب الحضرية المبنية مثل الجيوب الصناعية</a:t>
            </a:r>
            <a:endParaRPr lang="ar-DZ" b="1" dirty="0">
              <a:ea typeface="Calibri" panose="020F0502020204030204" pitchFamily="34" charset="0"/>
              <a:cs typeface="Times New Roman" panose="02020603050405020304" pitchFamily="18" charset="0"/>
            </a:endParaRPr>
          </a:p>
          <a:p>
            <a:pPr marL="342900" lvl="0" indent="-342900" algn="just" rtl="1">
              <a:lnSpc>
                <a:spcPct val="150000"/>
              </a:lnSpc>
              <a:buFont typeface="Times New Roman" panose="02020603050405020304" pitchFamily="18" charset="0"/>
              <a:buChar char="-"/>
            </a:pPr>
            <a:r>
              <a:rPr lang="ar-DZ" b="1" dirty="0">
                <a:ea typeface="Calibri" panose="020F0502020204030204" pitchFamily="34" charset="0"/>
                <a:cs typeface="Times New Roman" panose="02020603050405020304" pitchFamily="18" charset="0"/>
              </a:rPr>
              <a:t>تعريفها: </a:t>
            </a:r>
          </a:p>
          <a:p>
            <a:pPr marL="0" lvl="0" indent="0" algn="just" rtl="1">
              <a:lnSpc>
                <a:spcPct val="150000"/>
              </a:lnSpc>
              <a:buNone/>
            </a:pPr>
            <a:r>
              <a:rPr lang="ar-DZ" b="1" dirty="0">
                <a:ea typeface="Calibri" panose="020F0502020204030204" pitchFamily="34" charset="0"/>
                <a:cs typeface="Times New Roman" panose="02020603050405020304" pitchFamily="18" charset="0"/>
              </a:rPr>
              <a:t>      </a:t>
            </a:r>
            <a:r>
              <a:rPr lang="ar-DZ" dirty="0">
                <a:ea typeface="Calibri" panose="020F0502020204030204" pitchFamily="34" charset="0"/>
                <a:cs typeface="Times New Roman" panose="02020603050405020304" pitchFamily="18" charset="0"/>
              </a:rPr>
              <a:t>هي أراضي هجرت بعد توقف او انتقال النشاطات الصناعية التي كانت تضمها، حيث ظهرت في البلدان الغربية مع تطور المجتمعات الصناعية التي باتت ترفض توضع المصانع في الوسط الحضري، وهذا ما دفع بالمصانع الموجودة داخل المدن الى الانتفال الى المناطق المتخصصة بالنشاطات الصناعية (المناطق الصناعية). </a:t>
            </a:r>
            <a:endParaRPr lang="fr-FR" dirty="0">
              <a:ea typeface="Calibri" panose="020F0502020204030204" pitchFamily="34" charset="0"/>
            </a:endParaRPr>
          </a:p>
          <a:p>
            <a:pPr marL="0" indent="0">
              <a:buNone/>
            </a:pPr>
            <a:endParaRPr lang="fr-FR" dirty="0"/>
          </a:p>
        </p:txBody>
      </p:sp>
      <p:sp>
        <p:nvSpPr>
          <p:cNvPr id="4" name="Titre 1">
            <a:extLst>
              <a:ext uri="{FF2B5EF4-FFF2-40B4-BE49-F238E27FC236}">
                <a16:creationId xmlns:a16="http://schemas.microsoft.com/office/drawing/2014/main" xmlns="" id="{92C70F12-5BAB-4437-83D0-3053656BF94C}"/>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lvl="0" indent="-342900" algn="ctr" rtl="1">
              <a:lnSpc>
                <a:spcPct val="150000"/>
              </a:lnSpc>
              <a:spcAft>
                <a:spcPts val="800"/>
              </a:spcAft>
            </a:pPr>
            <a:r>
              <a:rPr lang="ar-DZ" sz="3200" b="1" dirty="0">
                <a:latin typeface="Times New Roman" panose="02020603050405020304" pitchFamily="18" charset="0"/>
                <a:ea typeface="Calibri" panose="020F0502020204030204" pitchFamily="34" charset="0"/>
              </a:rPr>
              <a:t>2- إعادة الهيكلة الحضرية (</a:t>
            </a:r>
            <a:r>
              <a:rPr lang="fr-FR" sz="3200" b="1" dirty="0">
                <a:latin typeface="Times New Roman" panose="02020603050405020304" pitchFamily="18" charset="0"/>
                <a:ea typeface="Calibri" panose="020F0502020204030204" pitchFamily="34" charset="0"/>
                <a:cs typeface="Times New Roman" panose="02020603050405020304" pitchFamily="18" charset="0"/>
              </a:rPr>
              <a:t>la restructuration</a:t>
            </a:r>
            <a:r>
              <a:rPr lang="ar-DZ" sz="3200" b="1" dirty="0">
                <a:latin typeface="Times New Roman" panose="02020603050405020304" pitchFamily="18" charset="0"/>
                <a:ea typeface="Calibri" panose="020F0502020204030204" pitchFamily="34" charset="0"/>
              </a:rPr>
              <a:t>): </a:t>
            </a:r>
            <a:endParaRPr lang="fr-FR" sz="3200" b="1" dirty="0"/>
          </a:p>
        </p:txBody>
      </p:sp>
    </p:spTree>
    <p:extLst>
      <p:ext uri="{BB962C8B-B14F-4D97-AF65-F5344CB8AC3E}">
        <p14:creationId xmlns:p14="http://schemas.microsoft.com/office/powerpoint/2010/main" xmlns="" val="34844633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BFA20FE-0BC9-4BE3-817B-6C318A0AC91F}"/>
              </a:ext>
            </a:extLst>
          </p:cNvPr>
          <p:cNvSpPr>
            <a:spLocks noGrp="1"/>
          </p:cNvSpPr>
          <p:nvPr>
            <p:ph idx="1"/>
          </p:nvPr>
        </p:nvSpPr>
        <p:spPr>
          <a:ln>
            <a:solidFill>
              <a:schemeClr val="accent1"/>
            </a:solidFill>
          </a:ln>
        </p:spPr>
        <p:txBody>
          <a:bodyPr/>
          <a:lstStyle/>
          <a:p>
            <a:pPr marL="342900" lvl="0" indent="-342900" algn="just" rtl="1">
              <a:lnSpc>
                <a:spcPct val="150000"/>
              </a:lnSpc>
              <a:spcAft>
                <a:spcPts val="80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تعريفه: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هي نوع من التوسع العمراني واستهلاك للمجال، من خلال إعادة استعمال الجيوب الحضرية الغير مبنية، بالإضافة الى رفع كثافة المباني داخل المدينة بزيادة عدد الطوابق، للوصول إلى مدينة ذات كثافة معقولة.</a:t>
            </a:r>
            <a:endParaRPr lang="fr-FR" sz="20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EC06E0BC-B130-40B5-9548-BA228B4B6F6B}"/>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indent="-342900" algn="ctr" rtl="1">
              <a:lnSpc>
                <a:spcPct val="150000"/>
              </a:lnSpc>
              <a:spcAft>
                <a:spcPts val="800"/>
              </a:spcAft>
            </a:pPr>
            <a:r>
              <a:rPr lang="ar-DZ" sz="3200" b="1" dirty="0"/>
              <a:t>3- التكثيف الحضري او  الإملاء الحضري (</a:t>
            </a:r>
            <a:r>
              <a:rPr lang="fr-FR" sz="3200" b="1" dirty="0"/>
              <a:t>la densification</a:t>
            </a:r>
            <a:r>
              <a:rPr lang="ar-DZ" sz="3200" b="1" dirty="0"/>
              <a:t>): </a:t>
            </a:r>
            <a:endParaRPr lang="fr-FR" sz="3200" b="1" dirty="0"/>
          </a:p>
        </p:txBody>
      </p:sp>
    </p:spTree>
    <p:extLst>
      <p:ext uri="{BB962C8B-B14F-4D97-AF65-F5344CB8AC3E}">
        <p14:creationId xmlns:p14="http://schemas.microsoft.com/office/powerpoint/2010/main" xmlns="" val="10450336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0B7E2C-DFB3-4F9C-A492-0A677A6D9040}"/>
              </a:ext>
            </a:extLst>
          </p:cNvPr>
          <p:cNvSpPr>
            <a:spLocks noGrp="1"/>
          </p:cNvSpPr>
          <p:nvPr>
            <p:ph idx="1"/>
          </p:nvPr>
        </p:nvSpPr>
        <p:spPr>
          <a:ln>
            <a:solidFill>
              <a:schemeClr val="accent1"/>
            </a:solidFill>
          </a:ln>
        </p:spPr>
        <p:txBody>
          <a:bodyPr>
            <a:normAutofit lnSpcReduction="10000"/>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الهدف منها: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fr-FR" dirty="0">
                <a:latin typeface="Times New Roman" panose="02020603050405020304" pitchFamily="18"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cs typeface="Times New Roman" panose="02020603050405020304" pitchFamily="18" charset="0"/>
              </a:rPr>
              <a:t> إنتاج المجال الحضري واستغلاله بطريقة فعالة لتلبية طلبات السكان المتنوعة.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يدعم الحيوية الاقتصادية،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يعطي خيارات كثيرة ومتنوعة في السكنات،</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 يمكن من تحسين جودة الهواء.</a:t>
            </a:r>
            <a:endParaRPr lang="ar-D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150000"/>
              </a:lnSpc>
              <a:buFont typeface="Arabic Typesetting" panose="03020402040406030203" pitchFamily="66" charset="-78"/>
              <a:buChar char="-"/>
            </a:pPr>
            <a:r>
              <a:rPr lang="ar-SA"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يعطي مكانة لتطوير النقل الجماعي الفعا</a:t>
            </a:r>
            <a:r>
              <a:rPr lang="ar-DZ"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ل</a:t>
            </a:r>
            <a:r>
              <a:rPr lang="en-US" sz="2400"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endPar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3EB43F87-F161-4CB0-A6DA-567CDD8960BF}"/>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indent="-342900" algn="ctr" rtl="1">
              <a:lnSpc>
                <a:spcPct val="150000"/>
              </a:lnSpc>
              <a:spcAft>
                <a:spcPts val="800"/>
              </a:spcAft>
            </a:pPr>
            <a:r>
              <a:rPr lang="ar-DZ" sz="3200" b="1" dirty="0"/>
              <a:t>3- التكثيف الحضري او  الإملاء الحضري (</a:t>
            </a:r>
            <a:r>
              <a:rPr lang="fr-FR" sz="3200" b="1" dirty="0"/>
              <a:t>la densification</a:t>
            </a:r>
            <a:r>
              <a:rPr lang="ar-DZ" sz="3200" b="1" dirty="0"/>
              <a:t>): </a:t>
            </a:r>
            <a:endParaRPr lang="fr-FR" sz="3200" b="1" dirty="0"/>
          </a:p>
        </p:txBody>
      </p:sp>
    </p:spTree>
    <p:extLst>
      <p:ext uri="{BB962C8B-B14F-4D97-AF65-F5344CB8AC3E}">
        <p14:creationId xmlns:p14="http://schemas.microsoft.com/office/powerpoint/2010/main" xmlns="" val="138222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ED7807-D9AE-40B2-A7CB-C71614F6F2B9}"/>
              </a:ext>
            </a:extLst>
          </p:cNvPr>
          <p:cNvSpPr>
            <a:spLocks noGrp="1"/>
          </p:cNvSpPr>
          <p:nvPr>
            <p:ph idx="1"/>
          </p:nvPr>
        </p:nvSpPr>
        <p:spPr>
          <a:ln>
            <a:solidFill>
              <a:schemeClr val="accent1"/>
            </a:solidFill>
          </a:ln>
        </p:spPr>
        <p:txBody>
          <a:bodyPr>
            <a:noAutofit/>
          </a:bodyPr>
          <a:lstStyle/>
          <a:p>
            <a:pPr marL="342900" lvl="0" indent="-342900" algn="just" rtl="1">
              <a:lnSpc>
                <a:spcPct val="150000"/>
              </a:lnSpc>
              <a:buFont typeface="Arabic Typesetting" panose="03020402040406030203" pitchFamily="66" charset="-78"/>
              <a:buChar char="-"/>
            </a:pPr>
            <a:r>
              <a:rPr lang="ar-SA" dirty="0">
                <a:solidFill>
                  <a:prstClr val="black"/>
                </a:solidFill>
                <a:latin typeface="Calibri" panose="020F0502020204030204" pitchFamily="34" charset="0"/>
                <a:ea typeface="Calibri" panose="020F0502020204030204" pitchFamily="34" charset="0"/>
                <a:cs typeface="Times New Roman" panose="02020603050405020304" pitchFamily="18" charset="0"/>
              </a:rPr>
              <a:t>استغلال الجيوب الشاغرة بالمدينة، التي تعتبر أوعية عقارية يمكن استغلالها في توطين المشاريع التي تحتاج إليها المدينة دون اللجوء الى زيادة مساحة المدينة.</a:t>
            </a:r>
            <a:endParaRPr lang="fr-FR"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abic Typesetting" panose="03020402040406030203" pitchFamily="66" charset="-78"/>
              <a:buChar char="-"/>
            </a:pPr>
            <a:r>
              <a:rPr lang="ar-SA" dirty="0">
                <a:solidFill>
                  <a:prstClr val="black"/>
                </a:solidFill>
                <a:latin typeface="Calibri" panose="020F0502020204030204" pitchFamily="34" charset="0"/>
                <a:ea typeface="Calibri" panose="020F0502020204030204" pitchFamily="34" charset="0"/>
                <a:cs typeface="Times New Roman" panose="02020603050405020304" pitchFamily="18" charset="0"/>
              </a:rPr>
              <a:t>محاولة الحد من الآثار السلبية لعملية التمدد على المجال الفلاحي </a:t>
            </a:r>
            <a:r>
              <a:rPr lang="ar-DZ" dirty="0">
                <a:solidFill>
                  <a:prstClr val="black"/>
                </a:solidFill>
                <a:latin typeface="Calibri" panose="020F0502020204030204" pitchFamily="34" charset="0"/>
                <a:ea typeface="Calibri" panose="020F0502020204030204" pitchFamily="34" charset="0"/>
                <a:cs typeface="Times New Roman" panose="02020603050405020304" pitchFamily="18" charset="0"/>
              </a:rPr>
              <a:t>والريفي المحيط بالمدن والذي يمثل حوض حياة المدينة الذي يوفر لها احتياجاتها الأولية.</a:t>
            </a: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ﺍﻟﺤﺎﺠﺔ ﻻﺴﺘﻐﻼل ﺍﻷﺭﺽ ﺒﺸﻜل ﺃﻤﺜـل (الاقتصاد في استهلاك العقار)، لان العقار يعتبر مصدر من المصادر الطبيعية وهو مصدر نادر أي انه لا يتحدد بعد استهلاكه.</a:t>
            </a:r>
            <a:endParaRPr lang="fr-FR"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87F4D3C0-700F-42EA-B3E6-414C008A4CAE}"/>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indent="-342900" algn="ctr" rtl="1">
              <a:lnSpc>
                <a:spcPct val="150000"/>
              </a:lnSpc>
              <a:spcAft>
                <a:spcPts val="800"/>
              </a:spcAft>
            </a:pPr>
            <a:r>
              <a:rPr lang="ar-DZ" sz="3200" b="1" dirty="0"/>
              <a:t>3- التكثيف الحضري او  الإملاء الحضري (</a:t>
            </a:r>
            <a:r>
              <a:rPr lang="fr-FR" sz="3200" b="1" dirty="0"/>
              <a:t>la densification</a:t>
            </a:r>
            <a:r>
              <a:rPr lang="ar-DZ" sz="3200" b="1" dirty="0"/>
              <a:t>): </a:t>
            </a:r>
            <a:endParaRPr lang="fr-FR" sz="3200" b="1" dirty="0"/>
          </a:p>
        </p:txBody>
      </p:sp>
    </p:spTree>
    <p:extLst>
      <p:ext uri="{BB962C8B-B14F-4D97-AF65-F5344CB8AC3E}">
        <p14:creationId xmlns:p14="http://schemas.microsoft.com/office/powerpoint/2010/main" xmlns="" val="306802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506A40-B90A-4915-B9FD-389B89B8F035}"/>
              </a:ext>
            </a:extLst>
          </p:cNvPr>
          <p:cNvSpPr>
            <a:spLocks noGrp="1"/>
          </p:cNvSpPr>
          <p:nvPr>
            <p:ph idx="1"/>
          </p:nvPr>
        </p:nvSpPr>
        <p:spPr>
          <a:ln>
            <a:solidFill>
              <a:schemeClr val="accent1"/>
            </a:solidFill>
          </a:ln>
        </p:spPr>
        <p:txBody>
          <a:bodyPr/>
          <a:lstStyle/>
          <a:p>
            <a:pPr marL="342900" lvl="0" indent="-342900" algn="just" rtl="1">
              <a:lnSpc>
                <a:spcPct val="150000"/>
              </a:lnSpc>
              <a:buFont typeface="Arabic Typesetting" panose="03020402040406030203" pitchFamily="66" charset="-78"/>
              <a:buChar char="-"/>
            </a:pPr>
            <a:r>
              <a:rPr lang="ar-SA"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ﺍﻟﺤﺎﺠﺔ الى التحول من التوسع العمودي الى الأفقي، الحفاظ على المجالات الطبيعية المحيطة بالمدينة، في حالة المدن التي تعاني من ظاهرة التمدد الحضري الغير متحكم فيه على حساب الأراضي الزراعية والأرياف المحيطة بالمدينة.</a:t>
            </a:r>
            <a:endPar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Arabic Typesetting" panose="03020402040406030203" pitchFamily="66" charset="-78"/>
              <a:buChar char="-"/>
            </a:pPr>
            <a:r>
              <a:rPr lang="ar-SA"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تقليل التنقلات وتشجيع النقل الجماعي (بتحسين نوعيته) والنقل الناعم، وذلك بالاعتماد على الدمج بين الوظائف الحضرية والاستعمال المزدوج للبنايات.</a:t>
            </a:r>
            <a:endParaRPr lang="fr-FR"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Titre 1">
            <a:extLst>
              <a:ext uri="{FF2B5EF4-FFF2-40B4-BE49-F238E27FC236}">
                <a16:creationId xmlns:a16="http://schemas.microsoft.com/office/drawing/2014/main" xmlns="" id="{F27C89C8-5FA7-4B3D-BBE9-BBABDD13A3BC}"/>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indent="-342900" algn="ctr" rtl="1">
              <a:lnSpc>
                <a:spcPct val="150000"/>
              </a:lnSpc>
              <a:spcAft>
                <a:spcPts val="800"/>
              </a:spcAft>
            </a:pPr>
            <a:r>
              <a:rPr lang="ar-DZ" sz="3200" b="1" dirty="0"/>
              <a:t>3- التكثيف الحضري او  الإملاء الحضري (</a:t>
            </a:r>
            <a:r>
              <a:rPr lang="fr-FR" sz="3200" b="1" dirty="0"/>
              <a:t>la densification</a:t>
            </a:r>
            <a:r>
              <a:rPr lang="ar-DZ" sz="3200" b="1" dirty="0"/>
              <a:t>): </a:t>
            </a:r>
            <a:endParaRPr lang="fr-FR" sz="3200" b="1" dirty="0"/>
          </a:p>
        </p:txBody>
      </p:sp>
    </p:spTree>
    <p:extLst>
      <p:ext uri="{BB962C8B-B14F-4D97-AF65-F5344CB8AC3E}">
        <p14:creationId xmlns:p14="http://schemas.microsoft.com/office/powerpoint/2010/main" xmlns="" val="403311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6BF83C-53BC-452B-8913-09399000EC7E}"/>
              </a:ext>
            </a:extLst>
          </p:cNvPr>
          <p:cNvSpPr>
            <a:spLocks noGrp="1"/>
          </p:cNvSpPr>
          <p:nvPr>
            <p:ph idx="1"/>
          </p:nvPr>
        </p:nvSpPr>
        <p:spPr>
          <a:ln>
            <a:solidFill>
              <a:schemeClr val="accent1"/>
            </a:solidFill>
          </a:ln>
        </p:spPr>
        <p:txBody>
          <a:bodyPr>
            <a:normAutofit/>
          </a:bodyPr>
          <a:lstStyle/>
          <a:p>
            <a:pPr marL="342900" lvl="0" indent="-342900" algn="just" rtl="1">
              <a:lnSpc>
                <a:spcPct val="150000"/>
              </a:lnSpc>
              <a:spcAft>
                <a:spcPts val="0"/>
              </a:spcAft>
              <a:buFont typeface="Wingdings" panose="05000000000000000000" pitchFamily="2"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طبيعتها:</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 استغلال الجيوب العمرانية الشاغرة الموجودة داخل النسيج العمراني، بإ</a:t>
            </a:r>
            <a:r>
              <a:rPr lang="ar-DZ" dirty="0">
                <a:latin typeface="Calibri" panose="020F0502020204030204" pitchFamily="34" charset="0"/>
                <a:ea typeface="Calibri" panose="020F0502020204030204" pitchFamily="34" charset="0"/>
                <a:cs typeface="Times New Roman" panose="02020603050405020304" pitchFamily="18" charset="0"/>
              </a:rPr>
              <a:t>ﻀﺎﻓﺔ ﺒﻨـﺎﺀ ﺃﻭ ﺃﺒﻨﻴﺔ ﺠﺩﻴﺩﺓ ﻟﺘﺸﻜل ﺒﻤﺠﻤﻭﻋﻬﺎ ﻨﺴﻴﺠﺎ ﻤﺘﺭﺍﺒﻁﺎ ﻭﻅﻴﻔﻴﺎ ﻭﺒﺼﺭﻴﺎ ،ﻭﻴﺠﺏ ﺃﻥ ﺘﻜﻭﻥ ﻤﺘﻨﺎﻏﻤﺔ ﻤﻥ ﺤﻴﺙ ﺍﻻﺭﺘﻔﺎعها ﻭﺃﺒﻌﺎﺩﻫـﺎ ﻭﻤﻌﺎﻟﺠـﺔ ﺍﻟﻭﺍﺠﻬﺎﺕ ﻭﺍﻟﻔﺘﺤﺎﺕ ﻭﻤﻭﺍﺩ ﺍﻟﺒﻨﺎﺀ ﻭﺍﻷﻟﻭﺍﻥ.</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ar-SA" dirty="0">
                <a:latin typeface="Calibri" panose="020F0502020204030204" pitchFamily="34" charset="0"/>
                <a:ea typeface="Calibri" panose="020F0502020204030204" pitchFamily="34" charset="0"/>
                <a:cs typeface="Times New Roman" panose="02020603050405020304" pitchFamily="18" charset="0"/>
              </a:rPr>
              <a:t>عملية رفع في كثافة المباني و عدد الطوابق داخل النسيج العمراني،</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Arabic Typesetting" panose="03020402040406030203" pitchFamily="66" charset="-78"/>
              <a:buChar char="-"/>
            </a:pPr>
            <a:r>
              <a:rPr lang="fr-FR" dirty="0">
                <a:latin typeface="Times New Roman" panose="02020603050405020304" pitchFamily="18" charset="0"/>
                <a:ea typeface="Calibri" panose="020F0502020204030204" pitchFamily="34" charset="0"/>
                <a:cs typeface="Arial" panose="020B0604020202020204" pitchFamily="34" charset="0"/>
              </a:rPr>
              <a:t> </a:t>
            </a:r>
            <a:r>
              <a:rPr lang="ar-SA" dirty="0">
                <a:latin typeface="Times New Roman" panose="02020603050405020304" pitchFamily="18" charset="0"/>
                <a:ea typeface="Calibri" panose="020F0502020204030204" pitchFamily="34" charset="0"/>
              </a:rPr>
              <a:t>اقامة مشاريع إنشاء البنية التحتية الخاصة بالمواصلات وإنشاء النقل العام.</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C1AC9163-FC08-48A0-BA3A-B888C6122E80}"/>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normAutofit/>
          </a:bodyPr>
          <a:lstStyle/>
          <a:p>
            <a:pPr marL="342900" indent="-342900" algn="ctr" rtl="1">
              <a:lnSpc>
                <a:spcPct val="150000"/>
              </a:lnSpc>
              <a:spcAft>
                <a:spcPts val="800"/>
              </a:spcAft>
            </a:pPr>
            <a:r>
              <a:rPr lang="ar-DZ" sz="3200" b="1" dirty="0"/>
              <a:t>3- التكثيف الحضري او  الإملاء الحضري (</a:t>
            </a:r>
            <a:r>
              <a:rPr lang="fr-FR" sz="3200" b="1" dirty="0"/>
              <a:t>la densification</a:t>
            </a:r>
            <a:r>
              <a:rPr lang="ar-DZ" sz="3200" b="1" dirty="0"/>
              <a:t>): </a:t>
            </a:r>
            <a:endParaRPr lang="fr-FR" sz="3200" b="1" dirty="0"/>
          </a:p>
        </p:txBody>
      </p:sp>
    </p:spTree>
    <p:extLst>
      <p:ext uri="{BB962C8B-B14F-4D97-AF65-F5344CB8AC3E}">
        <p14:creationId xmlns:p14="http://schemas.microsoft.com/office/powerpoint/2010/main" xmlns="" val="400008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5B43B90-1CCB-4ED9-85BE-77AD043A95AF}"/>
              </a:ext>
            </a:extLst>
          </p:cNvPr>
          <p:cNvSpPr>
            <a:spLocks noGrp="1"/>
          </p:cNvSpPr>
          <p:nvPr>
            <p:ph idx="1"/>
          </p:nvPr>
        </p:nvSpPr>
        <p:spPr>
          <a:ln>
            <a:solidFill>
              <a:schemeClr val="accent1"/>
            </a:solidFill>
          </a:ln>
        </p:spPr>
        <p:txBody>
          <a:bodyPr/>
          <a:lstStyle/>
          <a:p>
            <a:pPr marL="0" lvl="0" indent="0" algn="just" rtl="1">
              <a:lnSpc>
                <a:spcPct val="150000"/>
              </a:lnSpc>
              <a:buNone/>
            </a:pPr>
            <a:r>
              <a:rPr lang="ar-DZ" b="1" dirty="0"/>
              <a:t>2- تشخيص المجال السوسيوفيزيائي</a:t>
            </a:r>
            <a:r>
              <a:rPr lang="ar-DZ" dirty="0"/>
              <a:t>:</a:t>
            </a:r>
            <a:endParaRPr lang="fr-FR" dirty="0"/>
          </a:p>
          <a:p>
            <a:pPr marL="0" indent="0" algn="just" rtl="1">
              <a:lnSpc>
                <a:spcPct val="150000"/>
              </a:lnSpc>
              <a:buNone/>
            </a:pPr>
            <a:r>
              <a:rPr lang="ar-DZ" dirty="0"/>
              <a:t>    الذي يتشكل من مجمل المعطيات الفيزيائية والاجتماعية، ونتهي التحليل العمراني باستنتاج المشاكل التي تعاني منها كل الميادين التي يتشكل منها المجال، والتي أجملها الباحثون في أربعة ميادين رئيسية كالتالي: الجانب الطبيعي، السكان (المعطيات الديمغرافية والاجتماعية)، النشاطات الاقتصادية، والإطار المبني والغير مبني.</a:t>
            </a:r>
            <a:endParaRPr lang="fr-FR" dirty="0"/>
          </a:p>
          <a:p>
            <a:pPr marL="0" indent="0" algn="just">
              <a:lnSpc>
                <a:spcPct val="150000"/>
              </a:lnSpc>
              <a:buNone/>
            </a:pPr>
            <a:endParaRPr lang="fr-FR" dirty="0"/>
          </a:p>
        </p:txBody>
      </p:sp>
      <p:sp>
        <p:nvSpPr>
          <p:cNvPr id="4" name="Titre 1">
            <a:extLst>
              <a:ext uri="{FF2B5EF4-FFF2-40B4-BE49-F238E27FC236}">
                <a16:creationId xmlns:a16="http://schemas.microsoft.com/office/drawing/2014/main" xmlns="" id="{CED33BCF-F980-4123-9A25-8818C21540EE}"/>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مراحل التدخلات الحضرية</a:t>
            </a:r>
            <a:endParaRPr lang="fr-FR" dirty="0"/>
          </a:p>
        </p:txBody>
      </p:sp>
    </p:spTree>
    <p:extLst>
      <p:ext uri="{BB962C8B-B14F-4D97-AF65-F5344CB8AC3E}">
        <p14:creationId xmlns:p14="http://schemas.microsoft.com/office/powerpoint/2010/main" xmlns="" val="252961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B113D9E-CD79-41C0-834E-3504183CAEC8}"/>
              </a:ext>
            </a:extLst>
          </p:cNvPr>
          <p:cNvSpPr>
            <a:spLocks noGrp="1"/>
          </p:cNvSpPr>
          <p:nvPr>
            <p:ph idx="1"/>
          </p:nvPr>
        </p:nvSpPr>
        <p:spPr>
          <a:ln>
            <a:solidFill>
              <a:schemeClr val="tx1"/>
            </a:solidFill>
          </a:ln>
        </p:spPr>
        <p:txBody>
          <a:bodyPr>
            <a:normAutofit fontScale="70000" lnSpcReduction="20000"/>
          </a:bodyPr>
          <a:lstStyle/>
          <a:p>
            <a:pPr marL="0" lvl="0" indent="0" algn="just" rtl="1">
              <a:lnSpc>
                <a:spcPct val="150000"/>
              </a:lnSpc>
              <a:buNone/>
            </a:pPr>
            <a:r>
              <a:rPr lang="ar-DZ" sz="3600" b="1" dirty="0">
                <a:ea typeface="Times New Roman" panose="02020603050405020304" pitchFamily="18" charset="0"/>
                <a:cs typeface="Times New Roman" panose="02020603050405020304" pitchFamily="18" charset="0"/>
              </a:rPr>
              <a:t>3- ملاحظة طرق حياة السكان وسبر رغباتهم:</a:t>
            </a:r>
            <a:r>
              <a:rPr lang="ar-DZ" sz="3600" dirty="0">
                <a:latin typeface="Calibri" panose="020F0502020204030204" pitchFamily="34" charset="0"/>
                <a:ea typeface="Times New Roman" panose="02020603050405020304" pitchFamily="18" charset="0"/>
                <a:cs typeface="Times New Roman" panose="02020603050405020304" pitchFamily="18" charset="0"/>
              </a:rPr>
              <a:t> وهو أمر في غاية الأهمية لانه:</a:t>
            </a:r>
          </a:p>
          <a:p>
            <a:pPr marL="0" lvl="0" indent="0" algn="just" rtl="1">
              <a:lnSpc>
                <a:spcPct val="150000"/>
              </a:lnSpc>
              <a:buNone/>
            </a:pPr>
            <a:r>
              <a:rPr lang="ar-DZ" sz="3600" dirty="0">
                <a:latin typeface="Calibri" panose="020F0502020204030204" pitchFamily="34" charset="0"/>
                <a:ea typeface="Times New Roman" panose="02020603050405020304" pitchFamily="18" charset="0"/>
                <a:cs typeface="Times New Roman" panose="02020603050405020304" pitchFamily="18" charset="0"/>
              </a:rPr>
              <a:t> - يسمح بالتعمق في معرفة تصوراتهم بشأن استعمالاتهم للفضاءات التي تعنيهم، </a:t>
            </a:r>
          </a:p>
          <a:p>
            <a:pPr lvl="0" algn="just" rtl="1">
              <a:lnSpc>
                <a:spcPct val="150000"/>
              </a:lnSpc>
              <a:buFontTx/>
              <a:buChar char="-"/>
            </a:pPr>
            <a:r>
              <a:rPr lang="ar-DZ" sz="3600" dirty="0">
                <a:latin typeface="Calibri" panose="020F0502020204030204" pitchFamily="34" charset="0"/>
                <a:ea typeface="Times New Roman" panose="02020603050405020304" pitchFamily="18" charset="0"/>
                <a:cs typeface="Times New Roman" panose="02020603050405020304" pitchFamily="18" charset="0"/>
              </a:rPr>
              <a:t>يزودنا بمعطيات من أجل فهمها أكثر، </a:t>
            </a:r>
          </a:p>
          <a:p>
            <a:pPr lvl="0" algn="just" rtl="1">
              <a:lnSpc>
                <a:spcPct val="150000"/>
              </a:lnSpc>
              <a:buFontTx/>
              <a:buChar char="-"/>
            </a:pPr>
            <a:r>
              <a:rPr lang="ar-DZ" sz="3600" dirty="0">
                <a:latin typeface="Calibri" panose="020F0502020204030204" pitchFamily="34" charset="0"/>
                <a:ea typeface="Times New Roman" panose="02020603050405020304" pitchFamily="18" charset="0"/>
                <a:cs typeface="Times New Roman" panose="02020603050405020304" pitchFamily="18" charset="0"/>
              </a:rPr>
              <a:t>يمكننا من العمل على ترسيخ تلك الطرق كونها نابعة من تصور السكان لكيفية العيش في محيطهم، </a:t>
            </a:r>
          </a:p>
          <a:p>
            <a:pPr lvl="0" algn="just" rtl="1">
              <a:lnSpc>
                <a:spcPct val="150000"/>
              </a:lnSpc>
              <a:buFontTx/>
              <a:buChar char="-"/>
            </a:pPr>
            <a:r>
              <a:rPr lang="ar-DZ" sz="3600" dirty="0">
                <a:latin typeface="Calibri" panose="020F0502020204030204" pitchFamily="34" charset="0"/>
                <a:ea typeface="Times New Roman" panose="02020603050405020304" pitchFamily="18" charset="0"/>
                <a:cs typeface="Times New Roman" panose="02020603050405020304" pitchFamily="18" charset="0"/>
              </a:rPr>
              <a:t>يوفر لنا معرفة دقيقة وكافية لإنجاح عملية التدخل على المجال الحضري وخاصة في المجالات السكنية.</a:t>
            </a:r>
            <a:endParaRPr lang="ar-DZ"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50000"/>
              </a:lnSpc>
              <a:buFontTx/>
              <a:buChar char="-"/>
            </a:pPr>
            <a:r>
              <a:rPr lang="ar-DZ" sz="3600" dirty="0">
                <a:latin typeface="Calibri" panose="020F0502020204030204" pitchFamily="34" charset="0"/>
                <a:ea typeface="Times New Roman" panose="02020603050405020304" pitchFamily="18" charset="0"/>
                <a:cs typeface="Times New Roman" panose="02020603050405020304" pitchFamily="18" charset="0"/>
              </a:rPr>
              <a:t> يسمح بتصور عملية التدخل المتطابقة مع تصورات السكان المرجوة لمجالاتهم، </a:t>
            </a:r>
          </a:p>
          <a:p>
            <a:pPr lvl="0" algn="just" rtl="1">
              <a:lnSpc>
                <a:spcPct val="150000"/>
              </a:lnSpc>
              <a:buFontTx/>
              <a:buChar char="-"/>
            </a:pPr>
            <a:r>
              <a:rPr lang="ar-DZ" sz="3600" dirty="0">
                <a:latin typeface="Calibri" panose="020F0502020204030204" pitchFamily="34" charset="0"/>
                <a:ea typeface="Times New Roman" panose="02020603050405020304" pitchFamily="18" charset="0"/>
                <a:cs typeface="Times New Roman" panose="02020603050405020304" pitchFamily="18" charset="0"/>
              </a:rPr>
              <a:t>يضع السكان في مركز إجراءات التدخل، </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5" name="Titre 1">
            <a:extLst>
              <a:ext uri="{FF2B5EF4-FFF2-40B4-BE49-F238E27FC236}">
                <a16:creationId xmlns:a16="http://schemas.microsoft.com/office/drawing/2014/main" xmlns="" id="{FAF5537F-D4B5-4440-A739-9C00CD0B4F57}"/>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مراحل التدخلات الحضرية</a:t>
            </a:r>
            <a:endParaRPr lang="fr-FR" dirty="0"/>
          </a:p>
        </p:txBody>
      </p:sp>
    </p:spTree>
    <p:extLst>
      <p:ext uri="{BB962C8B-B14F-4D97-AF65-F5344CB8AC3E}">
        <p14:creationId xmlns:p14="http://schemas.microsoft.com/office/powerpoint/2010/main" xmlns="" val="21845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83D3D1-0EE2-44B6-B782-35D27E5E1463}"/>
              </a:ext>
            </a:extLst>
          </p:cNvPr>
          <p:cNvSpPr>
            <a:spLocks noGrp="1"/>
          </p:cNvSpPr>
          <p:nvPr>
            <p:ph idx="1"/>
          </p:nvPr>
        </p:nvSpPr>
        <p:spPr>
          <a:xfrm>
            <a:off x="838200" y="1825625"/>
            <a:ext cx="10515600" cy="4667250"/>
          </a:xfrm>
          <a:ln>
            <a:solidFill>
              <a:schemeClr val="accent1"/>
            </a:solidFill>
          </a:ln>
        </p:spPr>
        <p:txBody>
          <a:bodyPr>
            <a:normAutofit fontScale="77500" lnSpcReduction="20000"/>
          </a:bodyPr>
          <a:lstStyle/>
          <a:p>
            <a:pPr marL="0" lvl="0" indent="0" algn="just" rtl="1">
              <a:lnSpc>
                <a:spcPct val="170000"/>
              </a:lnSpc>
              <a:buNone/>
            </a:pPr>
            <a:r>
              <a:rPr lang="ar-DZ" b="1" dirty="0">
                <a:cs typeface="+mj-cs"/>
              </a:rPr>
              <a:t>4- إجراء المشاركة: </a:t>
            </a:r>
            <a:r>
              <a:rPr lang="ar-DZ" dirty="0">
                <a:cs typeface="+mj-cs"/>
              </a:rPr>
              <a:t>وتعرف المشاركة عدة أنماط وأساليب تتمحور حول ثلاثة أنماط رئيسية هي: </a:t>
            </a:r>
          </a:p>
          <a:p>
            <a:pPr marL="0" lvl="0" indent="0" algn="just" rtl="1">
              <a:lnSpc>
                <a:spcPct val="170000"/>
              </a:lnSpc>
              <a:buNone/>
            </a:pPr>
            <a:r>
              <a:rPr lang="ar-DZ" b="1" dirty="0">
                <a:cs typeface="+mj-cs"/>
              </a:rPr>
              <a:t>- المشاركة بالإعلام: </a:t>
            </a:r>
            <a:r>
              <a:rPr lang="ar-DZ" dirty="0">
                <a:cs typeface="+mj-cs"/>
              </a:rPr>
              <a:t>إلا أنه طريقة ذات اتجاه واحد فالسلطات العمومية تقوم بإعلام السكان فقط دون التعرض للشرح وتقبل المعارضة أو الملاحظة على أقل تقدير، مما يجعل السكان يتعاملون بطريقة سلبية مع هذا الإجراء.</a:t>
            </a:r>
            <a:endParaRPr lang="fr-FR" dirty="0">
              <a:cs typeface="+mj-cs"/>
            </a:endParaRPr>
          </a:p>
          <a:p>
            <a:pPr marL="0" lvl="0" indent="0" algn="just" rtl="1">
              <a:lnSpc>
                <a:spcPct val="170000"/>
              </a:lnSpc>
              <a:buNone/>
            </a:pPr>
            <a:r>
              <a:rPr lang="ar-DZ" b="1" dirty="0">
                <a:cs typeface="+mj-cs"/>
              </a:rPr>
              <a:t>- المشاركة بالاستشارة:</a:t>
            </a:r>
            <a:r>
              <a:rPr lang="ar-DZ" dirty="0">
                <a:cs typeface="+mj-cs"/>
              </a:rPr>
              <a:t> التي تزيد على النمط الأول بأنها تطلب من السكان بعد أن يتم إعلامهم بتسجيل آرائهم وملاحظاتهم لدى أصحاب القرار، وعادة ما يتم إجراؤها على شكل استقصاء عمومي إلا أنه وفي أغلب الأحوال تكون قواعد اللغة لهذه الطريقة غير مفهومة من طرف السكان.  </a:t>
            </a:r>
            <a:r>
              <a:rPr lang="ar-DZ" b="1" dirty="0">
                <a:cs typeface="+mj-cs"/>
              </a:rPr>
              <a:t>  </a:t>
            </a:r>
            <a:endParaRPr lang="fr-FR" dirty="0">
              <a:cs typeface="+mj-cs"/>
            </a:endParaRPr>
          </a:p>
          <a:p>
            <a:pPr marL="0" lvl="0" indent="0" algn="just" rtl="1">
              <a:lnSpc>
                <a:spcPct val="170000"/>
              </a:lnSpc>
              <a:buNone/>
            </a:pPr>
            <a:r>
              <a:rPr lang="ar-DZ" b="1" dirty="0">
                <a:cs typeface="+mj-cs"/>
              </a:rPr>
              <a:t>- المشاركة بالمشاورة: </a:t>
            </a:r>
            <a:r>
              <a:rPr lang="ar-DZ" dirty="0">
                <a:cs typeface="+mj-cs"/>
              </a:rPr>
              <a:t>التي</a:t>
            </a:r>
            <a:r>
              <a:rPr lang="ar-DZ" b="1" dirty="0">
                <a:cs typeface="+mj-cs"/>
              </a:rPr>
              <a:t> </a:t>
            </a:r>
            <a:r>
              <a:rPr lang="ar-DZ" dirty="0">
                <a:cs typeface="+mj-cs"/>
              </a:rPr>
              <a:t>تترجم التعبير عن القبول باقتسام سلطة القرار والسعي المشترك لإيجاد الحلول المتوافقة للإشكالات، ويمكن أن تؤدي المشاركة بالمشاورة إلى تمديد مدة آجال الدراسة لكنها تفضي حتما إلى نتائج كيفية واضحة.</a:t>
            </a:r>
            <a:endParaRPr lang="fr-FR" dirty="0">
              <a:cs typeface="+mj-cs"/>
            </a:endParaRPr>
          </a:p>
          <a:p>
            <a:pPr marL="0" indent="0" algn="just">
              <a:lnSpc>
                <a:spcPct val="170000"/>
              </a:lnSpc>
              <a:buNone/>
            </a:pPr>
            <a:endParaRPr lang="fr-FR" dirty="0">
              <a:cs typeface="+mj-cs"/>
            </a:endParaRPr>
          </a:p>
        </p:txBody>
      </p:sp>
      <p:sp>
        <p:nvSpPr>
          <p:cNvPr id="4" name="Titre 1">
            <a:extLst>
              <a:ext uri="{FF2B5EF4-FFF2-40B4-BE49-F238E27FC236}">
                <a16:creationId xmlns:a16="http://schemas.microsoft.com/office/drawing/2014/main" xmlns="" id="{94D09791-31F5-4C71-997F-59DD34A5CB40}"/>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مراحل التدخلات الحضرية</a:t>
            </a:r>
            <a:endParaRPr lang="fr-FR" dirty="0"/>
          </a:p>
        </p:txBody>
      </p:sp>
    </p:spTree>
    <p:extLst>
      <p:ext uri="{BB962C8B-B14F-4D97-AF65-F5344CB8AC3E}">
        <p14:creationId xmlns:p14="http://schemas.microsoft.com/office/powerpoint/2010/main" xmlns="" val="111199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99C305-84D9-4835-B0CE-1FF1DDE42801}"/>
              </a:ext>
            </a:extLst>
          </p:cNvPr>
          <p:cNvSpPr>
            <a:spLocks noGrp="1"/>
          </p:cNvSpPr>
          <p:nvPr>
            <p:ph idx="1"/>
          </p:nvPr>
        </p:nvSpPr>
        <p:spPr>
          <a:xfrm>
            <a:off x="838200" y="1825625"/>
            <a:ext cx="10515600" cy="4787210"/>
          </a:xfrm>
          <a:ln>
            <a:solidFill>
              <a:schemeClr val="accent1"/>
            </a:solidFill>
          </a:ln>
        </p:spPr>
        <p:txBody>
          <a:bodyPr>
            <a:noAutofit/>
          </a:bodyPr>
          <a:lstStyle/>
          <a:p>
            <a:pPr marL="0" lvl="0" indent="0" algn="just" rtl="1">
              <a:lnSpc>
                <a:spcPct val="150000"/>
              </a:lnSpc>
              <a:buNone/>
            </a:pPr>
            <a:r>
              <a:rPr lang="ar-DZ" sz="2400" b="1" dirty="0">
                <a:ea typeface="Times New Roman" panose="02020603050405020304" pitchFamily="18" charset="0"/>
                <a:cs typeface="Times New Roman" panose="02020603050405020304" pitchFamily="18" charset="0"/>
              </a:rPr>
              <a:t>5- إجراء التنفيذ:</a:t>
            </a:r>
            <a:endParaRPr lang="fr-FR" sz="2400" dirty="0"/>
          </a:p>
          <a:p>
            <a:pPr marL="0" indent="0" algn="just" rtl="1">
              <a:lnSpc>
                <a:spcPct val="150000"/>
              </a:lnSpc>
              <a:spcAft>
                <a:spcPts val="800"/>
              </a:spcAft>
              <a:buNone/>
            </a:pPr>
            <a:r>
              <a:rPr lang="ar-DZ" sz="2400" b="1" dirty="0">
                <a:latin typeface="Calibri" panose="020F0502020204030204" pitchFamily="34" charset="0"/>
                <a:ea typeface="Times New Roman" panose="02020603050405020304" pitchFamily="18" charset="0"/>
                <a:cs typeface="Times New Roman" panose="02020603050405020304" pitchFamily="18" charset="0"/>
              </a:rPr>
              <a:t>      </a:t>
            </a:r>
            <a:r>
              <a:rPr lang="ar-DZ" sz="2400" dirty="0">
                <a:latin typeface="Calibri" panose="020F0502020204030204" pitchFamily="34" charset="0"/>
                <a:ea typeface="Times New Roman" panose="02020603050405020304" pitchFamily="18" charset="0"/>
                <a:cs typeface="Times New Roman" panose="02020603050405020304" pitchFamily="18" charset="0"/>
              </a:rPr>
              <a:t>فبعد الاتفاق على نوع التدخل المناسب، من الضروري إشراك مكاتب دراسات مؤهلة ومتخصصة في التحقق في قابلية الإنجاز وكذا كلفة تنفيذ المشروع، وينظر البعض إلى أن إشراك السكان في العمليات التنفيذية من الأهداف الاقتصادية والاجتماعية للمشاركة، لانها:</a:t>
            </a:r>
          </a:p>
          <a:p>
            <a:pPr algn="just" rtl="1">
              <a:lnSpc>
                <a:spcPct val="150000"/>
              </a:lnSpc>
              <a:spcAft>
                <a:spcPts val="800"/>
              </a:spcAft>
              <a:buFontTx/>
              <a:buChar char="-"/>
            </a:pPr>
            <a:r>
              <a:rPr lang="ar-DZ" sz="2400" dirty="0">
                <a:latin typeface="Calibri" panose="020F0502020204030204" pitchFamily="34" charset="0"/>
                <a:ea typeface="Times New Roman" panose="02020603050405020304" pitchFamily="18" charset="0"/>
                <a:cs typeface="Times New Roman" panose="02020603050405020304" pitchFamily="18" charset="0"/>
              </a:rPr>
              <a:t>تسهم بشكل مباشر في تقليل وضبط تكلفة المشاريع، </a:t>
            </a:r>
          </a:p>
          <a:p>
            <a:pPr algn="just" rtl="1">
              <a:lnSpc>
                <a:spcPct val="150000"/>
              </a:lnSpc>
              <a:spcAft>
                <a:spcPts val="800"/>
              </a:spcAft>
              <a:buFontTx/>
              <a:buChar char="-"/>
            </a:pPr>
            <a:r>
              <a:rPr lang="ar-DZ" sz="2400" dirty="0">
                <a:latin typeface="Calibri" panose="020F0502020204030204" pitchFamily="34" charset="0"/>
                <a:ea typeface="Times New Roman" panose="02020603050405020304" pitchFamily="18" charset="0"/>
                <a:cs typeface="Times New Roman" panose="02020603050405020304" pitchFamily="18" charset="0"/>
              </a:rPr>
              <a:t>تسهم في تدريب العديد من أفراد المجتمع على عمليات البناء والصيانة.</a:t>
            </a:r>
          </a:p>
          <a:p>
            <a:pPr algn="just" rtl="1">
              <a:lnSpc>
                <a:spcPct val="150000"/>
              </a:lnSpc>
              <a:spcAft>
                <a:spcPts val="800"/>
              </a:spcAft>
              <a:buFontTx/>
              <a:buChar char="-"/>
            </a:pPr>
            <a:r>
              <a:rPr lang="ar-DZ" sz="2400" dirty="0">
                <a:latin typeface="Calibri" panose="020F0502020204030204" pitchFamily="34" charset="0"/>
                <a:ea typeface="Calibri" panose="020F0502020204030204" pitchFamily="34" charset="0"/>
                <a:cs typeface="Times New Roman" panose="02020603050405020304" pitchFamily="18" charset="0"/>
              </a:rPr>
              <a:t>تعزز الاحساس بالانتماء للمجال.</a:t>
            </a:r>
            <a:endParaRPr lang="fr-FR" sz="2400" dirty="0">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
        <p:nvSpPr>
          <p:cNvPr id="4" name="Titre 1">
            <a:extLst>
              <a:ext uri="{FF2B5EF4-FFF2-40B4-BE49-F238E27FC236}">
                <a16:creationId xmlns:a16="http://schemas.microsoft.com/office/drawing/2014/main" xmlns="" id="{BEA71583-9C36-49F7-B55C-CF3C125124A5}"/>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مراحل التدخلات الحضرية</a:t>
            </a:r>
            <a:endParaRPr lang="fr-FR" dirty="0"/>
          </a:p>
        </p:txBody>
      </p:sp>
    </p:spTree>
    <p:extLst>
      <p:ext uri="{BB962C8B-B14F-4D97-AF65-F5344CB8AC3E}">
        <p14:creationId xmlns:p14="http://schemas.microsoft.com/office/powerpoint/2010/main" xmlns="" val="407864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77CE9D-23A1-4698-8DEF-056840C52F53}"/>
              </a:ext>
            </a:extLst>
          </p:cNvPr>
          <p:cNvSpPr>
            <a:spLocks noGrp="1"/>
          </p:cNvSpPr>
          <p:nvPr>
            <p:ph idx="1"/>
          </p:nvPr>
        </p:nvSpPr>
        <p:spPr>
          <a:ln>
            <a:solidFill>
              <a:schemeClr val="accent1"/>
            </a:solidFill>
          </a:ln>
        </p:spPr>
        <p:txBody>
          <a:bodyPr/>
          <a:lstStyle/>
          <a:p>
            <a:pPr marL="0" indent="0" algn="just" rtl="1">
              <a:lnSpc>
                <a:spcPct val="150000"/>
              </a:lnSpc>
              <a:buNone/>
            </a:pPr>
            <a:r>
              <a:rPr lang="ar-DZ" dirty="0"/>
              <a:t> لقد حدد القانون الجزائري التدخلات على النسيج العمراني من خلال المرسوم التنفيذي رقم 83-684 المؤرخ في 26 نوفمبر 1983م و الذي يحدد شروط التدخل في المساحة الحضرية الموجودة، حيث ذكر هذا المرسوم التنفيذي 4 أنواع من هذه التدخلات تتمثل في:</a:t>
            </a:r>
          </a:p>
          <a:p>
            <a:pPr marL="0" indent="0" algn="just" rtl="1">
              <a:lnSpc>
                <a:spcPct val="150000"/>
              </a:lnSpc>
              <a:buNone/>
            </a:pPr>
            <a:endParaRPr lang="ar-DZ" sz="1400" dirty="0"/>
          </a:p>
          <a:p>
            <a:pPr marL="0" indent="0" algn="just" rtl="1">
              <a:lnSpc>
                <a:spcPct val="150000"/>
              </a:lnSpc>
              <a:buNone/>
            </a:pPr>
            <a:r>
              <a:rPr lang="ar-DZ" dirty="0"/>
              <a:t>               التجديد الحضري، اعادة الهيكلة الحضرية، وهي عمليات تدخل جذرية </a:t>
            </a:r>
          </a:p>
          <a:p>
            <a:pPr marL="0" indent="0" algn="just" rtl="1">
              <a:lnSpc>
                <a:spcPct val="150000"/>
              </a:lnSpc>
              <a:buNone/>
            </a:pPr>
            <a:r>
              <a:rPr lang="ar-DZ" dirty="0"/>
              <a:t>               اعادة التاهيل الحضري، والترميم وهي عمليات تدخل سطحية.</a:t>
            </a:r>
            <a:endParaRPr lang="fr-FR" dirty="0"/>
          </a:p>
        </p:txBody>
      </p:sp>
      <p:sp>
        <p:nvSpPr>
          <p:cNvPr id="4" name="Titre 1">
            <a:extLst>
              <a:ext uri="{FF2B5EF4-FFF2-40B4-BE49-F238E27FC236}">
                <a16:creationId xmlns:a16="http://schemas.microsoft.com/office/drawing/2014/main" xmlns="" id="{B737C371-3ABA-4A1A-B3B5-1A732EE0E6C3}"/>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انواع التدخلات الحضرية</a:t>
            </a:r>
            <a:endParaRPr lang="fr-FR" dirty="0"/>
          </a:p>
        </p:txBody>
      </p:sp>
      <p:sp>
        <p:nvSpPr>
          <p:cNvPr id="5" name="Right Brace 4">
            <a:extLst>
              <a:ext uri="{FF2B5EF4-FFF2-40B4-BE49-F238E27FC236}">
                <a16:creationId xmlns:a16="http://schemas.microsoft.com/office/drawing/2014/main" xmlns="" id="{53E108D4-4F7C-417A-9662-CFF44FCF51E0}"/>
              </a:ext>
            </a:extLst>
          </p:cNvPr>
          <p:cNvSpPr/>
          <p:nvPr/>
        </p:nvSpPr>
        <p:spPr>
          <a:xfrm>
            <a:off x="9740348" y="4401897"/>
            <a:ext cx="450574" cy="14444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 name="Straight Arrow Connector 6">
            <a:extLst>
              <a:ext uri="{FF2B5EF4-FFF2-40B4-BE49-F238E27FC236}">
                <a16:creationId xmlns:a16="http://schemas.microsoft.com/office/drawing/2014/main" xmlns="" id="{CA81AAA5-C8AA-42A6-BA53-F377EB849255}"/>
              </a:ext>
            </a:extLst>
          </p:cNvPr>
          <p:cNvCxnSpPr/>
          <p:nvPr/>
        </p:nvCxnSpPr>
        <p:spPr>
          <a:xfrm flipH="1">
            <a:off x="10349948" y="5097636"/>
            <a:ext cx="3975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8E11FE9-F110-4DE3-8EC4-ECB666AF3D49}"/>
              </a:ext>
            </a:extLst>
          </p:cNvPr>
          <p:cNvCxnSpPr>
            <a:cxnSpLocks/>
          </p:cNvCxnSpPr>
          <p:nvPr/>
        </p:nvCxnSpPr>
        <p:spPr>
          <a:xfrm flipV="1">
            <a:off x="10747513" y="3949149"/>
            <a:ext cx="0" cy="11484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5234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2232</TotalTime>
  <Words>3371</Words>
  <Application>Microsoft Office PowerPoint</Application>
  <PresentationFormat>Personnalisé</PresentationFormat>
  <Paragraphs>275</Paragraphs>
  <Slides>49</Slides>
  <Notes>0</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Thème Office</vt:lpstr>
      <vt:lpstr>المحاضرة رقم 03:    </vt:lpstr>
      <vt:lpstr>1- تعريف التدخلات الحضرية   </vt:lpstr>
      <vt:lpstr>2- مراحل التدخلات الحضرية</vt:lpstr>
      <vt:lpstr>2- مراحل التدخلات الحضرية</vt:lpstr>
      <vt:lpstr>2- مراحل التدخلات الحضرية</vt:lpstr>
      <vt:lpstr>2- مراحل التدخلات الحضرية</vt:lpstr>
      <vt:lpstr>2- مراحل التدخلات الحضرية</vt:lpstr>
      <vt:lpstr>2- مراحل التدخلات الحضرية</vt:lpstr>
      <vt:lpstr>3- انواع التدخلات الحضرية</vt:lpstr>
      <vt:lpstr>3- انواع التدخلات الحضرية</vt:lpstr>
      <vt:lpstr>3- انواع التدخلات الحضرية</vt:lpstr>
      <vt:lpstr>1- التدخلات الحضرية السطحية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1- اعادة التهيئة: (la réaménagement) أو إعادة التنظيم (la réorganisation) </vt:lpstr>
      <vt:lpstr>2- إعادة التأهيل أو التهذيب الحضري او إعادة الاعتبار ((la requalification(la réhabilitation):</vt:lpstr>
      <vt:lpstr>2- إعادة التأهيل أو التهذيب الحضري او إعادة الاعتبار ((la requalification(la réhabilitation):</vt:lpstr>
      <vt:lpstr>2- إعادة التأهيل أو التهذيب الحضري او إعادة الاعتبار ((la requalification(la réhabilitation):</vt:lpstr>
      <vt:lpstr>3- الترميم: (la restauration):</vt:lpstr>
      <vt:lpstr>3- الترميم: (la restauration):</vt:lpstr>
      <vt:lpstr>3- الترميم: (la restauration):</vt:lpstr>
      <vt:lpstr>3- الترميم: (la restauration):</vt:lpstr>
      <vt:lpstr>3- الترميم: (la restauration):</vt:lpstr>
      <vt:lpstr>3- الترميم: (la restauration):</vt:lpstr>
      <vt:lpstr>3- الترميم: (la restauration):</vt:lpstr>
      <vt:lpstr>3- الترميم: (la restauration):</vt:lpstr>
      <vt:lpstr>2- التدخلات الجذرية على النسيج الحضري </vt:lpstr>
      <vt:lpstr>1- التجديد الحضري (la rénovation urbaine):  </vt:lpstr>
      <vt:lpstr>1- التجديد الحضري (la rénovation urbaine):  </vt:lpstr>
      <vt:lpstr>1- التجديد الحضري (la rénovation urbaine):  </vt:lpstr>
      <vt:lpstr>1- التجديد الحضري (la rénovation urbaine):  </vt:lpstr>
      <vt:lpstr>1- التجديد الحضري (la rénovation urbaine):  </vt:lpstr>
      <vt:lpstr>1- التجديد الحضري (la rénovation urbaine):  </vt:lpstr>
      <vt:lpstr>2- إعادة الهيكلة الحضرية (la restructuration): </vt:lpstr>
      <vt:lpstr>2- إعادة الهيكلة الحضرية (la restructuration): </vt:lpstr>
      <vt:lpstr>2- إعادة الهيكلة الحضرية (la restructuration): </vt:lpstr>
      <vt:lpstr>2- إعادة الهيكلة الحضرية (la restructuration): </vt:lpstr>
      <vt:lpstr>3- التكثيف الحضري او  الإملاء الحضري (la densification): </vt:lpstr>
      <vt:lpstr>3- التكثيف الحضري او  الإملاء الحضري (la densification): </vt:lpstr>
      <vt:lpstr>3- التكثيف الحضري او  الإملاء الحضري (la densification): </vt:lpstr>
      <vt:lpstr>3- التكثيف الحضري او  الإملاء الحضري (la densification): </vt:lpstr>
      <vt:lpstr>3- التكثيف الحضري او  الإملاء الحضري (la densification):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01:</dc:title>
  <dc:creator>User</dc:creator>
  <cp:lastModifiedBy>dell</cp:lastModifiedBy>
  <cp:revision>107</cp:revision>
  <dcterms:created xsi:type="dcterms:W3CDTF">2019-02-11T19:13:42Z</dcterms:created>
  <dcterms:modified xsi:type="dcterms:W3CDTF">2021-12-06T08:18:26Z</dcterms:modified>
</cp:coreProperties>
</file>