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61"/>
  </p:notesMasterIdLst>
  <p:sldIdLst>
    <p:sldId id="256" r:id="rId2"/>
    <p:sldId id="285" r:id="rId3"/>
    <p:sldId id="296" r:id="rId4"/>
    <p:sldId id="335" r:id="rId5"/>
    <p:sldId id="260" r:id="rId6"/>
    <p:sldId id="344" r:id="rId7"/>
    <p:sldId id="301" r:id="rId8"/>
    <p:sldId id="302" r:id="rId9"/>
    <p:sldId id="304" r:id="rId10"/>
    <p:sldId id="303" r:id="rId11"/>
    <p:sldId id="305" r:id="rId12"/>
    <p:sldId id="306" r:id="rId13"/>
    <p:sldId id="308" r:id="rId14"/>
    <p:sldId id="309" r:id="rId15"/>
    <p:sldId id="310" r:id="rId16"/>
    <p:sldId id="311" r:id="rId17"/>
    <p:sldId id="312" r:id="rId18"/>
    <p:sldId id="313" r:id="rId19"/>
    <p:sldId id="317" r:id="rId20"/>
    <p:sldId id="314" r:id="rId21"/>
    <p:sldId id="315" r:id="rId22"/>
    <p:sldId id="316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  <p:sldId id="330" r:id="rId36"/>
    <p:sldId id="332" r:id="rId37"/>
    <p:sldId id="331" r:id="rId38"/>
    <p:sldId id="333" r:id="rId39"/>
    <p:sldId id="334" r:id="rId40"/>
    <p:sldId id="336" r:id="rId41"/>
    <p:sldId id="337" r:id="rId42"/>
    <p:sldId id="338" r:id="rId43"/>
    <p:sldId id="339" r:id="rId44"/>
    <p:sldId id="340" r:id="rId45"/>
    <p:sldId id="341" r:id="rId46"/>
    <p:sldId id="342" r:id="rId47"/>
    <p:sldId id="343" r:id="rId48"/>
    <p:sldId id="345" r:id="rId49"/>
    <p:sldId id="346" r:id="rId50"/>
    <p:sldId id="347" r:id="rId51"/>
    <p:sldId id="348" r:id="rId52"/>
    <p:sldId id="351" r:id="rId53"/>
    <p:sldId id="349" r:id="rId54"/>
    <p:sldId id="353" r:id="rId55"/>
    <p:sldId id="354" r:id="rId56"/>
    <p:sldId id="357" r:id="rId57"/>
    <p:sldId id="350" r:id="rId58"/>
    <p:sldId id="352" r:id="rId59"/>
    <p:sldId id="355" r:id="rId6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>
      <p:cViewPr varScale="1">
        <p:scale>
          <a:sx n="68" d="100"/>
          <a:sy n="68" d="100"/>
        </p:scale>
        <p:origin x="142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D230E-6EA9-457C-A4AB-3F3C933C7DF2}" type="datetimeFigureOut">
              <a:rPr lang="fr-FR" smtClean="0"/>
              <a:pPr/>
              <a:t>13/03/24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D2646-13D1-495E-A858-773289DAB9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820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D2646-13D1-495E-A858-773289DAB98C}" type="slidenum">
              <a:rPr lang="fr-FR" smtClean="0"/>
              <a:pPr/>
              <a:t>39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470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61862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8426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38574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4833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5218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90634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9678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7538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34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78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5993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6659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37611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9998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5500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0705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228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13/03/24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03592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671636"/>
            <a:ext cx="9144000" cy="193899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6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Sujet</a:t>
            </a:r>
          </a:p>
          <a:p>
            <a:pPr algn="ctr"/>
            <a:r>
              <a:rPr lang="fr-F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Comment se préparer à l'oral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0" y="3618192"/>
            <a:ext cx="9144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sz="24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fr-FR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Université d’Oum El </a:t>
            </a:r>
            <a:r>
              <a:rPr lang="fr-FR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Bouaghi</a:t>
            </a:r>
            <a:endParaRPr lang="fr-FR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Faculté des Sciences Exactes et Sciences de la Nature et de la Vie</a:t>
            </a:r>
          </a:p>
          <a:p>
            <a:pPr algn="ctr"/>
            <a:r>
              <a:rPr lang="fr-FR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Département des Mathématiques et d’Informatique</a:t>
            </a:r>
            <a:endParaRPr lang="fr-FR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fr-FR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728667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9" name="Rectangle 8"/>
          <p:cNvSpPr/>
          <p:nvPr/>
        </p:nvSpPr>
        <p:spPr>
          <a:xfrm>
            <a:off x="1714480" y="714356"/>
            <a:ext cx="5357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600" b="1" dirty="0">
                <a:latin typeface="Vrinda" pitchFamily="34" charset="0"/>
                <a:cs typeface="Vrinda" pitchFamily="34" charset="0"/>
              </a:rPr>
              <a:t>1- L’objectif de l’exposé</a:t>
            </a:r>
          </a:p>
        </p:txBody>
      </p:sp>
      <p:sp>
        <p:nvSpPr>
          <p:cNvPr id="7" name="Organigramme : Stockage à accès séquentiel 6"/>
          <p:cNvSpPr/>
          <p:nvPr/>
        </p:nvSpPr>
        <p:spPr>
          <a:xfrm>
            <a:off x="2571736" y="4000504"/>
            <a:ext cx="3500462" cy="908864"/>
          </a:xfrm>
          <a:prstGeom prst="flowChartMagnetic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600" dirty="0">
                <a:latin typeface="Vrinda" pitchFamily="34" charset="0"/>
                <a:cs typeface="Vrinda" pitchFamily="34" charset="0"/>
              </a:rPr>
              <a:t>  Est-ce</a:t>
            </a:r>
          </a:p>
        </p:txBody>
      </p:sp>
      <p:sp>
        <p:nvSpPr>
          <p:cNvPr id="10" name="Double flèche verticale 9"/>
          <p:cNvSpPr/>
          <p:nvPr/>
        </p:nvSpPr>
        <p:spPr>
          <a:xfrm>
            <a:off x="3786182" y="1364690"/>
            <a:ext cx="857256" cy="2643206"/>
          </a:xfrm>
          <a:prstGeom prst="up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Pensées 12"/>
          <p:cNvSpPr/>
          <p:nvPr/>
        </p:nvSpPr>
        <p:spPr>
          <a:xfrm>
            <a:off x="0" y="1928802"/>
            <a:ext cx="3643306" cy="702766"/>
          </a:xfrm>
          <a:prstGeom prst="cloudCallout">
            <a:avLst>
              <a:gd name="adj1" fmla="val 72348"/>
              <a:gd name="adj2" fmla="val 28010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     d’instruire ?</a:t>
            </a:r>
          </a:p>
        </p:txBody>
      </p:sp>
      <p:sp>
        <p:nvSpPr>
          <p:cNvPr id="15" name="Pensées 14"/>
          <p:cNvSpPr/>
          <p:nvPr/>
        </p:nvSpPr>
        <p:spPr>
          <a:xfrm>
            <a:off x="0" y="3071811"/>
            <a:ext cx="3071802" cy="702766"/>
          </a:xfrm>
          <a:prstGeom prst="cloudCallout">
            <a:avLst>
              <a:gd name="adj1" fmla="val 43321"/>
              <a:gd name="adj2" fmla="val 13653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d’influencer</a:t>
            </a:r>
          </a:p>
        </p:txBody>
      </p:sp>
      <p:sp>
        <p:nvSpPr>
          <p:cNvPr id="16" name="Pensées 15"/>
          <p:cNvSpPr/>
          <p:nvPr/>
        </p:nvSpPr>
        <p:spPr>
          <a:xfrm>
            <a:off x="0" y="5572140"/>
            <a:ext cx="3071802" cy="702766"/>
          </a:xfrm>
          <a:prstGeom prst="cloudCallout">
            <a:avLst>
              <a:gd name="adj1" fmla="val 74628"/>
              <a:gd name="adj2" fmla="val -11472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d’informer ?</a:t>
            </a:r>
          </a:p>
        </p:txBody>
      </p:sp>
      <p:sp>
        <p:nvSpPr>
          <p:cNvPr id="17" name="Pensées 16"/>
          <p:cNvSpPr/>
          <p:nvPr/>
        </p:nvSpPr>
        <p:spPr>
          <a:xfrm>
            <a:off x="5572132" y="2928934"/>
            <a:ext cx="3571868" cy="702766"/>
          </a:xfrm>
          <a:prstGeom prst="cloudCallout">
            <a:avLst>
              <a:gd name="adj1" fmla="val -46615"/>
              <a:gd name="adj2" fmla="val 11659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de persuader ?</a:t>
            </a:r>
          </a:p>
        </p:txBody>
      </p:sp>
      <p:sp>
        <p:nvSpPr>
          <p:cNvPr id="18" name="Pensées 17"/>
          <p:cNvSpPr/>
          <p:nvPr/>
        </p:nvSpPr>
        <p:spPr>
          <a:xfrm>
            <a:off x="4929190" y="1785926"/>
            <a:ext cx="3214710" cy="702766"/>
          </a:xfrm>
          <a:prstGeom prst="cloudCallout">
            <a:avLst>
              <a:gd name="adj1" fmla="val -66212"/>
              <a:gd name="adj2" fmla="val 30328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d’intéresser ?</a:t>
            </a:r>
          </a:p>
        </p:txBody>
      </p:sp>
      <p:sp>
        <p:nvSpPr>
          <p:cNvPr id="19" name="Pensées 18"/>
          <p:cNvSpPr/>
          <p:nvPr/>
        </p:nvSpPr>
        <p:spPr>
          <a:xfrm>
            <a:off x="5143504" y="5593020"/>
            <a:ext cx="3071834" cy="702766"/>
          </a:xfrm>
          <a:prstGeom prst="cloudCallout">
            <a:avLst>
              <a:gd name="adj1" fmla="val -72927"/>
              <a:gd name="adj2" fmla="val -14712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de distraire 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715272" y="21429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P10</a:t>
            </a:r>
            <a:endParaRPr lang="fr-FR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728667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9" name="Rectangle 8"/>
          <p:cNvSpPr/>
          <p:nvPr/>
        </p:nvSpPr>
        <p:spPr>
          <a:xfrm>
            <a:off x="2000232" y="571480"/>
            <a:ext cx="457203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Vrinda" pitchFamily="34" charset="0"/>
                <a:cs typeface="Vrinda" pitchFamily="34" charset="0"/>
              </a:rPr>
              <a:t>2- Type d’auditoire</a:t>
            </a:r>
          </a:p>
        </p:txBody>
      </p:sp>
      <p:sp>
        <p:nvSpPr>
          <p:cNvPr id="7" name="Organigramme : Stockage à accès séquentiel 6"/>
          <p:cNvSpPr/>
          <p:nvPr/>
        </p:nvSpPr>
        <p:spPr>
          <a:xfrm>
            <a:off x="1643042" y="2143116"/>
            <a:ext cx="5214974" cy="1341656"/>
          </a:xfrm>
          <a:prstGeom prst="flowChartMagnetic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Vrinda" pitchFamily="34" charset="0"/>
                <a:cs typeface="Vrinda" pitchFamily="34" charset="0"/>
              </a:rPr>
              <a:t>  </a:t>
            </a:r>
            <a:r>
              <a:rPr lang="fr-FR" sz="2800" b="1" dirty="0">
                <a:latin typeface="Vrinda" pitchFamily="34" charset="0"/>
                <a:cs typeface="Vrinda" pitchFamily="34" charset="0"/>
              </a:rPr>
              <a:t>à qui s’adressera votre message ? </a:t>
            </a:r>
          </a:p>
        </p:txBody>
      </p:sp>
      <p:sp>
        <p:nvSpPr>
          <p:cNvPr id="10" name="Double flèche verticale 9"/>
          <p:cNvSpPr/>
          <p:nvPr/>
        </p:nvSpPr>
        <p:spPr>
          <a:xfrm>
            <a:off x="4000496" y="1214422"/>
            <a:ext cx="642942" cy="928694"/>
          </a:xfrm>
          <a:prstGeom prst="up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Pensées 12"/>
          <p:cNvSpPr/>
          <p:nvPr/>
        </p:nvSpPr>
        <p:spPr>
          <a:xfrm>
            <a:off x="1071538" y="4429132"/>
            <a:ext cx="7358114" cy="2108299"/>
          </a:xfrm>
          <a:prstGeom prst="cloudCallout">
            <a:avLst>
              <a:gd name="adj1" fmla="val 12728"/>
              <a:gd name="adj2" fmla="val -11310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Cela permettra de déterminer le vocabulaire et le sujet de votre exposé.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715272" y="21429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P11</a:t>
            </a:r>
            <a:endParaRPr lang="fr-FR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728667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9" name="Rectangle 8"/>
          <p:cNvSpPr/>
          <p:nvPr/>
        </p:nvSpPr>
        <p:spPr>
          <a:xfrm>
            <a:off x="2000232" y="571480"/>
            <a:ext cx="442915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Vrinda" pitchFamily="34" charset="0"/>
                <a:cs typeface="Vrinda" pitchFamily="34" charset="0"/>
              </a:rPr>
              <a:t>3- Choix du sujet </a:t>
            </a:r>
          </a:p>
        </p:txBody>
      </p:sp>
      <p:sp>
        <p:nvSpPr>
          <p:cNvPr id="13" name="Pensées 12"/>
          <p:cNvSpPr/>
          <p:nvPr/>
        </p:nvSpPr>
        <p:spPr>
          <a:xfrm>
            <a:off x="357158" y="3071810"/>
            <a:ext cx="7358114" cy="2764215"/>
          </a:xfrm>
          <a:prstGeom prst="cloudCallout">
            <a:avLst>
              <a:gd name="adj1" fmla="val 12728"/>
              <a:gd name="adj2" fmla="val -11310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fr-FR" sz="2800" b="1" dirty="0">
              <a:latin typeface="Vrinda" pitchFamily="34" charset="0"/>
              <a:cs typeface="Vrinda" pitchFamily="34" charset="0"/>
            </a:endParaRPr>
          </a:p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Celui-ci doit solliciter votre intérêt ainsi que celui de l’auditoire.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643834" y="21429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P12</a:t>
            </a:r>
            <a:endParaRPr lang="fr-FR" sz="24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7286676" cy="500042"/>
          </a:xfrm>
        </p:spPr>
        <p:txBody>
          <a:bodyPr/>
          <a:lstStyle/>
          <a:p>
            <a:r>
              <a:rPr lang="fr-FR" sz="20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9" name="Rectangle 8"/>
          <p:cNvSpPr/>
          <p:nvPr/>
        </p:nvSpPr>
        <p:spPr>
          <a:xfrm>
            <a:off x="2500298" y="729140"/>
            <a:ext cx="442915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Vrinda" pitchFamily="34" charset="0"/>
                <a:cs typeface="Vrinda" pitchFamily="34" charset="0"/>
              </a:rPr>
              <a:t>4- Le temps alloué</a:t>
            </a:r>
          </a:p>
        </p:txBody>
      </p:sp>
      <p:sp>
        <p:nvSpPr>
          <p:cNvPr id="13" name="Pensées 12"/>
          <p:cNvSpPr/>
          <p:nvPr/>
        </p:nvSpPr>
        <p:spPr>
          <a:xfrm>
            <a:off x="357158" y="3229470"/>
            <a:ext cx="8072494" cy="3420130"/>
          </a:xfrm>
          <a:prstGeom prst="cloudCallout">
            <a:avLst>
              <a:gd name="adj1" fmla="val 11166"/>
              <a:gd name="adj2" fmla="val -10019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fr-FR" sz="2800" b="1" dirty="0">
              <a:latin typeface="Vrinda" pitchFamily="34" charset="0"/>
              <a:cs typeface="Vrinda" pitchFamily="34" charset="0"/>
            </a:endParaRPr>
          </a:p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  Ne pas oublier de tenir compte du temps qui vous sera alloué pour faire votre présentation orale.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715272" y="21429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P13</a:t>
            </a:r>
            <a:endParaRPr lang="fr-FR" sz="24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6357982" cy="642918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715272" y="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P14</a:t>
            </a:r>
            <a:endParaRPr lang="fr-FR" sz="2400" b="1" dirty="0"/>
          </a:p>
        </p:txBody>
      </p:sp>
      <p:sp>
        <p:nvSpPr>
          <p:cNvPr id="26" name="Ellipse 25"/>
          <p:cNvSpPr/>
          <p:nvPr/>
        </p:nvSpPr>
        <p:spPr>
          <a:xfrm>
            <a:off x="2071670" y="1428736"/>
            <a:ext cx="3743362" cy="15716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localiser toutes les informations sur ce sujet</a:t>
            </a:r>
          </a:p>
        </p:txBody>
      </p:sp>
      <p:sp>
        <p:nvSpPr>
          <p:cNvPr id="28" name="Ellipse 27"/>
          <p:cNvSpPr/>
          <p:nvPr/>
        </p:nvSpPr>
        <p:spPr>
          <a:xfrm>
            <a:off x="2007624" y="3143248"/>
            <a:ext cx="3699474" cy="15716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trier  ces informations </a:t>
            </a:r>
          </a:p>
        </p:txBody>
      </p:sp>
      <p:sp>
        <p:nvSpPr>
          <p:cNvPr id="29" name="Ellipse 28"/>
          <p:cNvSpPr/>
          <p:nvPr/>
        </p:nvSpPr>
        <p:spPr>
          <a:xfrm>
            <a:off x="2007624" y="4947964"/>
            <a:ext cx="3714776" cy="15716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Classer ces informations</a:t>
            </a:r>
          </a:p>
        </p:txBody>
      </p:sp>
      <p:sp>
        <p:nvSpPr>
          <p:cNvPr id="32" name="Ellipse 31"/>
          <p:cNvSpPr/>
          <p:nvPr/>
        </p:nvSpPr>
        <p:spPr>
          <a:xfrm>
            <a:off x="0" y="428604"/>
            <a:ext cx="9144000" cy="87187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b="1" u="sng" dirty="0">
                <a:latin typeface="Vrinda" pitchFamily="34" charset="0"/>
                <a:cs typeface="Vrinda" pitchFamily="34" charset="0"/>
              </a:rPr>
              <a:t>En deuxième étape</a:t>
            </a:r>
          </a:p>
        </p:txBody>
      </p:sp>
      <p:sp>
        <p:nvSpPr>
          <p:cNvPr id="14" name="Flèche droite 13"/>
          <p:cNvSpPr/>
          <p:nvPr/>
        </p:nvSpPr>
        <p:spPr>
          <a:xfrm>
            <a:off x="428596" y="1857364"/>
            <a:ext cx="1428760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lèche droite 14"/>
          <p:cNvSpPr/>
          <p:nvPr/>
        </p:nvSpPr>
        <p:spPr>
          <a:xfrm>
            <a:off x="428596" y="3500438"/>
            <a:ext cx="1428760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lèche droite 15"/>
          <p:cNvSpPr/>
          <p:nvPr/>
        </p:nvSpPr>
        <p:spPr>
          <a:xfrm>
            <a:off x="428596" y="5357826"/>
            <a:ext cx="1428760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6357982" cy="642918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756160" y="41936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P15</a:t>
            </a:r>
            <a:endParaRPr lang="fr-FR" sz="2400" b="1" dirty="0"/>
          </a:p>
        </p:txBody>
      </p:sp>
      <p:sp>
        <p:nvSpPr>
          <p:cNvPr id="26" name="Ellipse 25"/>
          <p:cNvSpPr/>
          <p:nvPr/>
        </p:nvSpPr>
        <p:spPr>
          <a:xfrm>
            <a:off x="2071670" y="1428736"/>
            <a:ext cx="3743362" cy="15716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localiser toutes les informations sur ce sujet</a:t>
            </a:r>
          </a:p>
        </p:txBody>
      </p:sp>
      <p:sp>
        <p:nvSpPr>
          <p:cNvPr id="32" name="Ellipse 31"/>
          <p:cNvSpPr/>
          <p:nvPr/>
        </p:nvSpPr>
        <p:spPr>
          <a:xfrm>
            <a:off x="0" y="428604"/>
            <a:ext cx="9144000" cy="87187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b="1" u="sng" dirty="0">
                <a:latin typeface="Vrinda" pitchFamily="34" charset="0"/>
                <a:cs typeface="Vrinda" pitchFamily="34" charset="0"/>
              </a:rPr>
              <a:t>En deuxième étape</a:t>
            </a:r>
          </a:p>
        </p:txBody>
      </p:sp>
      <p:sp>
        <p:nvSpPr>
          <p:cNvPr id="14" name="Flèche droite 13"/>
          <p:cNvSpPr/>
          <p:nvPr/>
        </p:nvSpPr>
        <p:spPr>
          <a:xfrm>
            <a:off x="428596" y="1857364"/>
            <a:ext cx="1428760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Pensées 10"/>
          <p:cNvSpPr/>
          <p:nvPr/>
        </p:nvSpPr>
        <p:spPr>
          <a:xfrm>
            <a:off x="428596" y="3906381"/>
            <a:ext cx="8072494" cy="2951619"/>
          </a:xfrm>
          <a:prstGeom prst="cloudCallout">
            <a:avLst>
              <a:gd name="adj1" fmla="val -5630"/>
              <a:gd name="adj2" fmla="val -815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Après que vous avez déterminé le sujet, vous devrez localiser toutes les informations sur ce sujet et recueillir les informations qui serviront à construire votre présentation.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6357982" cy="642918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643834" y="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P16</a:t>
            </a:r>
            <a:endParaRPr lang="fr-FR" sz="2400" b="1" dirty="0"/>
          </a:p>
        </p:txBody>
      </p:sp>
      <p:sp>
        <p:nvSpPr>
          <p:cNvPr id="28" name="Ellipse 27"/>
          <p:cNvSpPr/>
          <p:nvPr/>
        </p:nvSpPr>
        <p:spPr>
          <a:xfrm>
            <a:off x="2953584" y="1535116"/>
            <a:ext cx="3699474" cy="15716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trier  ces informations </a:t>
            </a:r>
          </a:p>
        </p:txBody>
      </p:sp>
      <p:sp>
        <p:nvSpPr>
          <p:cNvPr id="32" name="Ellipse 31"/>
          <p:cNvSpPr/>
          <p:nvPr/>
        </p:nvSpPr>
        <p:spPr>
          <a:xfrm>
            <a:off x="0" y="428604"/>
            <a:ext cx="9144000" cy="87187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b="1" u="sng" dirty="0">
                <a:latin typeface="Vrinda" pitchFamily="34" charset="0"/>
                <a:cs typeface="Vrinda" pitchFamily="34" charset="0"/>
              </a:rPr>
              <a:t>En deuxième étape</a:t>
            </a:r>
          </a:p>
        </p:txBody>
      </p:sp>
      <p:sp>
        <p:nvSpPr>
          <p:cNvPr id="15" name="Flèche droite 14"/>
          <p:cNvSpPr/>
          <p:nvPr/>
        </p:nvSpPr>
        <p:spPr>
          <a:xfrm>
            <a:off x="1374556" y="1892306"/>
            <a:ext cx="1428760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Pensées 10"/>
          <p:cNvSpPr/>
          <p:nvPr/>
        </p:nvSpPr>
        <p:spPr>
          <a:xfrm>
            <a:off x="428596" y="3906381"/>
            <a:ext cx="8072494" cy="2951619"/>
          </a:xfrm>
          <a:prstGeom prst="cloudCallout">
            <a:avLst>
              <a:gd name="adj1" fmla="val 2768"/>
              <a:gd name="adj2" fmla="val -8417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Ensuite, vous devez trier l’information, de sorte qu’il ne reste que ce qui intéressera l’auditoire tout en répondant à l’objectif de votre exposé oral.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6357982" cy="642918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708862" y="41936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P17</a:t>
            </a:r>
            <a:endParaRPr lang="fr-FR" sz="2400" b="1" dirty="0"/>
          </a:p>
        </p:txBody>
      </p:sp>
      <p:sp>
        <p:nvSpPr>
          <p:cNvPr id="32" name="Ellipse 31"/>
          <p:cNvSpPr/>
          <p:nvPr/>
        </p:nvSpPr>
        <p:spPr>
          <a:xfrm>
            <a:off x="0" y="428604"/>
            <a:ext cx="9144000" cy="87187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b="1" u="sng" dirty="0">
                <a:latin typeface="Vrinda" pitchFamily="34" charset="0"/>
                <a:cs typeface="Vrinda" pitchFamily="34" charset="0"/>
              </a:rPr>
              <a:t>En deuxième étape</a:t>
            </a:r>
          </a:p>
        </p:txBody>
      </p:sp>
      <p:sp>
        <p:nvSpPr>
          <p:cNvPr id="8" name="Ellipse 7"/>
          <p:cNvSpPr/>
          <p:nvPr/>
        </p:nvSpPr>
        <p:spPr>
          <a:xfrm>
            <a:off x="2795924" y="1432146"/>
            <a:ext cx="3714776" cy="15716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Classer ces informations</a:t>
            </a:r>
          </a:p>
        </p:txBody>
      </p:sp>
      <p:sp>
        <p:nvSpPr>
          <p:cNvPr id="9" name="Flèche droite 8"/>
          <p:cNvSpPr/>
          <p:nvPr/>
        </p:nvSpPr>
        <p:spPr>
          <a:xfrm>
            <a:off x="1216896" y="1905072"/>
            <a:ext cx="1428760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ensées 9"/>
          <p:cNvSpPr/>
          <p:nvPr/>
        </p:nvSpPr>
        <p:spPr>
          <a:xfrm>
            <a:off x="500034" y="3714752"/>
            <a:ext cx="8072494" cy="2764215"/>
          </a:xfrm>
          <a:prstGeom prst="cloudCallout">
            <a:avLst>
              <a:gd name="adj1" fmla="val 2768"/>
              <a:gd name="adj2" fmla="val -8417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Classer les informations en lien avec chaque idée que vous voulez développer ou communiquer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8022" y="857232"/>
            <a:ext cx="878687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fr-FR" sz="6000" b="1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4- Le plan d’un exposé      </a:t>
            </a:r>
            <a:br>
              <a:rPr lang="fr-FR" sz="6000" b="1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</a:br>
            <a:r>
              <a:rPr lang="fr-FR" sz="6000" b="1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               oral :</a:t>
            </a:r>
          </a:p>
          <a:p>
            <a:pPr>
              <a:lnSpc>
                <a:spcPct val="120000"/>
              </a:lnSpc>
            </a:pPr>
            <a:r>
              <a:rPr lang="fr-FR" sz="6000" b="1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         </a:t>
            </a:r>
            <a:r>
              <a:rPr lang="fr-FR" sz="6000" dirty="0">
                <a:solidFill>
                  <a:schemeClr val="accent4">
                    <a:lumMod val="20000"/>
                    <a:lumOff val="80000"/>
                  </a:schemeClr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L’introduction</a:t>
            </a:r>
            <a:br>
              <a:rPr lang="fr-FR" sz="6000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</a:br>
            <a:r>
              <a:rPr lang="fr-FR" sz="6000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     </a:t>
            </a:r>
            <a:r>
              <a:rPr lang="fr-FR" sz="6000" dirty="0">
                <a:solidFill>
                  <a:schemeClr val="accent4">
                    <a:lumMod val="20000"/>
                    <a:lumOff val="80000"/>
                  </a:schemeClr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Le développement</a:t>
            </a:r>
            <a:r>
              <a:rPr lang="fr-FR" sz="6000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 </a:t>
            </a:r>
            <a:br>
              <a:rPr lang="fr-FR" sz="6000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</a:br>
            <a:r>
              <a:rPr lang="fr-FR" sz="6000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     </a:t>
            </a:r>
            <a:r>
              <a:rPr lang="fr-FR" sz="6000" dirty="0">
                <a:solidFill>
                  <a:schemeClr val="accent4">
                    <a:lumMod val="20000"/>
                    <a:lumOff val="80000"/>
                  </a:schemeClr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La conclusion</a:t>
            </a:r>
            <a:r>
              <a:rPr lang="fr-FR" sz="6000" dirty="0">
                <a:solidFill>
                  <a:srgbClr val="FFFF00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 </a:t>
            </a:r>
          </a:p>
        </p:txBody>
      </p:sp>
      <p:sp>
        <p:nvSpPr>
          <p:cNvPr id="5" name="Organigramme : Connecteur 4"/>
          <p:cNvSpPr/>
          <p:nvPr/>
        </p:nvSpPr>
        <p:spPr>
          <a:xfrm>
            <a:off x="1848982" y="3434428"/>
            <a:ext cx="457200" cy="457200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Organigramme : Connecteur 5"/>
          <p:cNvSpPr/>
          <p:nvPr/>
        </p:nvSpPr>
        <p:spPr>
          <a:xfrm>
            <a:off x="1857356" y="4496178"/>
            <a:ext cx="457200" cy="457200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rganigramme : Connecteur 6"/>
          <p:cNvSpPr/>
          <p:nvPr/>
        </p:nvSpPr>
        <p:spPr>
          <a:xfrm>
            <a:off x="1857356" y="5631330"/>
            <a:ext cx="457200" cy="457200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7715272" y="21429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P18</a:t>
            </a:r>
            <a:endParaRPr lang="fr-FR" sz="24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14282" y="1643050"/>
            <a:ext cx="8643998" cy="298543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 </a:t>
            </a:r>
            <a:r>
              <a:rPr lang="fr-FR" sz="4000" b="1" u="sng" dirty="0">
                <a:latin typeface="Vrinda" pitchFamily="34" charset="0"/>
                <a:cs typeface="Vrinda" pitchFamily="34" charset="0"/>
              </a:rPr>
              <a:t>Le plan</a:t>
            </a:r>
            <a:r>
              <a:rPr lang="fr-FR" sz="4000" b="1" dirty="0">
                <a:latin typeface="Vrinda" pitchFamily="34" charset="0"/>
                <a:cs typeface="Vrinda" pitchFamily="34" charset="0"/>
              </a:rPr>
              <a:t> 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est une étape incontournable qui suit la recherche et la lecture de toute documentation nécessaire à l’élaboration de votre présentation orale. Le plan se compose de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l’introduction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, du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développement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 et de la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conclusion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. </a:t>
            </a:r>
            <a:br>
              <a:rPr lang="fr-FR" sz="2800" dirty="0">
                <a:latin typeface="Vrinda" pitchFamily="34" charset="0"/>
                <a:cs typeface="Vrinda" pitchFamily="34" charset="0"/>
              </a:rPr>
            </a:br>
            <a:r>
              <a:rPr lang="fr-FR" sz="2800" dirty="0">
                <a:latin typeface="Vrinda" pitchFamily="34" charset="0"/>
                <a:cs typeface="Vrinda" pitchFamily="34" charset="0"/>
              </a:rPr>
              <a:t>Il vous permettra d’organiser votre contenu. 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728667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4- Le plan d’un exposé oral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7715272" y="21429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P19</a:t>
            </a:r>
            <a:endParaRPr lang="fr-FR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14546" y="0"/>
            <a:ext cx="4714908" cy="714356"/>
          </a:xfrm>
        </p:spPr>
        <p:txBody>
          <a:bodyPr/>
          <a:lstStyle/>
          <a:p>
            <a:pPr algn="ctr"/>
            <a:r>
              <a:rPr lang="fr-FR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Plan de l’exposé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42844" y="642918"/>
            <a:ext cx="8858312" cy="6215082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ea typeface="+mj-ea"/>
                <a:cs typeface="Vrinda" pitchFamily="34" charset="0"/>
              </a:rPr>
              <a:t> 1-</a:t>
            </a:r>
            <a:r>
              <a:rPr lang="fr-FR" sz="4900" dirty="0">
                <a:latin typeface="Vrinda" pitchFamily="34" charset="0"/>
                <a:ea typeface="+mj-ea"/>
                <a:cs typeface="Vrinda" pitchFamily="34" charset="0"/>
              </a:rPr>
              <a:t> </a:t>
            </a: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ea typeface="+mj-ea"/>
                <a:cs typeface="Vrinda" pitchFamily="34" charset="0"/>
              </a:rPr>
              <a:t>I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ea typeface="+mj-ea"/>
                <a:cs typeface="Vrinda" pitchFamily="34" charset="0"/>
              </a:rPr>
              <a:t>ntroduction</a:t>
            </a:r>
            <a:endParaRPr lang="fr-FR" sz="4900" dirty="0">
              <a:solidFill>
                <a:srgbClr val="FFFF00"/>
              </a:solidFill>
              <a:latin typeface="Vrinda" pitchFamily="34" charset="0"/>
              <a:cs typeface="Vrinda" pitchFamily="34" charset="0"/>
            </a:endParaRP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2-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5400" dirty="0">
                <a:latin typeface="Vrinda" pitchFamily="34" charset="0"/>
                <a:cs typeface="Vrinda" pitchFamily="34" charset="0"/>
              </a:rPr>
              <a:t>Les objectifs de cet exposé ? </a:t>
            </a:r>
            <a:endParaRPr lang="fr-FR" sz="4900" dirty="0">
              <a:latin typeface="Vrinda" pitchFamily="34" charset="0"/>
              <a:cs typeface="Vrinda" pitchFamily="34" charset="0"/>
            </a:endParaRP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3-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C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omment préparer un exposé oral ?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4-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L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e plan :</a:t>
            </a:r>
          </a:p>
          <a:p>
            <a:pPr>
              <a:lnSpc>
                <a:spcPct val="120000"/>
              </a:lnSpc>
            </a:pPr>
            <a:r>
              <a:rPr lang="fr-FR" sz="4900" dirty="0">
                <a:latin typeface="Vrinda" pitchFamily="34" charset="0"/>
                <a:cs typeface="Vrinda" pitchFamily="34" charset="0"/>
              </a:rPr>
              <a:t>      </a:t>
            </a:r>
            <a:r>
              <a:rPr lang="fr-FR" sz="4900" b="1" u="sng" dirty="0">
                <a:latin typeface="Vrinda" pitchFamily="34" charset="0"/>
                <a:cs typeface="Vrinda" pitchFamily="34" charset="0"/>
              </a:rPr>
              <a:t>l’introduction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,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 </a:t>
            </a:r>
            <a:r>
              <a:rPr lang="fr-FR" sz="4900" u="sng" dirty="0">
                <a:latin typeface="Vrinda" pitchFamily="34" charset="0"/>
                <a:cs typeface="Vrinda" pitchFamily="34" charset="0"/>
              </a:rPr>
              <a:t>le </a:t>
            </a:r>
            <a:r>
              <a:rPr lang="fr-FR" sz="4900" b="1" u="sng" dirty="0">
                <a:latin typeface="Vrinda" pitchFamily="34" charset="0"/>
                <a:cs typeface="Vrinda" pitchFamily="34" charset="0"/>
              </a:rPr>
              <a:t>développement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 et </a:t>
            </a:r>
            <a:r>
              <a:rPr lang="fr-FR" sz="4900" u="sng" dirty="0">
                <a:latin typeface="Vrinda" pitchFamily="34" charset="0"/>
                <a:cs typeface="Vrinda" pitchFamily="34" charset="0"/>
              </a:rPr>
              <a:t>la </a:t>
            </a:r>
            <a:r>
              <a:rPr lang="fr-FR" sz="4900" b="1" u="sng" dirty="0">
                <a:latin typeface="Vrinda" pitchFamily="34" charset="0"/>
                <a:cs typeface="Vrinda" pitchFamily="34" charset="0"/>
              </a:rPr>
              <a:t>conclusion</a:t>
            </a:r>
            <a:r>
              <a:rPr lang="fr-FR" sz="4900" u="sng" dirty="0">
                <a:latin typeface="Vrinda" pitchFamily="34" charset="0"/>
                <a:cs typeface="Vrinda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5-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L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e matériel audiovisuel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6-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C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omment répondre aux questions ?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7-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L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a pratique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8-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L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a présentation orale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9-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L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e langage verbal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L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e langage non verbal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11-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L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e trac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12-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L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es exposés oraux en équipe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13-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L’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évaluation de l’enseignant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14-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4900" b="1" dirty="0">
                <a:latin typeface="Vrinda" pitchFamily="34" charset="0"/>
                <a:cs typeface="Vrinda" pitchFamily="34" charset="0"/>
              </a:rPr>
              <a:t>V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otre évaluation </a:t>
            </a:r>
          </a:p>
          <a:p>
            <a:pPr>
              <a:lnSpc>
                <a:spcPct val="120000"/>
              </a:lnSpc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15-  </a:t>
            </a:r>
            <a:r>
              <a:rPr lang="fr-FR" sz="4900" dirty="0">
                <a:latin typeface="Vrinda" pitchFamily="34" charset="0"/>
                <a:cs typeface="Vrinda" pitchFamily="34" charset="0"/>
              </a:rPr>
              <a:t>Phrases et expressions utiles pour un exposé oral réussi </a:t>
            </a:r>
          </a:p>
          <a:p>
            <a:pPr marL="0" marR="0" lvl="0" indent="0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ea typeface="+mj-ea"/>
                <a:cs typeface="Vrinda" pitchFamily="34" charset="0"/>
              </a:rPr>
              <a:t>16-</a:t>
            </a:r>
            <a:r>
              <a:rPr lang="fr-FR" sz="4900" dirty="0">
                <a:latin typeface="Vrinda" pitchFamily="34" charset="0"/>
                <a:ea typeface="+mj-ea"/>
                <a:cs typeface="Vrinda" pitchFamily="34" charset="0"/>
              </a:rPr>
              <a:t> </a:t>
            </a:r>
            <a:r>
              <a:rPr lang="fr-FR" sz="4900" b="1" dirty="0">
                <a:solidFill>
                  <a:srgbClr val="FFFF00"/>
                </a:solidFill>
                <a:latin typeface="Vrinda" pitchFamily="34" charset="0"/>
                <a:ea typeface="+mj-ea"/>
                <a:cs typeface="Vrinda" pitchFamily="34" charset="0"/>
              </a:rPr>
              <a:t>C</a:t>
            </a:r>
            <a:r>
              <a:rPr lang="fr-FR" sz="4900" dirty="0">
                <a:solidFill>
                  <a:srgbClr val="FFFF00"/>
                </a:solidFill>
                <a:latin typeface="Vrinda" pitchFamily="34" charset="0"/>
                <a:ea typeface="+mj-ea"/>
                <a:cs typeface="Vrinda" pitchFamily="34" charset="0"/>
              </a:rPr>
              <a:t>onclusion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rinda" pitchFamily="34" charset="0"/>
              <a:ea typeface="+mj-ea"/>
              <a:cs typeface="Vrinda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803458" y="41936"/>
            <a:ext cx="585417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</a:t>
            </a:r>
            <a:endParaRPr lang="fr-FR" sz="24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728667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4- Le plan d’un exposé oral </a:t>
            </a:r>
          </a:p>
        </p:txBody>
      </p:sp>
      <p:sp>
        <p:nvSpPr>
          <p:cNvPr id="9" name="Rectangle 8"/>
          <p:cNvSpPr/>
          <p:nvPr/>
        </p:nvSpPr>
        <p:spPr>
          <a:xfrm>
            <a:off x="301486" y="714356"/>
            <a:ext cx="305606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Vrinda" pitchFamily="34" charset="0"/>
                <a:cs typeface="Vrinda" pitchFamily="34" charset="0"/>
              </a:rPr>
              <a:t>L’introduction </a:t>
            </a: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357158" y="1382421"/>
          <a:ext cx="8286808" cy="5214973"/>
        </p:xfrm>
        <a:graphic>
          <a:graphicData uri="http://schemas.openxmlformats.org/drawingml/2006/table">
            <a:tbl>
              <a:tblPr/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1497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mpd="sng">
                      <a:solidFill>
                        <a:schemeClr val="tx1"/>
                      </a:solidFill>
                      <a:prstDash val="soli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mpd="sng">
                      <a:solidFill>
                        <a:schemeClr val="tx1"/>
                      </a:solidFill>
                      <a:prstDash val="solid"/>
                    </a:lnT>
                    <a:lnB w="762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mpd="sng">
                      <a:solidFill>
                        <a:schemeClr val="tx1"/>
                      </a:solidFill>
                      <a:prstDash val="soli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406420" y="1477016"/>
          <a:ext cx="8237546" cy="754286"/>
        </p:xfrm>
        <a:graphic>
          <a:graphicData uri="http://schemas.openxmlformats.org/drawingml/2006/table">
            <a:tbl>
              <a:tblPr/>
              <a:tblGrid>
                <a:gridCol w="8237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428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mpd="sng">
                      <a:solidFill>
                        <a:schemeClr val="tx1"/>
                      </a:solidFill>
                      <a:prstDash val="solid"/>
                    </a:lnL>
                    <a:lnR w="76200" cmpd="sng">
                      <a:solidFill>
                        <a:schemeClr val="tx1"/>
                      </a:solidFill>
                      <a:prstDash val="solid"/>
                    </a:lnR>
                    <a:lnT w="76200" cmpd="sng">
                      <a:solidFill>
                        <a:schemeClr val="tx1"/>
                      </a:solidFill>
                      <a:prstDash val="solid"/>
                    </a:lnT>
                    <a:lnB w="762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428596" y="2367768"/>
            <a:ext cx="507209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- éveille la curiosité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8596" y="3010710"/>
            <a:ext cx="4643470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 énonce les idées </a:t>
            </a:r>
            <a:b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</a:br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 principales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8596" y="4153718"/>
            <a:ext cx="5143536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- énonce les idées </a:t>
            </a:r>
            <a:b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</a:br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 secondaires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7158" y="5214950"/>
            <a:ext cx="5429288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- suscite l’intérêt</a:t>
            </a:r>
            <a:r>
              <a:rPr lang="fr-FR" sz="3200" b="1" i="1" dirty="0">
                <a:solidFill>
                  <a:schemeClr val="tx1"/>
                </a:solidFill>
              </a:rPr>
              <a:t> </a:t>
            </a:r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et capte</a:t>
            </a:r>
            <a:b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</a:br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 l’attention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0034" y="1571612"/>
            <a:ext cx="5143536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Vrinda" pitchFamily="34" charset="0"/>
                <a:cs typeface="Vrinda" pitchFamily="34" charset="0"/>
              </a:rPr>
              <a:t>Contenu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857884" y="1594770"/>
            <a:ext cx="2643206" cy="58477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Vrinda" pitchFamily="34" charset="0"/>
                <a:cs typeface="Vrinda" pitchFamily="34" charset="0"/>
              </a:rPr>
              <a:t>Durée </a:t>
            </a:r>
          </a:p>
        </p:txBody>
      </p:sp>
      <p:sp>
        <p:nvSpPr>
          <p:cNvPr id="24" name="Rectangle 23"/>
          <p:cNvSpPr/>
          <p:nvPr/>
        </p:nvSpPr>
        <p:spPr>
          <a:xfrm rot="19653102">
            <a:off x="5977785" y="3130313"/>
            <a:ext cx="2501466" cy="1441124"/>
          </a:xfrm>
          <a:prstGeom prst="wedgeRectCallout">
            <a:avLst>
              <a:gd name="adj1" fmla="val -46796"/>
              <a:gd name="adj2" fmla="val 7221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/>
              <a:t>De 1 à 3 min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715272" y="15766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P20</a:t>
            </a:r>
            <a:endParaRPr lang="fr-FR" sz="24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728667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4- Le plan d’un exposé oral </a:t>
            </a:r>
          </a:p>
        </p:txBody>
      </p:sp>
      <p:sp>
        <p:nvSpPr>
          <p:cNvPr id="9" name="Rectangle 8"/>
          <p:cNvSpPr/>
          <p:nvPr/>
        </p:nvSpPr>
        <p:spPr>
          <a:xfrm>
            <a:off x="301486" y="714356"/>
            <a:ext cx="341325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Vrinda" pitchFamily="34" charset="0"/>
                <a:cs typeface="Vrinda" pitchFamily="34" charset="0"/>
              </a:rPr>
              <a:t>Développement </a:t>
            </a: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357158" y="1382421"/>
          <a:ext cx="8286808" cy="5214973"/>
        </p:xfrm>
        <a:graphic>
          <a:graphicData uri="http://schemas.openxmlformats.org/drawingml/2006/table">
            <a:tbl>
              <a:tblPr/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1497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mpd="sng">
                      <a:solidFill>
                        <a:schemeClr val="tx1"/>
                      </a:solidFill>
                      <a:prstDash val="soli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mpd="sng">
                      <a:solidFill>
                        <a:schemeClr val="tx1"/>
                      </a:solidFill>
                      <a:prstDash val="solid"/>
                    </a:lnT>
                    <a:lnB w="762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mpd="sng">
                      <a:solidFill>
                        <a:schemeClr val="tx1"/>
                      </a:solidFill>
                      <a:prstDash val="soli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406420" y="1477016"/>
          <a:ext cx="8237546" cy="754286"/>
        </p:xfrm>
        <a:graphic>
          <a:graphicData uri="http://schemas.openxmlformats.org/drawingml/2006/table">
            <a:tbl>
              <a:tblPr/>
              <a:tblGrid>
                <a:gridCol w="8237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428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mpd="sng">
                      <a:solidFill>
                        <a:schemeClr val="tx1"/>
                      </a:solidFill>
                      <a:prstDash val="solid"/>
                    </a:lnL>
                    <a:lnR w="76200" cmpd="sng">
                      <a:solidFill>
                        <a:schemeClr val="tx1"/>
                      </a:solidFill>
                      <a:prstDash val="solid"/>
                    </a:lnR>
                    <a:lnT w="76200" cmpd="sng">
                      <a:solidFill>
                        <a:schemeClr val="tx1"/>
                      </a:solidFill>
                      <a:prstDash val="solid"/>
                    </a:lnT>
                    <a:lnB w="762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428596" y="2446598"/>
            <a:ext cx="507209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- Idée principale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8596" y="3404860"/>
            <a:ext cx="4643470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 Idée secondaire</a:t>
            </a:r>
          </a:p>
          <a:p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   * exemple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8596" y="4737060"/>
            <a:ext cx="5143536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 Idée secondaire</a:t>
            </a:r>
          </a:p>
          <a:p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   * citation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0034" y="1571612"/>
            <a:ext cx="5143536" cy="5847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Vrinda" pitchFamily="34" charset="0"/>
                <a:cs typeface="Vrinda" pitchFamily="34" charset="0"/>
              </a:rPr>
              <a:t>Contenu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857884" y="1594770"/>
            <a:ext cx="2643206" cy="5847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Vrinda" pitchFamily="34" charset="0"/>
                <a:cs typeface="Vrinda" pitchFamily="34" charset="0"/>
              </a:rPr>
              <a:t>Durée </a:t>
            </a:r>
          </a:p>
        </p:txBody>
      </p:sp>
      <p:sp>
        <p:nvSpPr>
          <p:cNvPr id="24" name="Rectangle 23"/>
          <p:cNvSpPr/>
          <p:nvPr/>
        </p:nvSpPr>
        <p:spPr>
          <a:xfrm rot="19653102">
            <a:off x="5977785" y="3130313"/>
            <a:ext cx="2501466" cy="1441124"/>
          </a:xfrm>
          <a:prstGeom prst="wedgeRectCallout">
            <a:avLst>
              <a:gd name="adj1" fmla="val -46796"/>
              <a:gd name="adj2" fmla="val 7221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/>
              <a:t>De 8 à 14 min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693096" y="18383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P21</a:t>
            </a:r>
            <a:endParaRPr lang="fr-FR" sz="24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728667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4- Le plan d’un exposé oral </a:t>
            </a:r>
          </a:p>
        </p:txBody>
      </p:sp>
      <p:sp>
        <p:nvSpPr>
          <p:cNvPr id="9" name="Rectangle 8"/>
          <p:cNvSpPr/>
          <p:nvPr/>
        </p:nvSpPr>
        <p:spPr>
          <a:xfrm>
            <a:off x="301486" y="714356"/>
            <a:ext cx="341325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Vrinda" pitchFamily="34" charset="0"/>
                <a:cs typeface="Vrinda" pitchFamily="34" charset="0"/>
              </a:rPr>
              <a:t>Conclusion </a:t>
            </a: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357158" y="1382421"/>
          <a:ext cx="8286808" cy="5214973"/>
        </p:xfrm>
        <a:graphic>
          <a:graphicData uri="http://schemas.openxmlformats.org/drawingml/2006/table">
            <a:tbl>
              <a:tblPr/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1497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mpd="sng">
                      <a:solidFill>
                        <a:schemeClr val="tx1"/>
                      </a:solidFill>
                      <a:prstDash val="soli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mpd="sng">
                      <a:solidFill>
                        <a:schemeClr val="tx1"/>
                      </a:solidFill>
                      <a:prstDash val="solid"/>
                    </a:lnT>
                    <a:lnB w="762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mpd="sng">
                      <a:solidFill>
                        <a:schemeClr val="tx1"/>
                      </a:solidFill>
                      <a:prstDash val="soli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406420" y="1477016"/>
          <a:ext cx="8237546" cy="754286"/>
        </p:xfrm>
        <a:graphic>
          <a:graphicData uri="http://schemas.openxmlformats.org/drawingml/2006/table">
            <a:tbl>
              <a:tblPr/>
              <a:tblGrid>
                <a:gridCol w="8237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428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76200" cmpd="sng">
                      <a:solidFill>
                        <a:schemeClr val="tx1"/>
                      </a:solidFill>
                      <a:prstDash val="solid"/>
                    </a:lnL>
                    <a:lnR w="76200" cmpd="sng">
                      <a:solidFill>
                        <a:schemeClr val="tx1"/>
                      </a:solidFill>
                      <a:prstDash val="solid"/>
                    </a:lnR>
                    <a:lnT w="76200" cmpd="sng">
                      <a:solidFill>
                        <a:schemeClr val="tx1"/>
                      </a:solidFill>
                      <a:prstDash val="solid"/>
                    </a:lnT>
                    <a:lnB w="762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428596" y="2446598"/>
            <a:ext cx="507209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- Résumé les idées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8596" y="3404860"/>
            <a:ext cx="521497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fr-FR" sz="3200" b="1" i="1" dirty="0">
                <a:solidFill>
                  <a:schemeClr val="tx1"/>
                </a:solidFill>
                <a:latin typeface="Vrinda" pitchFamily="34" charset="0"/>
                <a:cs typeface="Vrinda" pitchFamily="34" charset="0"/>
              </a:rPr>
              <a:t> Faire réfléchir l’auditoire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0034" y="1571612"/>
            <a:ext cx="5143536" cy="5847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Vrinda" pitchFamily="34" charset="0"/>
                <a:cs typeface="Vrinda" pitchFamily="34" charset="0"/>
              </a:rPr>
              <a:t>Contenu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857884" y="1594770"/>
            <a:ext cx="2643206" cy="5847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Vrinda" pitchFamily="34" charset="0"/>
                <a:cs typeface="Vrinda" pitchFamily="34" charset="0"/>
              </a:rPr>
              <a:t>Durée </a:t>
            </a:r>
          </a:p>
        </p:txBody>
      </p:sp>
      <p:sp>
        <p:nvSpPr>
          <p:cNvPr id="24" name="Rectangle 23"/>
          <p:cNvSpPr/>
          <p:nvPr/>
        </p:nvSpPr>
        <p:spPr>
          <a:xfrm rot="19653102">
            <a:off x="5977785" y="3130313"/>
            <a:ext cx="2501466" cy="1441124"/>
          </a:xfrm>
          <a:prstGeom prst="wedgeRectCallout">
            <a:avLst>
              <a:gd name="adj1" fmla="val -46796"/>
              <a:gd name="adj2" fmla="val 7221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/>
              <a:t>De 1 à 3 min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708862" y="152298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P22</a:t>
            </a:r>
            <a:endParaRPr lang="fr-FR" sz="24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714620"/>
            <a:ext cx="89297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5 - </a:t>
            </a:r>
            <a:r>
              <a:rPr lang="fr-FR" sz="60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Le matériel audiovisuel </a:t>
            </a:r>
            <a:endParaRPr lang="fr-FR" sz="6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724628" y="18383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P23</a:t>
            </a:r>
            <a:endParaRPr lang="fr-FR" sz="24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5- Le matériel audiovisuel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2294" y="2791486"/>
            <a:ext cx="8968642" cy="1446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-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Les aides audiovisuels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 clarifient des points difficiles à comprendre et rend plus vivant l’exposé oral.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1218" y="4577436"/>
            <a:ext cx="892971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-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il n’est pas là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 pour vous empêcher de parler. </a:t>
            </a:r>
          </a:p>
        </p:txBody>
      </p:sp>
      <p:sp>
        <p:nvSpPr>
          <p:cNvPr id="7" name="Rectangle 6"/>
          <p:cNvSpPr/>
          <p:nvPr/>
        </p:nvSpPr>
        <p:spPr>
          <a:xfrm>
            <a:off x="119686" y="934098"/>
            <a:ext cx="8929718" cy="14465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-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Il est important de vous assurer 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que l’enseignant (les membres de jury)autorise les supports visuels pour votre présentation orale.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708862" y="152298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P24</a:t>
            </a:r>
            <a:endParaRPr lang="fr-FR" sz="24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5- Le matériel audiovisuel 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1071546"/>
            <a:ext cx="8643998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-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Ne pas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 les plonger dans le noir trop longtemps, car cela crée de la somnolence .</a:t>
            </a:r>
          </a:p>
        </p:txBody>
      </p:sp>
      <p:sp>
        <p:nvSpPr>
          <p:cNvPr id="9" name="Rectangle 8"/>
          <p:cNvSpPr/>
          <p:nvPr/>
        </p:nvSpPr>
        <p:spPr>
          <a:xfrm>
            <a:off x="214282" y="2285992"/>
            <a:ext cx="8643998" cy="23698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fr-FR" sz="3200" b="1" dirty="0">
                <a:latin typeface="Vrinda" pitchFamily="34" charset="0"/>
                <a:cs typeface="Vrinda" pitchFamily="34" charset="0"/>
              </a:rPr>
              <a:t>Si vous utilisez le tableau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, écrivez en gros caractères et lisiblement. </a:t>
            </a:r>
          </a:p>
          <a:p>
            <a:pPr>
              <a:buFontTx/>
              <a:buChar char="-"/>
            </a:pPr>
            <a:r>
              <a:rPr lang="fr-FR" sz="3200" b="1" dirty="0">
                <a:latin typeface="Vrinda" pitchFamily="34" charset="0"/>
                <a:cs typeface="Vrinda" pitchFamily="34" charset="0"/>
              </a:rPr>
              <a:t>Assurez-vous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 de vous retourner vers l’auditoire dès que possible parce que la voix porte moins loin si vous parlez en direction du tableau.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693096" y="231128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P25</a:t>
            </a:r>
            <a:endParaRPr lang="fr-FR" sz="24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714620"/>
            <a:ext cx="89297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6 – Comment répondre aux   </a:t>
            </a:r>
            <a:b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</a:br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    questions?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P26</a:t>
            </a:r>
            <a:endParaRPr lang="fr-FR" sz="24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550072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répondre aux  questions?</a:t>
            </a:r>
          </a:p>
        </p:txBody>
      </p:sp>
      <p:sp>
        <p:nvSpPr>
          <p:cNvPr id="32" name="Ellipse 31"/>
          <p:cNvSpPr/>
          <p:nvPr/>
        </p:nvSpPr>
        <p:spPr>
          <a:xfrm>
            <a:off x="0" y="428604"/>
            <a:ext cx="9144000" cy="87187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Vrinda" pitchFamily="34" charset="0"/>
                <a:cs typeface="Vrinda" pitchFamily="34" charset="0"/>
              </a:rPr>
              <a:t>Pour répondre aux questions</a:t>
            </a:r>
          </a:p>
        </p:txBody>
      </p:sp>
      <p:sp>
        <p:nvSpPr>
          <p:cNvPr id="14" name="Flèche droite 13"/>
          <p:cNvSpPr/>
          <p:nvPr/>
        </p:nvSpPr>
        <p:spPr>
          <a:xfrm>
            <a:off x="428596" y="1500174"/>
            <a:ext cx="1571636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fr-FR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00232" y="1485390"/>
            <a:ext cx="6929486" cy="892552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fr-FR" sz="2800" b="1" dirty="0"/>
              <a:t>Une bonne</a:t>
            </a:r>
            <a:r>
              <a:rPr lang="fr-FR" sz="2400" b="1" dirty="0"/>
              <a:t> </a:t>
            </a:r>
            <a:r>
              <a:rPr lang="fr-FR" sz="2800" b="1" dirty="0"/>
              <a:t>connaissance</a:t>
            </a:r>
            <a:r>
              <a:rPr lang="fr-FR" sz="2400" dirty="0"/>
              <a:t> de  votre domaine d’étude et surtout de votre sujet.  </a:t>
            </a:r>
          </a:p>
        </p:txBody>
      </p:sp>
      <p:sp>
        <p:nvSpPr>
          <p:cNvPr id="9" name="Flèche droite 8"/>
          <p:cNvSpPr/>
          <p:nvPr/>
        </p:nvSpPr>
        <p:spPr>
          <a:xfrm>
            <a:off x="397064" y="3707878"/>
            <a:ext cx="1571376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45542" y="3636440"/>
            <a:ext cx="6912738" cy="1015663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fr-FR" sz="3200" b="1" dirty="0">
                <a:latin typeface="Vrinda" pitchFamily="34" charset="0"/>
                <a:cs typeface="Vrinda" pitchFamily="34" charset="0"/>
              </a:rPr>
              <a:t>Une bonne</a:t>
            </a:r>
            <a:r>
              <a:rPr lang="fr-FR" sz="2800" b="1" dirty="0">
                <a:latin typeface="Vrinda" pitchFamily="34" charset="0"/>
                <a:cs typeface="Vrinda" pitchFamily="34" charset="0"/>
              </a:rPr>
              <a:t>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préparation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, vous pouvez répondre à des questions imaginées.</a:t>
            </a:r>
          </a:p>
        </p:txBody>
      </p:sp>
      <p:sp>
        <p:nvSpPr>
          <p:cNvPr id="12" name="Flèche droite 11"/>
          <p:cNvSpPr/>
          <p:nvPr/>
        </p:nvSpPr>
        <p:spPr>
          <a:xfrm>
            <a:off x="380316" y="2635272"/>
            <a:ext cx="1619916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fr-FR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00232" y="2508680"/>
            <a:ext cx="6929486" cy="1015663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fr-FR" sz="3200" b="1" dirty="0">
                <a:latin typeface="Vrinda" pitchFamily="34" charset="0"/>
                <a:cs typeface="Vrinda" pitchFamily="34" charset="0"/>
              </a:rPr>
              <a:t>Une bonne</a:t>
            </a:r>
            <a:r>
              <a:rPr lang="fr-FR" sz="2800" b="1" dirty="0">
                <a:latin typeface="Vrinda" pitchFamily="34" charset="0"/>
                <a:cs typeface="Vrinda" pitchFamily="34" charset="0"/>
              </a:rPr>
              <a:t>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connaissance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 des membres de jury (spécialité, domaine,…).</a:t>
            </a:r>
          </a:p>
        </p:txBody>
      </p:sp>
      <p:sp>
        <p:nvSpPr>
          <p:cNvPr id="15" name="Flèche droite 14"/>
          <p:cNvSpPr/>
          <p:nvPr/>
        </p:nvSpPr>
        <p:spPr>
          <a:xfrm>
            <a:off x="357158" y="5357826"/>
            <a:ext cx="1571636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fr-FR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45542" y="4776966"/>
            <a:ext cx="6912738" cy="1877437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fr-FR" sz="3200" b="1" dirty="0">
                <a:latin typeface="Vrinda" pitchFamily="34" charset="0"/>
                <a:cs typeface="Vrinda" pitchFamily="34" charset="0"/>
              </a:rPr>
              <a:t>Répétez</a:t>
            </a:r>
            <a:r>
              <a:rPr lang="fr-FR" sz="3200" dirty="0">
                <a:latin typeface="Vrinda" pitchFamily="34" charset="0"/>
                <a:cs typeface="Vrinda" pitchFamily="34" charset="0"/>
              </a:rPr>
              <a:t> </a:t>
            </a:r>
            <a:r>
              <a:rPr lang="fr-FR" sz="3200" b="1" dirty="0">
                <a:latin typeface="Vrinda" pitchFamily="34" charset="0"/>
                <a:cs typeface="Vrinda" pitchFamily="34" charset="0"/>
              </a:rPr>
              <a:t>la question</a:t>
            </a:r>
            <a:r>
              <a:rPr lang="fr-FR" sz="2800" b="1" dirty="0">
                <a:latin typeface="Vrinda" pitchFamily="34" charset="0"/>
                <a:cs typeface="Vrinda" pitchFamily="34" charset="0"/>
              </a:rPr>
              <a:t> 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dans vos mots pour vérifier si vous avez bien compris et, en même temps, cela vous laisse du temps pour rassembler vos idées.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5720" y="1142984"/>
            <a:ext cx="142876" cy="478634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661564" y="2617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P27</a:t>
            </a:r>
            <a:endParaRPr lang="fr-FR" sz="24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550072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répondre aux  questions?</a:t>
            </a:r>
          </a:p>
        </p:txBody>
      </p:sp>
      <p:sp>
        <p:nvSpPr>
          <p:cNvPr id="32" name="Ellipse 31"/>
          <p:cNvSpPr/>
          <p:nvPr/>
        </p:nvSpPr>
        <p:spPr>
          <a:xfrm>
            <a:off x="0" y="602030"/>
            <a:ext cx="9144000" cy="87187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Vrinda" pitchFamily="34" charset="0"/>
                <a:cs typeface="Vrinda" pitchFamily="34" charset="0"/>
              </a:rPr>
              <a:t>Pour répondre aux questions</a:t>
            </a:r>
          </a:p>
        </p:txBody>
      </p:sp>
      <p:sp>
        <p:nvSpPr>
          <p:cNvPr id="14" name="Flèche droite 13"/>
          <p:cNvSpPr/>
          <p:nvPr/>
        </p:nvSpPr>
        <p:spPr>
          <a:xfrm>
            <a:off x="428596" y="1673600"/>
            <a:ext cx="1571636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fr-FR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00232" y="1658816"/>
            <a:ext cx="6929486" cy="1015663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fr-FR" sz="3200" b="1" dirty="0">
                <a:latin typeface="Vrinda" pitchFamily="34" charset="0"/>
                <a:cs typeface="Vrinda" pitchFamily="34" charset="0"/>
              </a:rPr>
              <a:t>Les réponses doivent</a:t>
            </a:r>
            <a:r>
              <a:rPr lang="fr-FR" sz="2800" dirty="0">
                <a:latin typeface="Vrinda" pitchFamily="34" charset="0"/>
                <a:cs typeface="Vrinda" pitchFamily="34" charset="0"/>
              </a:rPr>
              <a:t> être simples et honnêtes. </a:t>
            </a:r>
            <a:endParaRPr lang="fr-FR" sz="2400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12" name="Flèche droite 11"/>
          <p:cNvSpPr/>
          <p:nvPr/>
        </p:nvSpPr>
        <p:spPr>
          <a:xfrm>
            <a:off x="380316" y="3013656"/>
            <a:ext cx="1619916" cy="785818"/>
          </a:xfrm>
          <a:prstGeom prst="rightArrow">
            <a:avLst>
              <a:gd name="adj1" fmla="val 41975"/>
              <a:gd name="adj2" fmla="val 8812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fr-FR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00232" y="2887064"/>
            <a:ext cx="6929486" cy="954107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Si vous ne connaissez pas la réponse, n’ayez pas honte de ne pas tout savoir.</a:t>
            </a:r>
            <a:endParaRPr lang="fr-FR" sz="2400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7158" y="1316410"/>
            <a:ext cx="45719" cy="228601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7693096" y="73468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P28</a:t>
            </a:r>
            <a:endParaRPr lang="fr-FR" sz="24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2714620"/>
            <a:ext cx="78581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7 – La pratique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P29</a:t>
            </a:r>
            <a:endParaRPr lang="fr-FR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00166" y="2714620"/>
            <a:ext cx="59081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1- Introduction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803458" y="41936"/>
            <a:ext cx="585417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</a:t>
            </a:r>
            <a:endParaRPr lang="fr-FR" sz="24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2286016" cy="500042"/>
          </a:xfrm>
        </p:spPr>
        <p:txBody>
          <a:bodyPr/>
          <a:lstStyle/>
          <a:p>
            <a:r>
              <a:rPr lang="fr-FR" sz="20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7- La pratique</a:t>
            </a:r>
          </a:p>
        </p:txBody>
      </p:sp>
      <p:sp>
        <p:nvSpPr>
          <p:cNvPr id="7" name="Ellipse 6"/>
          <p:cNvSpPr/>
          <p:nvPr/>
        </p:nvSpPr>
        <p:spPr>
          <a:xfrm>
            <a:off x="1857356" y="2394390"/>
            <a:ext cx="4786346" cy="116853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il est temps de pratiquer votre exposé oral</a:t>
            </a:r>
          </a:p>
        </p:txBody>
      </p:sp>
      <p:sp>
        <p:nvSpPr>
          <p:cNvPr id="19" name="Pensées 18"/>
          <p:cNvSpPr/>
          <p:nvPr/>
        </p:nvSpPr>
        <p:spPr>
          <a:xfrm>
            <a:off x="6072166" y="1142984"/>
            <a:ext cx="3071834" cy="1546086"/>
          </a:xfrm>
          <a:prstGeom prst="cloudCallout">
            <a:avLst>
              <a:gd name="adj1" fmla="val -49061"/>
              <a:gd name="adj2" fmla="val 6148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2000" b="1" dirty="0">
                <a:latin typeface="Vrinda" pitchFamily="34" charset="0"/>
                <a:cs typeface="Vrinda" pitchFamily="34" charset="0"/>
              </a:rPr>
              <a:t>Répétez si possible devant quelques amis</a:t>
            </a:r>
            <a:endParaRPr lang="fr-FR" sz="20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2197798" y="0"/>
            <a:ext cx="4286280" cy="116853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Maintenant que votre contenu est prêt. </a:t>
            </a:r>
          </a:p>
        </p:txBody>
      </p:sp>
      <p:sp>
        <p:nvSpPr>
          <p:cNvPr id="20" name="Sourire 19"/>
          <p:cNvSpPr/>
          <p:nvPr/>
        </p:nvSpPr>
        <p:spPr>
          <a:xfrm>
            <a:off x="6198326" y="285728"/>
            <a:ext cx="642942" cy="642942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bas 20"/>
          <p:cNvSpPr/>
          <p:nvPr/>
        </p:nvSpPr>
        <p:spPr>
          <a:xfrm>
            <a:off x="4063560" y="1285860"/>
            <a:ext cx="484632" cy="107157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Pensées 21"/>
          <p:cNvSpPr/>
          <p:nvPr/>
        </p:nvSpPr>
        <p:spPr>
          <a:xfrm>
            <a:off x="0" y="1021302"/>
            <a:ext cx="3357554" cy="1546086"/>
          </a:xfrm>
          <a:prstGeom prst="cloudCallout">
            <a:avLst>
              <a:gd name="adj1" fmla="val 24844"/>
              <a:gd name="adj2" fmla="val 5332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2000" b="1" dirty="0">
                <a:latin typeface="Vrinda" pitchFamily="34" charset="0"/>
                <a:cs typeface="Vrinda" pitchFamily="34" charset="0"/>
              </a:rPr>
              <a:t>Vous pouvez pratiquer devant un miroir</a:t>
            </a:r>
            <a:endParaRPr lang="fr-FR" sz="20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23" name="Pensées 22"/>
          <p:cNvSpPr/>
          <p:nvPr/>
        </p:nvSpPr>
        <p:spPr>
          <a:xfrm>
            <a:off x="1785918" y="5237553"/>
            <a:ext cx="5500726" cy="2014597"/>
          </a:xfrm>
          <a:prstGeom prst="cloudCallout">
            <a:avLst>
              <a:gd name="adj1" fmla="val 23815"/>
              <a:gd name="adj2" fmla="val -14591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2000" b="1" dirty="0">
                <a:latin typeface="Vrinda" pitchFamily="34" charset="0"/>
                <a:cs typeface="Vrinda" pitchFamily="34" charset="0"/>
              </a:rPr>
              <a:t>Il est préférable de répéter à haute voix    (2 à n fois) pour augmenter votre confiance en vous </a:t>
            </a:r>
            <a:endParaRPr lang="fr-FR" sz="20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24" name="Pensées 23"/>
          <p:cNvSpPr/>
          <p:nvPr/>
        </p:nvSpPr>
        <p:spPr>
          <a:xfrm>
            <a:off x="5857884" y="3680274"/>
            <a:ext cx="3071834" cy="1546086"/>
          </a:xfrm>
          <a:prstGeom prst="cloudCallout">
            <a:avLst>
              <a:gd name="adj1" fmla="val -33664"/>
              <a:gd name="adj2" fmla="val -8433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2000" b="1" dirty="0">
                <a:solidFill>
                  <a:schemeClr val="bg1"/>
                </a:solidFill>
                <a:latin typeface="Vrinda" pitchFamily="34" charset="0"/>
                <a:cs typeface="Vrinda" pitchFamily="34" charset="0"/>
              </a:rPr>
              <a:t>V</a:t>
            </a:r>
            <a:r>
              <a:rPr lang="fr-FR" sz="2000" b="1" dirty="0">
                <a:latin typeface="Vrinda" pitchFamily="34" charset="0"/>
                <a:cs typeface="Vrinda" pitchFamily="34" charset="0"/>
              </a:rPr>
              <a:t>ous ajuster en fonction du temps</a:t>
            </a:r>
            <a:endParaRPr lang="fr-FR" sz="20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25" name="Pensées 24"/>
          <p:cNvSpPr/>
          <p:nvPr/>
        </p:nvSpPr>
        <p:spPr>
          <a:xfrm>
            <a:off x="0" y="3751713"/>
            <a:ext cx="5000628" cy="1546086"/>
          </a:xfrm>
          <a:prstGeom prst="cloudCallout">
            <a:avLst>
              <a:gd name="adj1" fmla="val 8201"/>
              <a:gd name="adj2" fmla="val -9197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2000" b="1" dirty="0">
                <a:solidFill>
                  <a:schemeClr val="bg1"/>
                </a:solidFill>
                <a:latin typeface="Vrinda" pitchFamily="34" charset="0"/>
                <a:cs typeface="Vrinda" pitchFamily="34" charset="0"/>
              </a:rPr>
              <a:t>Il est préférable d'utiliser </a:t>
            </a:r>
            <a:endParaRPr lang="fr-FR" sz="2000" b="1" dirty="0">
              <a:latin typeface="Vrinda" pitchFamily="34" charset="0"/>
              <a:cs typeface="Vrinda" pitchFamily="34" charset="0"/>
            </a:endParaRPr>
          </a:p>
          <a:p>
            <a:pPr algn="ctr"/>
            <a:r>
              <a:rPr lang="fr-FR" sz="2000" b="1" dirty="0">
                <a:latin typeface="Vrinda" pitchFamily="34" charset="0"/>
                <a:cs typeface="Vrinda" pitchFamily="34" charset="0"/>
              </a:rPr>
              <a:t>une </a:t>
            </a:r>
            <a:r>
              <a:rPr lang="fr-FR" sz="2000" b="1" u="sng" dirty="0">
                <a:latin typeface="Vrinda" pitchFamily="34" charset="0"/>
                <a:cs typeface="Vrinda" pitchFamily="34" charset="0"/>
              </a:rPr>
              <a:t>enregistreuse</a:t>
            </a:r>
            <a:r>
              <a:rPr lang="fr-FR" sz="2000" b="1" dirty="0">
                <a:latin typeface="Vrinda" pitchFamily="34" charset="0"/>
                <a:cs typeface="Vrinda" pitchFamily="34" charset="0"/>
              </a:rPr>
              <a:t> ou une </a:t>
            </a:r>
            <a:r>
              <a:rPr lang="fr-FR" sz="2000" b="1" u="sng" dirty="0">
                <a:latin typeface="Vrinda" pitchFamily="34" charset="0"/>
                <a:cs typeface="Vrinda" pitchFamily="34" charset="0"/>
              </a:rPr>
              <a:t>caméra vidéo</a:t>
            </a:r>
            <a:r>
              <a:rPr lang="fr-FR" sz="2000" b="1" u="sng" dirty="0">
                <a:solidFill>
                  <a:schemeClr val="bg1"/>
                </a:solidFill>
                <a:latin typeface="Vrinda" pitchFamily="34" charset="0"/>
                <a:cs typeface="Vrinda" pitchFamily="34" charset="0"/>
              </a:rPr>
              <a:t> </a:t>
            </a:r>
            <a:endParaRPr lang="fr-FR" sz="2000" b="1" u="sng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P30</a:t>
            </a:r>
            <a:endParaRPr lang="fr-FR" sz="24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2714620"/>
            <a:ext cx="78581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8 – La présentation orale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P31</a:t>
            </a:r>
            <a:endParaRPr lang="fr-FR" sz="24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8- La présentation orale 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785794"/>
            <a:ext cx="8643998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latin typeface="Vrinda" pitchFamily="34" charset="0"/>
                <a:cs typeface="Vrinda" pitchFamily="34" charset="0"/>
              </a:rPr>
              <a:t>Le jour est enfin arrivé où vous allez faire votre présentation orale.</a:t>
            </a:r>
            <a:endParaRPr lang="fr-FR" sz="28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2976" y="1946759"/>
            <a:ext cx="7715304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Tout comme pour un examen, vous arrivez quelques minutes à l’avance.</a:t>
            </a:r>
            <a:endParaRPr lang="fr-FR" sz="2400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7" name="Flèche droite 6"/>
          <p:cNvSpPr/>
          <p:nvPr/>
        </p:nvSpPr>
        <p:spPr>
          <a:xfrm>
            <a:off x="110362" y="2206180"/>
            <a:ext cx="978408" cy="48463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142976" y="3000372"/>
            <a:ext cx="7715304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Si vous utilisez du matériel audiovisuel,</a:t>
            </a:r>
            <a:br>
              <a:rPr lang="fr-FR" sz="2800" dirty="0">
                <a:latin typeface="Vrinda" pitchFamily="34" charset="0"/>
                <a:cs typeface="Vrinda" pitchFamily="34" charset="0"/>
              </a:rPr>
            </a:br>
            <a:r>
              <a:rPr lang="fr-FR" sz="2800" dirty="0">
                <a:latin typeface="Vrinda" pitchFamily="34" charset="0"/>
                <a:cs typeface="Vrinda" pitchFamily="34" charset="0"/>
              </a:rPr>
              <a:t>il est important de vérifier si tout est prêt à fonctionner lorsque votre tour arrivera. </a:t>
            </a:r>
            <a:endParaRPr lang="fr-FR" sz="2400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11" name="Flèche droite 10"/>
          <p:cNvSpPr/>
          <p:nvPr/>
        </p:nvSpPr>
        <p:spPr>
          <a:xfrm>
            <a:off x="84090" y="3409602"/>
            <a:ext cx="978408" cy="48463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Délai 11"/>
          <p:cNvSpPr/>
          <p:nvPr/>
        </p:nvSpPr>
        <p:spPr>
          <a:xfrm>
            <a:off x="112294" y="5093268"/>
            <a:ext cx="2102252" cy="995422"/>
          </a:xfrm>
          <a:prstGeom prst="flowChartDe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Vrinda" pitchFamily="34" charset="0"/>
                <a:cs typeface="Vrinda" pitchFamily="34" charset="0"/>
              </a:rPr>
              <a:t>Vous avez vos aide-mémoire</a:t>
            </a:r>
          </a:p>
        </p:txBody>
      </p:sp>
      <p:sp>
        <p:nvSpPr>
          <p:cNvPr id="13" name="Organigramme : Délai 12"/>
          <p:cNvSpPr/>
          <p:nvPr/>
        </p:nvSpPr>
        <p:spPr>
          <a:xfrm>
            <a:off x="2000232" y="5093268"/>
            <a:ext cx="1880546" cy="995422"/>
          </a:xfrm>
          <a:prstGeom prst="flowChartDe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Vrinda" pitchFamily="34" charset="0"/>
                <a:cs typeface="Vrinda" pitchFamily="34" charset="0"/>
              </a:rPr>
              <a:t>vous êtes préparé </a:t>
            </a:r>
          </a:p>
        </p:txBody>
      </p:sp>
      <p:sp>
        <p:nvSpPr>
          <p:cNvPr id="14" name="Organigramme : Délai 13"/>
          <p:cNvSpPr/>
          <p:nvPr/>
        </p:nvSpPr>
        <p:spPr>
          <a:xfrm>
            <a:off x="3690604" y="5133174"/>
            <a:ext cx="1785842" cy="928694"/>
          </a:xfrm>
          <a:prstGeom prst="flowChartDe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/>
              <a:t>vous avez pratiqué</a:t>
            </a:r>
            <a:endParaRPr lang="fr-FR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6476686" y="4950392"/>
            <a:ext cx="2714612" cy="134165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>
                <a:solidFill>
                  <a:schemeClr val="accent1">
                    <a:lumMod val="50000"/>
                  </a:schemeClr>
                </a:solidFill>
                <a:latin typeface="Vrinda" pitchFamily="34" charset="0"/>
                <a:cs typeface="Vrinda" pitchFamily="34" charset="0"/>
              </a:rPr>
              <a:t>vous êtes enfin prêt ! </a:t>
            </a:r>
          </a:p>
        </p:txBody>
      </p:sp>
      <p:sp>
        <p:nvSpPr>
          <p:cNvPr id="16" name="Flèche droite 15"/>
          <p:cNvSpPr/>
          <p:nvPr/>
        </p:nvSpPr>
        <p:spPr>
          <a:xfrm>
            <a:off x="5572132" y="5307582"/>
            <a:ext cx="857256" cy="62750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Alors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7661564" y="13653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P32</a:t>
            </a:r>
            <a:endParaRPr lang="fr-FR" sz="24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2714620"/>
            <a:ext cx="78581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9 – Langage verbal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P33</a:t>
            </a:r>
            <a:endParaRPr lang="fr-FR" sz="24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9- Langage verbal 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785794"/>
            <a:ext cx="8643998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600" b="1" dirty="0"/>
              <a:t>Pour être un bon orateur :</a:t>
            </a:r>
            <a:endParaRPr lang="fr-FR" sz="32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4414" y="1643050"/>
            <a:ext cx="7643866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latin typeface="Vrinda" pitchFamily="34" charset="0"/>
                <a:cs typeface="Vrinda" pitchFamily="34" charset="0"/>
              </a:rPr>
              <a:t>imaginer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 que vous 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parlez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 à une 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personne 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.</a:t>
            </a:r>
            <a:endParaRPr lang="fr-FR" sz="20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7" name="Flèche droite 6"/>
          <p:cNvSpPr/>
          <p:nvPr/>
        </p:nvSpPr>
        <p:spPr>
          <a:xfrm>
            <a:off x="214282" y="1643050"/>
            <a:ext cx="978408" cy="484632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1209154" y="2173834"/>
            <a:ext cx="7649126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latin typeface="Vrinda" pitchFamily="34" charset="0"/>
                <a:cs typeface="Vrinda" pitchFamily="34" charset="0"/>
              </a:rPr>
              <a:t>Les mots 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choisis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 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pour votre exposé oral doivent être 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simples 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.</a:t>
            </a:r>
            <a:endParaRPr lang="fr-FR" sz="2000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18" name="Flèche droite 17"/>
          <p:cNvSpPr/>
          <p:nvPr/>
        </p:nvSpPr>
        <p:spPr>
          <a:xfrm>
            <a:off x="189192" y="2301758"/>
            <a:ext cx="978408" cy="484632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214414" y="3070828"/>
            <a:ext cx="7649126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latin typeface="Vrinda" pitchFamily="34" charset="0"/>
                <a:cs typeface="Vrinda" pitchFamily="34" charset="0"/>
              </a:rPr>
              <a:t>Les mots 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doivent être 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soigneusement sélectionnés 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pour éviter d’être 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mal interprétés 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.</a:t>
            </a:r>
            <a:endParaRPr lang="fr-FR" sz="2000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20" name="Flèche droite 19"/>
          <p:cNvSpPr/>
          <p:nvPr/>
        </p:nvSpPr>
        <p:spPr>
          <a:xfrm>
            <a:off x="194452" y="3198752"/>
            <a:ext cx="978408" cy="484632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191224" y="3944832"/>
            <a:ext cx="7649126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Vrinda" pitchFamily="34" charset="0"/>
                <a:cs typeface="Vrinda" pitchFamily="34" charset="0"/>
              </a:rPr>
              <a:t>Il ne faut pas, non plus, négliger d’être 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vivant 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.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 </a:t>
            </a:r>
            <a:endParaRPr lang="fr-FR" sz="20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22" name="Flèche droite 21"/>
          <p:cNvSpPr/>
          <p:nvPr/>
        </p:nvSpPr>
        <p:spPr>
          <a:xfrm>
            <a:off x="150236" y="3949278"/>
            <a:ext cx="978408" cy="484632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1201730" y="4459850"/>
            <a:ext cx="7649126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latin typeface="Vrinda" pitchFamily="34" charset="0"/>
                <a:cs typeface="Vrinda" pitchFamily="34" charset="0"/>
              </a:rPr>
              <a:t>Rendre</a:t>
            </a:r>
            <a:r>
              <a:rPr lang="fr-FR" sz="2400" dirty="0">
                <a:latin typeface="Vrinda" pitchFamily="34" charset="0"/>
                <a:cs typeface="Vrinda" pitchFamily="34" charset="0"/>
              </a:rPr>
              <a:t> votre exposé 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varié . </a:t>
            </a:r>
            <a:endParaRPr lang="fr-FR" sz="20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26" name="Flèche droite 25"/>
          <p:cNvSpPr/>
          <p:nvPr/>
        </p:nvSpPr>
        <p:spPr>
          <a:xfrm>
            <a:off x="160742" y="4464296"/>
            <a:ext cx="978408" cy="4846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7215206" y="5286388"/>
            <a:ext cx="1714544" cy="129837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Jouer sur les phrases </a:t>
            </a:r>
            <a:endParaRPr lang="fr-FR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428596" y="5500702"/>
            <a:ext cx="1214446" cy="73574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  <a:latin typeface="Century Gothic (Corps)"/>
              </a:rPr>
              <a:t>! , ?</a:t>
            </a:r>
            <a:endParaRPr lang="fr-FR" sz="2800" b="1" dirty="0">
              <a:solidFill>
                <a:srgbClr val="FF0000"/>
              </a:solidFill>
              <a:latin typeface="Century Gothic (Corps)"/>
              <a:cs typeface="Vrinda" pitchFamily="34" charset="0"/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1899226" y="5286388"/>
            <a:ext cx="2857520" cy="129837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En remplaçant des termes par des synonymes.</a:t>
            </a:r>
          </a:p>
        </p:txBody>
      </p:sp>
      <p:cxnSp>
        <p:nvCxnSpPr>
          <p:cNvPr id="31" name="Connecteur droit 30"/>
          <p:cNvCxnSpPr>
            <a:endCxn id="29" idx="0"/>
          </p:cNvCxnSpPr>
          <p:nvPr/>
        </p:nvCxnSpPr>
        <p:spPr>
          <a:xfrm rot="10800000" flipV="1">
            <a:off x="3327986" y="4929198"/>
            <a:ext cx="714388" cy="357190"/>
          </a:xfrm>
          <a:prstGeom prst="line">
            <a:avLst/>
          </a:prstGeom>
          <a:ln w="5715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>
            <a:endCxn id="28" idx="0"/>
          </p:cNvCxnSpPr>
          <p:nvPr/>
        </p:nvCxnSpPr>
        <p:spPr>
          <a:xfrm rot="10800000" flipV="1">
            <a:off x="1035820" y="4929198"/>
            <a:ext cx="1393041" cy="571504"/>
          </a:xfrm>
          <a:prstGeom prst="line">
            <a:avLst/>
          </a:prstGeom>
          <a:ln w="5715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endCxn id="27" idx="0"/>
          </p:cNvCxnSpPr>
          <p:nvPr/>
        </p:nvCxnSpPr>
        <p:spPr>
          <a:xfrm>
            <a:off x="6572264" y="4929198"/>
            <a:ext cx="1500214" cy="357190"/>
          </a:xfrm>
          <a:prstGeom prst="line">
            <a:avLst/>
          </a:prstGeom>
          <a:ln w="5715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Ellipse 49"/>
          <p:cNvSpPr/>
          <p:nvPr/>
        </p:nvSpPr>
        <p:spPr>
          <a:xfrm>
            <a:off x="4929190" y="5214950"/>
            <a:ext cx="2071702" cy="129837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insérer des figures de style</a:t>
            </a:r>
            <a:endParaRPr lang="fr-FR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cxnSp>
        <p:nvCxnSpPr>
          <p:cNvPr id="65" name="Connecteur droit 64"/>
          <p:cNvCxnSpPr>
            <a:stCxn id="25" idx="2"/>
            <a:endCxn id="50" idx="0"/>
          </p:cNvCxnSpPr>
          <p:nvPr/>
        </p:nvCxnSpPr>
        <p:spPr>
          <a:xfrm rot="16200000" flipH="1">
            <a:off x="5348950" y="4598858"/>
            <a:ext cx="293435" cy="938748"/>
          </a:xfrm>
          <a:prstGeom prst="line">
            <a:avLst/>
          </a:prstGeom>
          <a:ln w="5715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7661564" y="13653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P34</a:t>
            </a:r>
            <a:endParaRPr lang="fr-FR" sz="24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71462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– Langage non verbal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P35</a:t>
            </a:r>
            <a:endParaRPr lang="fr-FR" sz="24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10 - Langage non verbal 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839502"/>
            <a:ext cx="8643998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Century Gothic (Corps)"/>
              </a:rPr>
              <a:t>L’être humain communique avec des paroles, mais aussi avec tout son corps : c’est pour cette raison qu’il est important de faire concorder les messages verbal et non verbal. </a:t>
            </a:r>
          </a:p>
        </p:txBody>
      </p:sp>
      <p:sp>
        <p:nvSpPr>
          <p:cNvPr id="10" name="Ellipse 9"/>
          <p:cNvSpPr/>
          <p:nvPr/>
        </p:nvSpPr>
        <p:spPr>
          <a:xfrm>
            <a:off x="285720" y="3143248"/>
            <a:ext cx="5072098" cy="168789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600" b="1" dirty="0">
                <a:solidFill>
                  <a:schemeClr val="accent1">
                    <a:lumMod val="50000"/>
                  </a:schemeClr>
                </a:solidFill>
                <a:latin typeface="Agency FB" pitchFamily="34" charset="0"/>
                <a:cs typeface="Vrinda" pitchFamily="34" charset="0"/>
              </a:rPr>
              <a:t>Voulez vous devenir  </a:t>
            </a:r>
            <a:endParaRPr lang="fr-FR" sz="3600" dirty="0">
              <a:latin typeface="Agency FB" pitchFamily="34" charset="0"/>
            </a:endParaRPr>
          </a:p>
          <a:p>
            <a:r>
              <a:rPr lang="fr-FR" sz="3600" b="1" dirty="0">
                <a:solidFill>
                  <a:srgbClr val="FF0000"/>
                </a:solidFill>
                <a:latin typeface="Agency FB" pitchFamily="34" charset="0"/>
              </a:rPr>
              <a:t>un bon orateur ?</a:t>
            </a:r>
            <a:r>
              <a:rPr lang="fr-FR" sz="3600" b="1" dirty="0">
                <a:solidFill>
                  <a:srgbClr val="FF0000"/>
                </a:solidFill>
                <a:latin typeface="Agency FB" pitchFamily="34" charset="0"/>
                <a:cs typeface="Vrinda" pitchFamily="34" charset="0"/>
              </a:rPr>
              <a:t> </a:t>
            </a:r>
          </a:p>
        </p:txBody>
      </p:sp>
      <p:sp>
        <p:nvSpPr>
          <p:cNvPr id="12" name="Ellipse 11"/>
          <p:cNvSpPr/>
          <p:nvPr/>
        </p:nvSpPr>
        <p:spPr>
          <a:xfrm>
            <a:off x="4429124" y="3500438"/>
            <a:ext cx="4214842" cy="9088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600" b="1" u="sng" dirty="0">
                <a:solidFill>
                  <a:srgbClr val="FF0000"/>
                </a:solidFill>
                <a:latin typeface="Agency FB" pitchFamily="34" charset="0"/>
                <a:cs typeface="Vrinda" pitchFamily="34" charset="0"/>
              </a:rPr>
              <a:t>Alors :</a:t>
            </a:r>
            <a:endParaRPr lang="fr-FR" sz="3600" u="sng" dirty="0">
              <a:solidFill>
                <a:srgbClr val="FF0000"/>
              </a:solidFill>
              <a:latin typeface="Agency FB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P36</a:t>
            </a:r>
            <a:endParaRPr lang="fr-FR" sz="24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10 - Langage non verbal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714480" y="5000636"/>
            <a:ext cx="5643602" cy="1532334"/>
          </a:xfrm>
          <a:prstGeom prst="wedgeRound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Century Gothic (Corps)"/>
              </a:rPr>
              <a:t>- La capacité de </a:t>
            </a:r>
            <a:r>
              <a:rPr lang="fr-FR" sz="2800" b="1" dirty="0">
                <a:latin typeface="Century Gothic (Corps)"/>
              </a:rPr>
              <a:t>projeter</a:t>
            </a:r>
            <a:r>
              <a:rPr lang="fr-FR" sz="2800" dirty="0">
                <a:latin typeface="Century Gothic (Corps)"/>
              </a:rPr>
              <a:t> sa </a:t>
            </a:r>
            <a:r>
              <a:rPr lang="fr-FR" sz="2800" b="1" dirty="0">
                <a:latin typeface="Century Gothic (Corps)"/>
              </a:rPr>
              <a:t>voix</a:t>
            </a:r>
            <a:r>
              <a:rPr lang="fr-FR" sz="2800" dirty="0">
                <a:latin typeface="Century Gothic (Corps)"/>
              </a:rPr>
              <a:t> pour se faire entendre par toute la classe.</a:t>
            </a:r>
            <a:endParaRPr lang="fr-FR" sz="2400" dirty="0">
              <a:latin typeface="Century Gothic (Corps)"/>
              <a:cs typeface="Vrinda" pitchFamily="34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1643042" y="2071678"/>
            <a:ext cx="2214578" cy="90886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Voix </a:t>
            </a:r>
            <a:endParaRPr lang="fr-FR" sz="36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 rot="20398421">
            <a:off x="5394921" y="2025820"/>
            <a:ext cx="3741565" cy="1441124"/>
          </a:xfrm>
          <a:prstGeom prst="wedgeRectCallout">
            <a:avLst>
              <a:gd name="adj1" fmla="val -46796"/>
              <a:gd name="adj2" fmla="val 7221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- Peu d’expérience</a:t>
            </a:r>
          </a:p>
          <a:p>
            <a:pPr algn="ctr"/>
            <a:r>
              <a:rPr lang="fr-FR" sz="2800" b="1" dirty="0"/>
              <a:t>- Un stresse </a:t>
            </a:r>
          </a:p>
        </p:txBody>
      </p:sp>
      <p:sp>
        <p:nvSpPr>
          <p:cNvPr id="20" name="Flèche courbée vers le bas 19"/>
          <p:cNvSpPr/>
          <p:nvPr/>
        </p:nvSpPr>
        <p:spPr>
          <a:xfrm>
            <a:off x="2487620" y="102929"/>
            <a:ext cx="5013338" cy="1897311"/>
          </a:xfrm>
          <a:prstGeom prst="curvedDownArrow">
            <a:avLst>
              <a:gd name="adj1" fmla="val 24458"/>
              <a:gd name="adj2" fmla="val 56563"/>
              <a:gd name="adj3" fmla="val 34694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Un mauvais orateur </a:t>
            </a:r>
            <a:br>
              <a:rPr lang="fr-FR" sz="28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fr-FR" sz="28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qui à </a:t>
            </a:r>
          </a:p>
        </p:txBody>
      </p:sp>
      <p:sp>
        <p:nvSpPr>
          <p:cNvPr id="21" name="Flèche courbée vers la droite 20"/>
          <p:cNvSpPr/>
          <p:nvPr/>
        </p:nvSpPr>
        <p:spPr>
          <a:xfrm>
            <a:off x="214282" y="2357430"/>
            <a:ext cx="1428760" cy="371477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 (Corps)"/>
              </a:rPr>
              <a:t>Un bon  orateur qui à</a:t>
            </a:r>
            <a:endParaRPr lang="fr-FR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P37</a:t>
            </a:r>
            <a:endParaRPr lang="fr-FR" sz="24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10 - Langage non verbal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428596" y="5072074"/>
            <a:ext cx="3786214" cy="1532334"/>
          </a:xfrm>
          <a:prstGeom prst="wedgeRoundRectCallout">
            <a:avLst>
              <a:gd name="adj1" fmla="val -18751"/>
              <a:gd name="adj2" fmla="val -8256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/>
              <a:t>Il existe des exercices pour se corriger .</a:t>
            </a:r>
          </a:p>
        </p:txBody>
      </p:sp>
      <p:sp>
        <p:nvSpPr>
          <p:cNvPr id="15" name="Ellipse 14"/>
          <p:cNvSpPr/>
          <p:nvPr/>
        </p:nvSpPr>
        <p:spPr>
          <a:xfrm>
            <a:off x="2214546" y="4000504"/>
            <a:ext cx="3714776" cy="73574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Prononciation</a:t>
            </a:r>
            <a:r>
              <a:rPr lang="fr-FR" sz="28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285984" y="357166"/>
            <a:ext cx="3500462" cy="2428892"/>
          </a:xfrm>
          <a:prstGeom prst="wedgeRectCallout">
            <a:avLst>
              <a:gd name="adj1" fmla="val 1395"/>
              <a:gd name="adj2" fmla="val 5922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tx1"/>
                </a:solidFill>
              </a:rPr>
              <a:t>- éviter les bouches  </a:t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fr-FR" sz="2400" b="1" dirty="0">
                <a:solidFill>
                  <a:schemeClr val="tx1"/>
                </a:solidFill>
              </a:rPr>
              <a:t>molles .</a:t>
            </a:r>
          </a:p>
          <a:p>
            <a:r>
              <a:rPr lang="fr-FR" sz="2400" b="1" dirty="0">
                <a:solidFill>
                  <a:schemeClr val="tx1"/>
                </a:solidFill>
              </a:rPr>
              <a:t>- les dents serrées .</a:t>
            </a:r>
          </a:p>
          <a:p>
            <a:r>
              <a:rPr lang="fr-FR" sz="2400" b="1" dirty="0">
                <a:solidFill>
                  <a:schemeClr val="tx1"/>
                </a:solidFill>
              </a:rPr>
              <a:t>- de parler sur le bout   de la langue .</a:t>
            </a:r>
          </a:p>
          <a:p>
            <a:pPr>
              <a:buFontTx/>
              <a:buChar char="-"/>
            </a:pP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11" name="Interdiction 10"/>
          <p:cNvSpPr/>
          <p:nvPr/>
        </p:nvSpPr>
        <p:spPr>
          <a:xfrm>
            <a:off x="3500430" y="3000372"/>
            <a:ext cx="914400" cy="914400"/>
          </a:xfrm>
          <a:prstGeom prst="noSmoking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Forme libre 11"/>
          <p:cNvSpPr/>
          <p:nvPr/>
        </p:nvSpPr>
        <p:spPr>
          <a:xfrm>
            <a:off x="1285852" y="3571876"/>
            <a:ext cx="1071570" cy="1143008"/>
          </a:xfrm>
          <a:custGeom>
            <a:avLst/>
            <a:gdLst>
              <a:gd name="connsiteX0" fmla="*/ 0 w 1261241"/>
              <a:gd name="connsiteY0" fmla="*/ 882869 h 1198179"/>
              <a:gd name="connsiteX1" fmla="*/ 740979 w 1261241"/>
              <a:gd name="connsiteY1" fmla="*/ 1198179 h 1198179"/>
              <a:gd name="connsiteX2" fmla="*/ 1261241 w 1261241"/>
              <a:gd name="connsiteY2" fmla="*/ 0 h 1198179"/>
              <a:gd name="connsiteX3" fmla="*/ 662152 w 1261241"/>
              <a:gd name="connsiteY3" fmla="*/ 867104 h 1198179"/>
              <a:gd name="connsiteX4" fmla="*/ 0 w 1261241"/>
              <a:gd name="connsiteY4" fmla="*/ 88286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241" h="1198179">
                <a:moveTo>
                  <a:pt x="0" y="882869"/>
                </a:moveTo>
                <a:lnTo>
                  <a:pt x="740979" y="1198179"/>
                </a:lnTo>
                <a:lnTo>
                  <a:pt x="1261241" y="0"/>
                </a:lnTo>
                <a:lnTo>
                  <a:pt x="662152" y="867104"/>
                </a:lnTo>
                <a:lnTo>
                  <a:pt x="0" y="88286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Organigramme : Joindre 12"/>
          <p:cNvSpPr/>
          <p:nvPr/>
        </p:nvSpPr>
        <p:spPr>
          <a:xfrm>
            <a:off x="5929322" y="3929066"/>
            <a:ext cx="457200" cy="914400"/>
          </a:xfrm>
          <a:prstGeom prst="flowChartCol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357950" y="5357826"/>
            <a:ext cx="2357454" cy="1055608"/>
          </a:xfrm>
          <a:prstGeom prst="wedgeRoundRectCallout">
            <a:avLst>
              <a:gd name="adj1" fmla="val -54271"/>
              <a:gd name="adj2" fmla="val -15087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/>
              <a:t>Va pratiquer .</a:t>
            </a:r>
            <a:endParaRPr lang="fr-FR" sz="2800" b="1" dirty="0">
              <a:latin typeface="Century Gothic (Corps)"/>
              <a:cs typeface="Vrinda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P38</a:t>
            </a:r>
            <a:endParaRPr lang="fr-FR" sz="24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10 - Langage non verbal </a:t>
            </a:r>
          </a:p>
        </p:txBody>
      </p:sp>
      <p:sp>
        <p:nvSpPr>
          <p:cNvPr id="9" name="Parchemin horizontal 8"/>
          <p:cNvSpPr/>
          <p:nvPr/>
        </p:nvSpPr>
        <p:spPr>
          <a:xfrm>
            <a:off x="2500298" y="5017591"/>
            <a:ext cx="3786214" cy="1840409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/>
              <a:t>140 à 160 min/s suffisante pour faire comprendre</a:t>
            </a:r>
          </a:p>
        </p:txBody>
      </p:sp>
      <p:sp>
        <p:nvSpPr>
          <p:cNvPr id="15" name="Ellipse 14"/>
          <p:cNvSpPr/>
          <p:nvPr/>
        </p:nvSpPr>
        <p:spPr>
          <a:xfrm>
            <a:off x="2450054" y="428604"/>
            <a:ext cx="4000528" cy="99542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Le Débit</a:t>
            </a:r>
            <a:endParaRPr lang="fr-FR" sz="40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4" name="Explosion 2 13"/>
          <p:cNvSpPr/>
          <p:nvPr/>
        </p:nvSpPr>
        <p:spPr>
          <a:xfrm rot="19734892">
            <a:off x="5231545" y="2240542"/>
            <a:ext cx="4494276" cy="1867733"/>
          </a:xfrm>
          <a:prstGeom prst="irregularSeal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/>
              <a:t>une bonne assimilation</a:t>
            </a:r>
            <a:endParaRPr lang="fr-FR" sz="2400" b="1" dirty="0">
              <a:latin typeface="Century Gothic (Corps)"/>
              <a:cs typeface="Vrinda" pitchFamily="34" charset="0"/>
            </a:endParaRPr>
          </a:p>
        </p:txBody>
      </p:sp>
      <p:sp>
        <p:nvSpPr>
          <p:cNvPr id="16" name="Égal 15"/>
          <p:cNvSpPr/>
          <p:nvPr/>
        </p:nvSpPr>
        <p:spPr>
          <a:xfrm rot="2385106">
            <a:off x="5973114" y="2258345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4521756" y="1785926"/>
            <a:ext cx="1857388" cy="82230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 (Corps)"/>
                <a:cs typeface="Vrinda" pitchFamily="34" charset="0"/>
              </a:rPr>
              <a:t>Lent</a:t>
            </a:r>
            <a:endParaRPr lang="fr-FR" sz="3200" b="1" dirty="0">
              <a:solidFill>
                <a:schemeClr val="bg1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2092864" y="1785926"/>
            <a:ext cx="2286016" cy="82230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 (Corps)"/>
                <a:cs typeface="Vrinda" pitchFamily="34" charset="0"/>
              </a:rPr>
              <a:t>Rapide</a:t>
            </a:r>
            <a:endParaRPr lang="fr-FR" sz="3200" b="1" dirty="0">
              <a:solidFill>
                <a:schemeClr val="bg1"/>
              </a:solidFill>
              <a:latin typeface="Vrinda" pitchFamily="34" charset="0"/>
              <a:cs typeface="Vrinda" pitchFamily="34" charset="0"/>
            </a:endParaRPr>
          </a:p>
        </p:txBody>
      </p:sp>
      <p:cxnSp>
        <p:nvCxnSpPr>
          <p:cNvPr id="21" name="Connecteur droit avec flèche 20"/>
          <p:cNvCxnSpPr>
            <a:stCxn id="15" idx="5"/>
            <a:endCxn id="18" idx="0"/>
          </p:cNvCxnSpPr>
          <p:nvPr/>
        </p:nvCxnSpPr>
        <p:spPr>
          <a:xfrm rot="5400000">
            <a:off x="5403746" y="1324954"/>
            <a:ext cx="507676" cy="414268"/>
          </a:xfrm>
          <a:prstGeom prst="straightConnector1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5" idx="3"/>
            <a:endCxn id="19" idx="0"/>
          </p:cNvCxnSpPr>
          <p:nvPr/>
        </p:nvCxnSpPr>
        <p:spPr>
          <a:xfrm rot="16200000" flipH="1">
            <a:off x="2882057" y="1432111"/>
            <a:ext cx="507676" cy="199954"/>
          </a:xfrm>
          <a:prstGeom prst="straightConnector1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xplosion 2 27"/>
          <p:cNvSpPr/>
          <p:nvPr/>
        </p:nvSpPr>
        <p:spPr>
          <a:xfrm rot="2111204">
            <a:off x="-1146690" y="1913158"/>
            <a:ext cx="4525163" cy="3666292"/>
          </a:xfrm>
          <a:prstGeom prst="irregularSeal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fr-FR" sz="2000" b="1" dirty="0"/>
          </a:p>
          <a:p>
            <a:pPr algn="ctr"/>
            <a:r>
              <a:rPr lang="fr-FR" sz="2000" b="1" dirty="0"/>
              <a:t>pour ne pas endormir toute la classe</a:t>
            </a:r>
            <a:endParaRPr lang="fr-FR" sz="2000" b="1" dirty="0">
              <a:latin typeface="Century Gothic (Corps)"/>
              <a:cs typeface="Vrinda" pitchFamily="34" charset="0"/>
            </a:endParaRPr>
          </a:p>
        </p:txBody>
      </p:sp>
      <p:sp>
        <p:nvSpPr>
          <p:cNvPr id="29" name="Égal 28"/>
          <p:cNvSpPr/>
          <p:nvPr/>
        </p:nvSpPr>
        <p:spPr>
          <a:xfrm rot="8618812">
            <a:off x="1825071" y="2325145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6" name="Sourire 35"/>
          <p:cNvSpPr/>
          <p:nvPr/>
        </p:nvSpPr>
        <p:spPr>
          <a:xfrm>
            <a:off x="4643438" y="4286256"/>
            <a:ext cx="914400" cy="914400"/>
          </a:xfrm>
          <a:prstGeom prst="smileyFac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avec flèche vers le bas 52"/>
          <p:cNvSpPr/>
          <p:nvPr/>
        </p:nvSpPr>
        <p:spPr>
          <a:xfrm>
            <a:off x="3900949" y="2643182"/>
            <a:ext cx="857256" cy="2571768"/>
          </a:xfrm>
          <a:prstGeom prst="down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Forme libre 36"/>
          <p:cNvSpPr/>
          <p:nvPr/>
        </p:nvSpPr>
        <p:spPr>
          <a:xfrm>
            <a:off x="4000496" y="3357562"/>
            <a:ext cx="714380" cy="714380"/>
          </a:xfrm>
          <a:custGeom>
            <a:avLst/>
            <a:gdLst>
              <a:gd name="connsiteX0" fmla="*/ 0 w 1261241"/>
              <a:gd name="connsiteY0" fmla="*/ 882869 h 1198179"/>
              <a:gd name="connsiteX1" fmla="*/ 740979 w 1261241"/>
              <a:gd name="connsiteY1" fmla="*/ 1198179 h 1198179"/>
              <a:gd name="connsiteX2" fmla="*/ 1261241 w 1261241"/>
              <a:gd name="connsiteY2" fmla="*/ 0 h 1198179"/>
              <a:gd name="connsiteX3" fmla="*/ 662152 w 1261241"/>
              <a:gd name="connsiteY3" fmla="*/ 867104 h 1198179"/>
              <a:gd name="connsiteX4" fmla="*/ 0 w 1261241"/>
              <a:gd name="connsiteY4" fmla="*/ 88286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241" h="1198179">
                <a:moveTo>
                  <a:pt x="0" y="882869"/>
                </a:moveTo>
                <a:lnTo>
                  <a:pt x="740979" y="1198179"/>
                </a:lnTo>
                <a:lnTo>
                  <a:pt x="1261241" y="0"/>
                </a:lnTo>
                <a:lnTo>
                  <a:pt x="662152" y="867104"/>
                </a:lnTo>
                <a:lnTo>
                  <a:pt x="0" y="882869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P39</a:t>
            </a:r>
            <a:endParaRPr lang="fr-FR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6357982" cy="642918"/>
          </a:xfrm>
        </p:spPr>
        <p:txBody>
          <a:bodyPr/>
          <a:lstStyle/>
          <a:p>
            <a:r>
              <a:rPr lang="fr-FR" sz="20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1 - </a:t>
            </a:r>
            <a:r>
              <a:rPr lang="fr-FR" sz="20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sz="2000" b="1" u="sng" dirty="0">
              <a:solidFill>
                <a:srgbClr val="FFFF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803458" y="41936"/>
            <a:ext cx="585417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</a:t>
            </a:r>
            <a:endParaRPr lang="fr-FR" sz="2400" b="1" dirty="0"/>
          </a:p>
        </p:txBody>
      </p:sp>
      <p:sp>
        <p:nvSpPr>
          <p:cNvPr id="8" name="Ellipse 7"/>
          <p:cNvSpPr/>
          <p:nvPr/>
        </p:nvSpPr>
        <p:spPr>
          <a:xfrm>
            <a:off x="2714612" y="2714620"/>
            <a:ext cx="3714776" cy="15716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L’Introduction</a:t>
            </a:r>
          </a:p>
        </p:txBody>
      </p:sp>
      <p:sp>
        <p:nvSpPr>
          <p:cNvPr id="10" name="Pensées 9"/>
          <p:cNvSpPr/>
          <p:nvPr/>
        </p:nvSpPr>
        <p:spPr>
          <a:xfrm>
            <a:off x="3214678" y="428604"/>
            <a:ext cx="3286148" cy="1452384"/>
          </a:xfrm>
          <a:prstGeom prst="cloudCallout">
            <a:avLst>
              <a:gd name="adj1" fmla="val -12534"/>
              <a:gd name="adj2" fmla="val 12424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L'importance et l'Intérêt</a:t>
            </a:r>
          </a:p>
        </p:txBody>
      </p:sp>
      <p:sp>
        <p:nvSpPr>
          <p:cNvPr id="11" name="Pensées 10"/>
          <p:cNvSpPr/>
          <p:nvPr/>
        </p:nvSpPr>
        <p:spPr>
          <a:xfrm>
            <a:off x="214282" y="714356"/>
            <a:ext cx="3071834" cy="1264980"/>
          </a:xfrm>
          <a:prstGeom prst="cloudCallout">
            <a:avLst>
              <a:gd name="adj1" fmla="val 41882"/>
              <a:gd name="adj2" fmla="val 152346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Pourquoi La P.O ?</a:t>
            </a:r>
          </a:p>
        </p:txBody>
      </p:sp>
      <p:sp>
        <p:nvSpPr>
          <p:cNvPr id="12" name="Pensées 11"/>
          <p:cNvSpPr/>
          <p:nvPr/>
        </p:nvSpPr>
        <p:spPr>
          <a:xfrm>
            <a:off x="6072198" y="1000108"/>
            <a:ext cx="3071802" cy="1827193"/>
          </a:xfrm>
          <a:prstGeom prst="cloudCallout">
            <a:avLst>
              <a:gd name="adj1" fmla="val -58438"/>
              <a:gd name="adj2" fmla="val 6419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Les étudiants </a:t>
            </a:r>
            <a:br>
              <a:rPr lang="fr-FR" sz="2400" b="1" dirty="0">
                <a:latin typeface="Vrinda" pitchFamily="34" charset="0"/>
                <a:cs typeface="Vrinda" pitchFamily="34" charset="0"/>
              </a:rPr>
            </a:br>
            <a:r>
              <a:rPr lang="fr-FR" sz="24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VS</a:t>
            </a:r>
            <a:r>
              <a:rPr lang="fr-FR" sz="2400" b="1" dirty="0">
                <a:latin typeface="Vrinda" pitchFamily="34" charset="0"/>
                <a:cs typeface="Vrinda" pitchFamily="34" charset="0"/>
              </a:rPr>
              <a:t> </a:t>
            </a:r>
            <a:br>
              <a:rPr lang="fr-FR" sz="2400" b="1" dirty="0">
                <a:latin typeface="Vrinda" pitchFamily="34" charset="0"/>
                <a:cs typeface="Vrinda" pitchFamily="34" charset="0"/>
              </a:rPr>
            </a:br>
            <a:r>
              <a:rPr lang="fr-FR" sz="2400" b="1" dirty="0">
                <a:latin typeface="Vrinda" pitchFamily="34" charset="0"/>
                <a:cs typeface="Vrinda" pitchFamily="34" charset="0"/>
              </a:rPr>
              <a:t>P.O</a:t>
            </a:r>
          </a:p>
        </p:txBody>
      </p:sp>
      <p:sp>
        <p:nvSpPr>
          <p:cNvPr id="14" name="Pensées 13"/>
          <p:cNvSpPr/>
          <p:nvPr/>
        </p:nvSpPr>
        <p:spPr>
          <a:xfrm>
            <a:off x="4857720" y="4468594"/>
            <a:ext cx="4286280" cy="2389406"/>
          </a:xfrm>
          <a:prstGeom prst="cloudCallout">
            <a:avLst>
              <a:gd name="adj1" fmla="val -26085"/>
              <a:gd name="adj2" fmla="val -8385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/>
              <a:t>L'influence </a:t>
            </a:r>
            <a:r>
              <a:rPr lang="fr-FR" sz="2400" b="1"/>
              <a:t>de P.O </a:t>
            </a:r>
            <a:r>
              <a:rPr lang="fr-FR" sz="2400" b="1" dirty="0"/>
              <a:t>sur le cursus universitaire des étudiants</a:t>
            </a:r>
          </a:p>
        </p:txBody>
      </p:sp>
      <p:sp>
        <p:nvSpPr>
          <p:cNvPr id="15" name="Pensées 14"/>
          <p:cNvSpPr/>
          <p:nvPr/>
        </p:nvSpPr>
        <p:spPr>
          <a:xfrm>
            <a:off x="785786" y="5786454"/>
            <a:ext cx="3714776" cy="796469"/>
          </a:xfrm>
          <a:prstGeom prst="cloudCallout">
            <a:avLst>
              <a:gd name="adj1" fmla="val 30814"/>
              <a:gd name="adj2" fmla="val -2710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Problématique</a:t>
            </a:r>
          </a:p>
        </p:txBody>
      </p:sp>
      <p:sp>
        <p:nvSpPr>
          <p:cNvPr id="16" name="Pensées 15"/>
          <p:cNvSpPr/>
          <p:nvPr/>
        </p:nvSpPr>
        <p:spPr>
          <a:xfrm>
            <a:off x="214282" y="4357694"/>
            <a:ext cx="2214546" cy="796469"/>
          </a:xfrm>
          <a:prstGeom prst="cloudCallout">
            <a:avLst>
              <a:gd name="adj1" fmla="val 79053"/>
              <a:gd name="adj2" fmla="val -133466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Solution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10 - Langage non verbal </a:t>
            </a:r>
          </a:p>
        </p:txBody>
      </p:sp>
      <p:sp>
        <p:nvSpPr>
          <p:cNvPr id="9" name="Rectangle 8"/>
          <p:cNvSpPr/>
          <p:nvPr/>
        </p:nvSpPr>
        <p:spPr>
          <a:xfrm>
            <a:off x="103920" y="1555846"/>
            <a:ext cx="8929718" cy="51398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/>
              <a:t>       </a:t>
            </a:r>
            <a:r>
              <a:rPr lang="fr-FR" sz="2000" b="1" dirty="0"/>
              <a:t>Ajoute</a:t>
            </a:r>
            <a:r>
              <a:rPr lang="fr-FR" sz="2000" dirty="0"/>
              <a:t>r un </a:t>
            </a:r>
            <a:r>
              <a:rPr lang="fr-FR" sz="2000" b="1" dirty="0"/>
              <a:t>côté dynamique  </a:t>
            </a:r>
            <a:r>
              <a:rPr lang="fr-FR" sz="2000" dirty="0"/>
              <a:t>pour  votre présentation.</a:t>
            </a:r>
          </a:p>
          <a:p>
            <a:r>
              <a:rPr lang="fr-FR" sz="2000" b="1" dirty="0"/>
              <a:t>        </a:t>
            </a:r>
            <a:endParaRPr lang="fr-FR" sz="2000" dirty="0"/>
          </a:p>
          <a:p>
            <a:r>
              <a:rPr lang="fr-FR" sz="2000" b="1" dirty="0">
                <a:solidFill>
                  <a:schemeClr val="bg1"/>
                </a:solidFill>
              </a:rPr>
              <a:t>        D’exagérer</a:t>
            </a:r>
            <a:r>
              <a:rPr lang="fr-FR" sz="2000" dirty="0">
                <a:solidFill>
                  <a:schemeClr val="bg1"/>
                </a:solidFill>
              </a:rPr>
              <a:t> pour ne pas</a:t>
            </a:r>
            <a:r>
              <a:rPr lang="fr-FR" sz="2000" b="1" dirty="0">
                <a:solidFill>
                  <a:schemeClr val="bg1"/>
                </a:solidFill>
              </a:rPr>
              <a:t> étourdir l’auditoire.</a:t>
            </a:r>
          </a:p>
          <a:p>
            <a:endParaRPr lang="fr-FR" sz="2000" dirty="0"/>
          </a:p>
          <a:p>
            <a:r>
              <a:rPr lang="fr-FR" sz="2000" dirty="0"/>
              <a:t>        </a:t>
            </a:r>
            <a:r>
              <a:rPr lang="fr-FR" sz="2000" b="1" dirty="0"/>
              <a:t>Vos mains </a:t>
            </a:r>
            <a:r>
              <a:rPr lang="fr-FR" sz="2000" dirty="0"/>
              <a:t>peuvent être tranquilles </a:t>
            </a:r>
            <a:r>
              <a:rPr lang="fr-FR" sz="2000" b="1" dirty="0"/>
              <a:t>à côté </a:t>
            </a:r>
            <a:r>
              <a:rPr lang="fr-FR" sz="2000" dirty="0"/>
              <a:t>de votre </a:t>
            </a:r>
            <a:r>
              <a:rPr lang="fr-FR" sz="2000" b="1" dirty="0"/>
              <a:t>corps</a:t>
            </a:r>
            <a:r>
              <a:rPr lang="fr-FR" sz="2000" dirty="0"/>
              <a:t> et prêtes   </a:t>
            </a:r>
            <a:br>
              <a:rPr lang="fr-FR" sz="2000" dirty="0"/>
            </a:br>
            <a:r>
              <a:rPr lang="fr-FR" sz="2000" dirty="0"/>
              <a:t>        à s’exprimer librement </a:t>
            </a:r>
            <a:r>
              <a:rPr lang="fr-FR" sz="2000" b="1" dirty="0"/>
              <a:t>au besoin du message</a:t>
            </a:r>
            <a:r>
              <a:rPr lang="fr-FR" sz="2000" dirty="0"/>
              <a:t>.</a:t>
            </a:r>
          </a:p>
          <a:p>
            <a:endParaRPr lang="fr-FR" sz="2000" b="1" dirty="0">
              <a:solidFill>
                <a:schemeClr val="bg1"/>
              </a:solidFill>
            </a:endParaRPr>
          </a:p>
          <a:p>
            <a:r>
              <a:rPr lang="fr-FR" sz="2000" dirty="0"/>
              <a:t>        De</a:t>
            </a:r>
            <a:r>
              <a:rPr lang="fr-FR" sz="2000" b="1" dirty="0"/>
              <a:t> laisser les mains derrière</a:t>
            </a:r>
            <a:r>
              <a:rPr lang="fr-FR" sz="2000" dirty="0"/>
              <a:t> le </a:t>
            </a:r>
            <a:r>
              <a:rPr lang="fr-FR" sz="2000" b="1" dirty="0"/>
              <a:t>dos</a:t>
            </a:r>
            <a:r>
              <a:rPr lang="fr-FR" sz="2000" dirty="0"/>
              <a:t>.</a:t>
            </a:r>
          </a:p>
          <a:p>
            <a:endParaRPr lang="fr-FR" sz="2000" b="1" dirty="0">
              <a:solidFill>
                <a:schemeClr val="bg1"/>
              </a:solidFill>
            </a:endParaRPr>
          </a:p>
          <a:p>
            <a:r>
              <a:rPr lang="fr-FR" sz="2000" dirty="0"/>
              <a:t>        </a:t>
            </a:r>
            <a:r>
              <a:rPr lang="fr-FR" sz="2000" b="1" dirty="0"/>
              <a:t>Le stress </a:t>
            </a:r>
            <a:r>
              <a:rPr lang="fr-FR" sz="2000" dirty="0"/>
              <a:t>( peut vous rendre </a:t>
            </a:r>
            <a:r>
              <a:rPr lang="fr-FR" sz="2000" b="1" dirty="0"/>
              <a:t>inconfortable</a:t>
            </a:r>
            <a:r>
              <a:rPr lang="fr-FR" sz="2000" dirty="0"/>
              <a:t> et vous rendre </a:t>
            </a:r>
            <a:r>
              <a:rPr lang="fr-FR" sz="2000" b="1" dirty="0"/>
              <a:t>mal à</a:t>
            </a:r>
            <a:r>
              <a:rPr lang="fr-FR" sz="2000" dirty="0"/>
              <a:t>      </a:t>
            </a:r>
            <a:br>
              <a:rPr lang="fr-FR" sz="2000" dirty="0"/>
            </a:br>
            <a:r>
              <a:rPr lang="fr-FR" sz="2000" dirty="0"/>
              <a:t>        </a:t>
            </a:r>
            <a:r>
              <a:rPr lang="fr-FR" sz="2000" b="1" dirty="0"/>
              <a:t>l’aise</a:t>
            </a:r>
            <a:r>
              <a:rPr lang="fr-FR" sz="2000" dirty="0"/>
              <a:t> avec vos </a:t>
            </a:r>
            <a:r>
              <a:rPr lang="fr-FR" sz="2000" b="1" dirty="0"/>
              <a:t>mains </a:t>
            </a:r>
            <a:r>
              <a:rPr lang="fr-FR" sz="2000" dirty="0"/>
              <a:t>).</a:t>
            </a:r>
          </a:p>
          <a:p>
            <a:endParaRPr lang="fr-FR" sz="2000" b="1" dirty="0">
              <a:solidFill>
                <a:schemeClr val="bg1"/>
              </a:solidFill>
            </a:endParaRPr>
          </a:p>
          <a:p>
            <a:r>
              <a:rPr lang="fr-FR" sz="2000" b="1" dirty="0">
                <a:solidFill>
                  <a:schemeClr val="bg1"/>
                </a:solidFill>
              </a:rPr>
              <a:t>       L</a:t>
            </a:r>
            <a:r>
              <a:rPr lang="fr-FR" sz="2000" b="1" dirty="0"/>
              <a:t>a nervosité</a:t>
            </a:r>
            <a:r>
              <a:rPr lang="fr-FR" sz="2000" dirty="0"/>
              <a:t>, de </a:t>
            </a:r>
            <a:r>
              <a:rPr lang="fr-FR" sz="2000" b="1" dirty="0"/>
              <a:t>joue</a:t>
            </a:r>
            <a:r>
              <a:rPr lang="fr-FR" sz="2000" dirty="0"/>
              <a:t>r avec ses l</a:t>
            </a:r>
            <a:r>
              <a:rPr lang="fr-FR" sz="2000" b="1" dirty="0"/>
              <a:t>unettes</a:t>
            </a:r>
            <a:r>
              <a:rPr lang="fr-FR" sz="2000" dirty="0"/>
              <a:t>, ses </a:t>
            </a:r>
            <a:r>
              <a:rPr lang="fr-FR" sz="2000" b="1" dirty="0"/>
              <a:t>cheveux</a:t>
            </a:r>
            <a:r>
              <a:rPr lang="fr-FR" sz="2000" dirty="0"/>
              <a:t>, </a:t>
            </a:r>
          </a:p>
          <a:p>
            <a:r>
              <a:rPr lang="fr-FR" sz="2000" dirty="0"/>
              <a:t>       se </a:t>
            </a:r>
            <a:r>
              <a:rPr lang="fr-FR" sz="2000" b="1" dirty="0"/>
              <a:t>frotter le nez</a:t>
            </a:r>
            <a:r>
              <a:rPr lang="fr-FR" sz="2000" dirty="0"/>
              <a:t>, se </a:t>
            </a:r>
            <a:r>
              <a:rPr lang="fr-FR" sz="2000" b="1" dirty="0"/>
              <a:t>gratter la tête, …</a:t>
            </a:r>
            <a:r>
              <a:rPr lang="fr-FR" sz="2000" dirty="0"/>
              <a:t>             </a:t>
            </a:r>
            <a:br>
              <a:rPr lang="fr-FR" sz="2000" dirty="0"/>
            </a:br>
            <a:r>
              <a:rPr lang="fr-FR" sz="2000" dirty="0"/>
              <a:t>                          </a:t>
            </a:r>
            <a:r>
              <a:rPr lang="fr-FR" sz="2400" i="1" dirty="0"/>
              <a:t>V</a:t>
            </a:r>
            <a:r>
              <a:rPr lang="fr-FR" sz="2000" i="1" dirty="0"/>
              <a:t>ous </a:t>
            </a:r>
            <a:r>
              <a:rPr lang="fr-FR" sz="2000" b="1" i="1" dirty="0"/>
              <a:t>démontrez</a:t>
            </a:r>
            <a:r>
              <a:rPr lang="fr-FR" sz="2000" i="1" dirty="0"/>
              <a:t> que vous  </a:t>
            </a:r>
            <a:r>
              <a:rPr lang="fr-FR" sz="2000" b="1" i="1" dirty="0"/>
              <a:t>manquez de contrôle</a:t>
            </a:r>
            <a:r>
              <a:rPr lang="fr-FR" sz="2000" i="1" dirty="0"/>
              <a:t>.</a:t>
            </a:r>
            <a:endParaRPr lang="fr-FR" sz="2000" b="1" i="1" dirty="0">
              <a:solidFill>
                <a:schemeClr val="bg1"/>
              </a:solidFill>
            </a:endParaRPr>
          </a:p>
          <a:p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2285984" y="357166"/>
            <a:ext cx="4429156" cy="99542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Les Gestes</a:t>
            </a:r>
            <a:endParaRPr lang="fr-FR" sz="40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37" name="Forme libre 36"/>
          <p:cNvSpPr/>
          <p:nvPr/>
        </p:nvSpPr>
        <p:spPr>
          <a:xfrm>
            <a:off x="103920" y="1571612"/>
            <a:ext cx="571504" cy="428628"/>
          </a:xfrm>
          <a:custGeom>
            <a:avLst/>
            <a:gdLst>
              <a:gd name="connsiteX0" fmla="*/ 0 w 1261241"/>
              <a:gd name="connsiteY0" fmla="*/ 882869 h 1198179"/>
              <a:gd name="connsiteX1" fmla="*/ 740979 w 1261241"/>
              <a:gd name="connsiteY1" fmla="*/ 1198179 h 1198179"/>
              <a:gd name="connsiteX2" fmla="*/ 1261241 w 1261241"/>
              <a:gd name="connsiteY2" fmla="*/ 0 h 1198179"/>
              <a:gd name="connsiteX3" fmla="*/ 662152 w 1261241"/>
              <a:gd name="connsiteY3" fmla="*/ 867104 h 1198179"/>
              <a:gd name="connsiteX4" fmla="*/ 0 w 1261241"/>
              <a:gd name="connsiteY4" fmla="*/ 88286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241" h="1198179">
                <a:moveTo>
                  <a:pt x="0" y="882869"/>
                </a:moveTo>
                <a:lnTo>
                  <a:pt x="740979" y="1198179"/>
                </a:lnTo>
                <a:lnTo>
                  <a:pt x="1261241" y="0"/>
                </a:lnTo>
                <a:lnTo>
                  <a:pt x="662152" y="867104"/>
                </a:lnTo>
                <a:lnTo>
                  <a:pt x="0" y="882869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Interdiction 26"/>
          <p:cNvSpPr/>
          <p:nvPr/>
        </p:nvSpPr>
        <p:spPr>
          <a:xfrm>
            <a:off x="175358" y="2214554"/>
            <a:ext cx="428628" cy="500066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0" name="Flèche droite 29"/>
          <p:cNvSpPr/>
          <p:nvPr/>
        </p:nvSpPr>
        <p:spPr>
          <a:xfrm>
            <a:off x="1191256" y="6009142"/>
            <a:ext cx="642942" cy="28575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Interdiction 30"/>
          <p:cNvSpPr/>
          <p:nvPr/>
        </p:nvSpPr>
        <p:spPr>
          <a:xfrm>
            <a:off x="182750" y="3714752"/>
            <a:ext cx="428628" cy="500066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2" name="Forme libre 31"/>
          <p:cNvSpPr/>
          <p:nvPr/>
        </p:nvSpPr>
        <p:spPr>
          <a:xfrm>
            <a:off x="98660" y="2906462"/>
            <a:ext cx="571504" cy="428628"/>
          </a:xfrm>
          <a:custGeom>
            <a:avLst/>
            <a:gdLst>
              <a:gd name="connsiteX0" fmla="*/ 0 w 1261241"/>
              <a:gd name="connsiteY0" fmla="*/ 882869 h 1198179"/>
              <a:gd name="connsiteX1" fmla="*/ 740979 w 1261241"/>
              <a:gd name="connsiteY1" fmla="*/ 1198179 h 1198179"/>
              <a:gd name="connsiteX2" fmla="*/ 1261241 w 1261241"/>
              <a:gd name="connsiteY2" fmla="*/ 0 h 1198179"/>
              <a:gd name="connsiteX3" fmla="*/ 662152 w 1261241"/>
              <a:gd name="connsiteY3" fmla="*/ 867104 h 1198179"/>
              <a:gd name="connsiteX4" fmla="*/ 0 w 1261241"/>
              <a:gd name="connsiteY4" fmla="*/ 88286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241" h="1198179">
                <a:moveTo>
                  <a:pt x="0" y="882869"/>
                </a:moveTo>
                <a:lnTo>
                  <a:pt x="740979" y="1198179"/>
                </a:lnTo>
                <a:lnTo>
                  <a:pt x="1261241" y="0"/>
                </a:lnTo>
                <a:lnTo>
                  <a:pt x="662152" y="867104"/>
                </a:lnTo>
                <a:lnTo>
                  <a:pt x="0" y="882869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Interdiction 32"/>
          <p:cNvSpPr/>
          <p:nvPr/>
        </p:nvSpPr>
        <p:spPr>
          <a:xfrm>
            <a:off x="193256" y="4434728"/>
            <a:ext cx="428628" cy="500066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4" name="Interdiction 33"/>
          <p:cNvSpPr/>
          <p:nvPr/>
        </p:nvSpPr>
        <p:spPr>
          <a:xfrm>
            <a:off x="175358" y="5357826"/>
            <a:ext cx="428628" cy="500066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P40</a:t>
            </a:r>
            <a:endParaRPr lang="fr-FR" sz="24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10 - Langage non verbal </a:t>
            </a:r>
          </a:p>
        </p:txBody>
      </p:sp>
      <p:sp>
        <p:nvSpPr>
          <p:cNvPr id="15" name="Ellipse 14"/>
          <p:cNvSpPr/>
          <p:nvPr/>
        </p:nvSpPr>
        <p:spPr>
          <a:xfrm>
            <a:off x="2214546" y="3222078"/>
            <a:ext cx="3571900" cy="10819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4400" b="1" dirty="0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Position</a:t>
            </a:r>
            <a:endParaRPr lang="fr-FR" sz="44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5001610" y="428604"/>
            <a:ext cx="3429024" cy="99542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entury Gothic (Corps)"/>
                <a:cs typeface="Vrinda" pitchFamily="34" charset="0"/>
              </a:rPr>
              <a:t>Assise </a:t>
            </a:r>
            <a:endParaRPr lang="fr-FR" sz="2000" dirty="0"/>
          </a:p>
          <a:p>
            <a:pPr algn="ctr"/>
            <a:r>
              <a:rPr lang="fr-FR" sz="2000" b="1" dirty="0"/>
              <a:t>coincé le ventre </a:t>
            </a:r>
            <a:endParaRPr lang="fr-FR" sz="2000" b="1" dirty="0">
              <a:solidFill>
                <a:schemeClr val="bg1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0" y="500042"/>
            <a:ext cx="3214710" cy="99542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entury Gothic (Corps)"/>
                <a:cs typeface="Vrinda" pitchFamily="34" charset="0"/>
              </a:rPr>
              <a:t>Debout </a:t>
            </a:r>
            <a:br>
              <a:rPr lang="fr-FR" sz="2000" b="1" dirty="0">
                <a:solidFill>
                  <a:schemeClr val="bg1"/>
                </a:solidFill>
                <a:latin typeface="Century Gothic (Corps)"/>
                <a:cs typeface="Vrinda" pitchFamily="34" charset="0"/>
              </a:rPr>
            </a:br>
            <a:r>
              <a:rPr lang="fr-FR" sz="2000" b="1" dirty="0">
                <a:solidFill>
                  <a:schemeClr val="bg1"/>
                </a:solidFill>
                <a:latin typeface="Century Gothic (Corps)"/>
                <a:cs typeface="Vrinda" pitchFamily="34" charset="0"/>
              </a:rPr>
              <a:t> assez droite</a:t>
            </a:r>
            <a:endParaRPr lang="fr-FR" sz="2000" b="1" dirty="0">
              <a:solidFill>
                <a:schemeClr val="bg1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41" name="Forme libre 40"/>
          <p:cNvSpPr/>
          <p:nvPr/>
        </p:nvSpPr>
        <p:spPr>
          <a:xfrm>
            <a:off x="285720" y="714356"/>
            <a:ext cx="571504" cy="428628"/>
          </a:xfrm>
          <a:custGeom>
            <a:avLst/>
            <a:gdLst>
              <a:gd name="connsiteX0" fmla="*/ 0 w 1261241"/>
              <a:gd name="connsiteY0" fmla="*/ 882869 h 1198179"/>
              <a:gd name="connsiteX1" fmla="*/ 740979 w 1261241"/>
              <a:gd name="connsiteY1" fmla="*/ 1198179 h 1198179"/>
              <a:gd name="connsiteX2" fmla="*/ 1261241 w 1261241"/>
              <a:gd name="connsiteY2" fmla="*/ 0 h 1198179"/>
              <a:gd name="connsiteX3" fmla="*/ 662152 w 1261241"/>
              <a:gd name="connsiteY3" fmla="*/ 867104 h 1198179"/>
              <a:gd name="connsiteX4" fmla="*/ 0 w 1261241"/>
              <a:gd name="connsiteY4" fmla="*/ 88286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241" h="1198179">
                <a:moveTo>
                  <a:pt x="0" y="882869"/>
                </a:moveTo>
                <a:lnTo>
                  <a:pt x="740979" y="1198179"/>
                </a:lnTo>
                <a:lnTo>
                  <a:pt x="1261241" y="0"/>
                </a:lnTo>
                <a:lnTo>
                  <a:pt x="662152" y="867104"/>
                </a:lnTo>
                <a:lnTo>
                  <a:pt x="0" y="882869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Interdiction 41"/>
          <p:cNvSpPr/>
          <p:nvPr/>
        </p:nvSpPr>
        <p:spPr>
          <a:xfrm>
            <a:off x="5214942" y="642918"/>
            <a:ext cx="428628" cy="500066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7298" y="1571612"/>
            <a:ext cx="3214710" cy="163121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- </a:t>
            </a:r>
            <a:r>
              <a:rPr lang="fr-FR" sz="2000" b="1" dirty="0">
                <a:solidFill>
                  <a:schemeClr val="tx1"/>
                </a:solidFill>
              </a:rPr>
              <a:t>Favorise la respiration profonde </a:t>
            </a:r>
            <a:br>
              <a:rPr lang="fr-FR" b="1" dirty="0">
                <a:solidFill>
                  <a:schemeClr val="tx1"/>
                </a:solidFill>
              </a:rPr>
            </a:br>
            <a:r>
              <a:rPr lang="fr-FR" sz="2000" b="1" dirty="0">
                <a:solidFill>
                  <a:schemeClr val="tx1"/>
                </a:solidFill>
              </a:rPr>
              <a:t>- projection de la voix jusqu’au bout de la classe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642588" y="1491800"/>
            <a:ext cx="3286148" cy="19389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fr-FR" sz="2000" b="1" dirty="0">
                <a:solidFill>
                  <a:srgbClr val="FFFF00"/>
                </a:solidFill>
              </a:rPr>
              <a:t>Mauvaise respiration </a:t>
            </a:r>
            <a:br>
              <a:rPr lang="fr-FR" sz="2000" b="1" dirty="0">
                <a:solidFill>
                  <a:srgbClr val="FFFF00"/>
                </a:solidFill>
              </a:rPr>
            </a:br>
            <a:r>
              <a:rPr lang="fr-FR" sz="2000" b="1" dirty="0">
                <a:solidFill>
                  <a:srgbClr val="FFFF00"/>
                </a:solidFill>
              </a:rPr>
              <a:t>- Les gestes sont plus difficiles.</a:t>
            </a:r>
          </a:p>
          <a:p>
            <a:r>
              <a:rPr lang="fr-FR" sz="2000" b="1" dirty="0">
                <a:solidFill>
                  <a:srgbClr val="FFFF00"/>
                </a:solidFill>
              </a:rPr>
              <a:t> - n’est pas très   </a:t>
            </a:r>
            <a:br>
              <a:rPr lang="fr-FR" sz="2000" b="1" dirty="0">
                <a:solidFill>
                  <a:srgbClr val="FFFF00"/>
                </a:solidFill>
              </a:rPr>
            </a:br>
            <a:r>
              <a:rPr lang="fr-FR" sz="2000" b="1" dirty="0">
                <a:solidFill>
                  <a:srgbClr val="FFFF00"/>
                </a:solidFill>
              </a:rPr>
              <a:t>   dynamique</a:t>
            </a:r>
          </a:p>
          <a:p>
            <a:r>
              <a:rPr lang="fr-FR" sz="2000" b="1" dirty="0">
                <a:solidFill>
                  <a:srgbClr val="FFFF00"/>
                </a:solidFill>
              </a:rPr>
              <a:t>- difficulté à vous voir .</a:t>
            </a:r>
          </a:p>
        </p:txBody>
      </p:sp>
      <p:sp>
        <p:nvSpPr>
          <p:cNvPr id="48" name="Ellipse 47"/>
          <p:cNvSpPr/>
          <p:nvPr/>
        </p:nvSpPr>
        <p:spPr>
          <a:xfrm>
            <a:off x="4123160" y="4769574"/>
            <a:ext cx="3429024" cy="99542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Appuyer sur le bureau</a:t>
            </a:r>
            <a:endParaRPr lang="fr-FR" sz="2000" b="1" dirty="0">
              <a:solidFill>
                <a:schemeClr val="bg1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53" name="Ellipse 52"/>
          <p:cNvSpPr/>
          <p:nvPr/>
        </p:nvSpPr>
        <p:spPr>
          <a:xfrm>
            <a:off x="408384" y="4412384"/>
            <a:ext cx="4500562" cy="186100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asseoir sur le coin du bureau avec la jambe qui se balance dans le vide</a:t>
            </a:r>
            <a:endParaRPr lang="fr-FR" sz="2000" b="1" dirty="0">
              <a:solidFill>
                <a:schemeClr val="bg1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643438" y="5929330"/>
            <a:ext cx="3286148" cy="707886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fr-FR" sz="2000" b="1" dirty="0">
                <a:solidFill>
                  <a:srgbClr val="FFFF00"/>
                </a:solidFill>
              </a:rPr>
              <a:t>- Inélégante</a:t>
            </a:r>
          </a:p>
          <a:p>
            <a:pPr>
              <a:buFontTx/>
              <a:buChar char="-"/>
            </a:pPr>
            <a:r>
              <a:rPr lang="fr-FR" sz="2000" b="1" dirty="0">
                <a:solidFill>
                  <a:srgbClr val="FFFF00"/>
                </a:solidFill>
              </a:rPr>
              <a:t>- Mauvaise attitude</a:t>
            </a:r>
          </a:p>
        </p:txBody>
      </p:sp>
      <p:sp>
        <p:nvSpPr>
          <p:cNvPr id="56" name="Interdiction 55"/>
          <p:cNvSpPr/>
          <p:nvPr/>
        </p:nvSpPr>
        <p:spPr>
          <a:xfrm>
            <a:off x="714348" y="4929198"/>
            <a:ext cx="428628" cy="500066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7" name="Interdiction 56"/>
          <p:cNvSpPr/>
          <p:nvPr/>
        </p:nvSpPr>
        <p:spPr>
          <a:xfrm>
            <a:off x="4429124" y="4929198"/>
            <a:ext cx="428628" cy="500066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8" name="Virage 57"/>
          <p:cNvSpPr/>
          <p:nvPr/>
        </p:nvSpPr>
        <p:spPr>
          <a:xfrm>
            <a:off x="4500562" y="857232"/>
            <a:ext cx="500066" cy="2357454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9" name="Virage 58"/>
          <p:cNvSpPr/>
          <p:nvPr/>
        </p:nvSpPr>
        <p:spPr>
          <a:xfrm flipH="1">
            <a:off x="3166398" y="864624"/>
            <a:ext cx="548346" cy="2350062"/>
          </a:xfrm>
          <a:prstGeom prst="ben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1" name="Flèche vers le bas 60"/>
          <p:cNvSpPr/>
          <p:nvPr/>
        </p:nvSpPr>
        <p:spPr>
          <a:xfrm>
            <a:off x="3786182" y="4214818"/>
            <a:ext cx="214314" cy="4286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7693096" y="26170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P41</a:t>
            </a:r>
            <a:endParaRPr lang="fr-FR" sz="2400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10 - Langage non verbal </a:t>
            </a:r>
          </a:p>
        </p:txBody>
      </p:sp>
      <p:sp>
        <p:nvSpPr>
          <p:cNvPr id="15" name="Ellipse 14"/>
          <p:cNvSpPr/>
          <p:nvPr/>
        </p:nvSpPr>
        <p:spPr>
          <a:xfrm>
            <a:off x="1857356" y="642918"/>
            <a:ext cx="5286412" cy="10819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4400" b="1" dirty="0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Déplacement</a:t>
            </a:r>
            <a:endParaRPr lang="fr-FR" sz="44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14546" y="2428868"/>
            <a:ext cx="464347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/>
              <a:t>      Il est libre à vous de bouger ou non 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1" name="Forme libre 40"/>
          <p:cNvSpPr/>
          <p:nvPr/>
        </p:nvSpPr>
        <p:spPr>
          <a:xfrm>
            <a:off x="2428860" y="2571744"/>
            <a:ext cx="571504" cy="428628"/>
          </a:xfrm>
          <a:custGeom>
            <a:avLst/>
            <a:gdLst>
              <a:gd name="connsiteX0" fmla="*/ 0 w 1261241"/>
              <a:gd name="connsiteY0" fmla="*/ 882869 h 1198179"/>
              <a:gd name="connsiteX1" fmla="*/ 740979 w 1261241"/>
              <a:gd name="connsiteY1" fmla="*/ 1198179 h 1198179"/>
              <a:gd name="connsiteX2" fmla="*/ 1261241 w 1261241"/>
              <a:gd name="connsiteY2" fmla="*/ 0 h 1198179"/>
              <a:gd name="connsiteX3" fmla="*/ 662152 w 1261241"/>
              <a:gd name="connsiteY3" fmla="*/ 867104 h 1198179"/>
              <a:gd name="connsiteX4" fmla="*/ 0 w 1261241"/>
              <a:gd name="connsiteY4" fmla="*/ 88286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241" h="1198179">
                <a:moveTo>
                  <a:pt x="0" y="882869"/>
                </a:moveTo>
                <a:lnTo>
                  <a:pt x="740979" y="1198179"/>
                </a:lnTo>
                <a:lnTo>
                  <a:pt x="1261241" y="0"/>
                </a:lnTo>
                <a:lnTo>
                  <a:pt x="662152" y="867104"/>
                </a:lnTo>
                <a:lnTo>
                  <a:pt x="0" y="882869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2214546" y="4000504"/>
            <a:ext cx="4643470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       mais ne faites pas les    </a:t>
            </a:r>
            <a:br>
              <a:rPr lang="fr-FR" sz="2400" b="1" dirty="0">
                <a:solidFill>
                  <a:srgbClr val="FF0000"/>
                </a:solidFill>
              </a:rPr>
            </a:br>
            <a:r>
              <a:rPr lang="fr-FR" sz="2400" b="1" dirty="0">
                <a:solidFill>
                  <a:srgbClr val="FF0000"/>
                </a:solidFill>
              </a:rPr>
              <a:t>      cent pas, car cela peut </a:t>
            </a:r>
            <a:br>
              <a:rPr lang="fr-FR" sz="2400" b="1" dirty="0">
                <a:solidFill>
                  <a:srgbClr val="FF0000"/>
                </a:solidFill>
              </a:rPr>
            </a:br>
            <a:r>
              <a:rPr lang="fr-FR" sz="2400" b="1" dirty="0">
                <a:solidFill>
                  <a:srgbClr val="FF0000"/>
                </a:solidFill>
              </a:rPr>
              <a:t>      être dérangeant pour </a:t>
            </a:r>
            <a:br>
              <a:rPr lang="fr-FR" sz="2400" b="1" dirty="0">
                <a:solidFill>
                  <a:srgbClr val="FF0000"/>
                </a:solidFill>
              </a:rPr>
            </a:br>
            <a:r>
              <a:rPr lang="fr-FR" sz="2400" b="1" dirty="0">
                <a:solidFill>
                  <a:srgbClr val="FF0000"/>
                </a:solidFill>
              </a:rPr>
              <a:t>      l’auditoire.</a:t>
            </a:r>
          </a:p>
        </p:txBody>
      </p:sp>
      <p:sp>
        <p:nvSpPr>
          <p:cNvPr id="21" name="Interdiction 20"/>
          <p:cNvSpPr/>
          <p:nvPr/>
        </p:nvSpPr>
        <p:spPr>
          <a:xfrm>
            <a:off x="2285984" y="4429132"/>
            <a:ext cx="428628" cy="500066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P42</a:t>
            </a:r>
            <a:endParaRPr lang="fr-FR" sz="2400" b="1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10 - Langage non verbal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29586" y="152298"/>
            <a:ext cx="184731" cy="46166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endParaRPr lang="fr-FR" sz="2400" b="1" dirty="0"/>
          </a:p>
        </p:txBody>
      </p:sp>
      <p:sp>
        <p:nvSpPr>
          <p:cNvPr id="15" name="Ellipse 14"/>
          <p:cNvSpPr/>
          <p:nvPr/>
        </p:nvSpPr>
        <p:spPr>
          <a:xfrm>
            <a:off x="1857356" y="642918"/>
            <a:ext cx="5286412" cy="10819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4400" b="1" dirty="0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Regard</a:t>
            </a:r>
            <a:endParaRPr lang="fr-FR" sz="44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57158" y="2000240"/>
            <a:ext cx="4643470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/>
              <a:t>         Un contact visuel avec </a:t>
            </a:r>
            <a:br>
              <a:rPr lang="fr-FR" sz="2400" b="1" dirty="0"/>
            </a:br>
            <a:r>
              <a:rPr lang="fr-FR" sz="2400" b="1" dirty="0"/>
              <a:t>         votre auditoire.</a:t>
            </a:r>
          </a:p>
          <a:p>
            <a:endParaRPr lang="fr-FR" sz="2400" b="1" dirty="0">
              <a:solidFill>
                <a:schemeClr val="bg1"/>
              </a:solidFill>
            </a:endParaRPr>
          </a:p>
          <a:p>
            <a:r>
              <a:rPr lang="fr-FR" sz="2400" b="1" dirty="0"/>
              <a:t>         se promène de gauche    </a:t>
            </a:r>
            <a:br>
              <a:rPr lang="fr-FR" sz="2400" b="1" dirty="0"/>
            </a:br>
            <a:r>
              <a:rPr lang="fr-FR" sz="2400" b="1" dirty="0"/>
              <a:t>         à droit et de la première    </a:t>
            </a:r>
            <a:br>
              <a:rPr lang="fr-FR" sz="2400" b="1" dirty="0"/>
            </a:br>
            <a:r>
              <a:rPr lang="fr-FR" sz="2400" b="1" dirty="0"/>
              <a:t>         à la dernière rangée.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1" name="Forme libre 40"/>
          <p:cNvSpPr/>
          <p:nvPr/>
        </p:nvSpPr>
        <p:spPr>
          <a:xfrm>
            <a:off x="500034" y="2143116"/>
            <a:ext cx="571504" cy="428628"/>
          </a:xfrm>
          <a:custGeom>
            <a:avLst/>
            <a:gdLst>
              <a:gd name="connsiteX0" fmla="*/ 0 w 1261241"/>
              <a:gd name="connsiteY0" fmla="*/ 882869 h 1198179"/>
              <a:gd name="connsiteX1" fmla="*/ 740979 w 1261241"/>
              <a:gd name="connsiteY1" fmla="*/ 1198179 h 1198179"/>
              <a:gd name="connsiteX2" fmla="*/ 1261241 w 1261241"/>
              <a:gd name="connsiteY2" fmla="*/ 0 h 1198179"/>
              <a:gd name="connsiteX3" fmla="*/ 662152 w 1261241"/>
              <a:gd name="connsiteY3" fmla="*/ 867104 h 1198179"/>
              <a:gd name="connsiteX4" fmla="*/ 0 w 1261241"/>
              <a:gd name="connsiteY4" fmla="*/ 88286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241" h="1198179">
                <a:moveTo>
                  <a:pt x="0" y="882869"/>
                </a:moveTo>
                <a:lnTo>
                  <a:pt x="740979" y="1198179"/>
                </a:lnTo>
                <a:lnTo>
                  <a:pt x="1261241" y="0"/>
                </a:lnTo>
                <a:lnTo>
                  <a:pt x="662152" y="867104"/>
                </a:lnTo>
                <a:lnTo>
                  <a:pt x="0" y="882869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3194002" y="4500570"/>
            <a:ext cx="571504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         </a:t>
            </a:r>
            <a:r>
              <a:rPr lang="fr-FR" sz="2400" b="1" dirty="0"/>
              <a:t>Évitez de regarder le mur ou    </a:t>
            </a:r>
            <a:br>
              <a:rPr lang="fr-FR" sz="2400" b="1" dirty="0"/>
            </a:br>
            <a:r>
              <a:rPr lang="fr-FR" sz="2400" b="1" dirty="0"/>
              <a:t>         une seule personne, même si   </a:t>
            </a:r>
            <a:br>
              <a:rPr lang="fr-FR" sz="2400" b="1" dirty="0"/>
            </a:br>
            <a:r>
              <a:rPr lang="fr-FR" sz="2400" b="1" dirty="0"/>
              <a:t>         celle-ci est votre évaluateur </a:t>
            </a:r>
            <a:r>
              <a:rPr lang="fr-FR" sz="2400" dirty="0"/>
              <a:t>!</a:t>
            </a:r>
          </a:p>
          <a:p>
            <a:endParaRPr lang="fr-FR" sz="2400" dirty="0"/>
          </a:p>
          <a:p>
            <a:r>
              <a:rPr lang="fr-FR" sz="2400" dirty="0"/>
              <a:t>         </a:t>
            </a:r>
            <a:r>
              <a:rPr lang="fr-FR" sz="2400" b="1" dirty="0"/>
              <a:t>De</a:t>
            </a:r>
            <a:r>
              <a:rPr lang="fr-FR" sz="2400" dirty="0"/>
              <a:t> </a:t>
            </a:r>
            <a:r>
              <a:rPr lang="fr-FR" sz="2400" b="1" dirty="0"/>
              <a:t>consulter votre montre.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21" name="Interdiction 20"/>
          <p:cNvSpPr/>
          <p:nvPr/>
        </p:nvSpPr>
        <p:spPr>
          <a:xfrm>
            <a:off x="3336878" y="4786322"/>
            <a:ext cx="428628" cy="571504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Forme libre 8"/>
          <p:cNvSpPr/>
          <p:nvPr/>
        </p:nvSpPr>
        <p:spPr>
          <a:xfrm>
            <a:off x="500034" y="3357562"/>
            <a:ext cx="571504" cy="561980"/>
          </a:xfrm>
          <a:custGeom>
            <a:avLst/>
            <a:gdLst>
              <a:gd name="connsiteX0" fmla="*/ 0 w 1261241"/>
              <a:gd name="connsiteY0" fmla="*/ 882869 h 1198179"/>
              <a:gd name="connsiteX1" fmla="*/ 740979 w 1261241"/>
              <a:gd name="connsiteY1" fmla="*/ 1198179 h 1198179"/>
              <a:gd name="connsiteX2" fmla="*/ 1261241 w 1261241"/>
              <a:gd name="connsiteY2" fmla="*/ 0 h 1198179"/>
              <a:gd name="connsiteX3" fmla="*/ 662152 w 1261241"/>
              <a:gd name="connsiteY3" fmla="*/ 867104 h 1198179"/>
              <a:gd name="connsiteX4" fmla="*/ 0 w 1261241"/>
              <a:gd name="connsiteY4" fmla="*/ 88286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241" h="1198179">
                <a:moveTo>
                  <a:pt x="0" y="882869"/>
                </a:moveTo>
                <a:lnTo>
                  <a:pt x="740979" y="1198179"/>
                </a:lnTo>
                <a:lnTo>
                  <a:pt x="1261241" y="0"/>
                </a:lnTo>
                <a:lnTo>
                  <a:pt x="662152" y="867104"/>
                </a:lnTo>
                <a:lnTo>
                  <a:pt x="0" y="882869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Interdiction 9"/>
          <p:cNvSpPr/>
          <p:nvPr/>
        </p:nvSpPr>
        <p:spPr>
          <a:xfrm>
            <a:off x="3336878" y="5786454"/>
            <a:ext cx="428628" cy="571504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P43</a:t>
            </a:r>
            <a:endParaRPr lang="fr-FR" sz="2400" b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10 - Langage non verbal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29586" y="152298"/>
            <a:ext cx="385042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2</a:t>
            </a:r>
            <a:endParaRPr lang="fr-FR" sz="2400" b="1" dirty="0"/>
          </a:p>
        </p:txBody>
      </p:sp>
      <p:sp>
        <p:nvSpPr>
          <p:cNvPr id="15" name="Ellipse 14"/>
          <p:cNvSpPr/>
          <p:nvPr/>
        </p:nvSpPr>
        <p:spPr>
          <a:xfrm>
            <a:off x="1857356" y="642918"/>
            <a:ext cx="5286412" cy="10819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4400" b="1" dirty="0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Lèvres</a:t>
            </a:r>
            <a:endParaRPr lang="fr-FR" sz="44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00496" y="2000240"/>
            <a:ext cx="464347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/>
              <a:t>          </a:t>
            </a:r>
            <a:r>
              <a:rPr lang="fr-FR" sz="2400" b="1" dirty="0">
                <a:solidFill>
                  <a:schemeClr val="bg1"/>
                </a:solidFill>
              </a:rPr>
              <a:t>Un sourire est toujours            </a:t>
            </a:r>
            <a:br>
              <a:rPr lang="fr-FR" sz="2400" b="1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          très accueillant pour </a:t>
            </a:r>
            <a:br>
              <a:rPr lang="fr-FR" sz="2400" b="1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          l’auditoire.</a:t>
            </a:r>
          </a:p>
        </p:txBody>
      </p:sp>
      <p:sp>
        <p:nvSpPr>
          <p:cNvPr id="41" name="Forme libre 40"/>
          <p:cNvSpPr/>
          <p:nvPr/>
        </p:nvSpPr>
        <p:spPr>
          <a:xfrm>
            <a:off x="4071934" y="2357430"/>
            <a:ext cx="571504" cy="428628"/>
          </a:xfrm>
          <a:custGeom>
            <a:avLst/>
            <a:gdLst>
              <a:gd name="connsiteX0" fmla="*/ 0 w 1261241"/>
              <a:gd name="connsiteY0" fmla="*/ 882869 h 1198179"/>
              <a:gd name="connsiteX1" fmla="*/ 740979 w 1261241"/>
              <a:gd name="connsiteY1" fmla="*/ 1198179 h 1198179"/>
              <a:gd name="connsiteX2" fmla="*/ 1261241 w 1261241"/>
              <a:gd name="connsiteY2" fmla="*/ 0 h 1198179"/>
              <a:gd name="connsiteX3" fmla="*/ 662152 w 1261241"/>
              <a:gd name="connsiteY3" fmla="*/ 867104 h 1198179"/>
              <a:gd name="connsiteX4" fmla="*/ 0 w 1261241"/>
              <a:gd name="connsiteY4" fmla="*/ 88286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1241" h="1198179">
                <a:moveTo>
                  <a:pt x="0" y="882869"/>
                </a:moveTo>
                <a:lnTo>
                  <a:pt x="740979" y="1198179"/>
                </a:lnTo>
                <a:lnTo>
                  <a:pt x="1261241" y="0"/>
                </a:lnTo>
                <a:lnTo>
                  <a:pt x="662152" y="867104"/>
                </a:lnTo>
                <a:lnTo>
                  <a:pt x="0" y="882869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357158" y="4000504"/>
            <a:ext cx="571504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        </a:t>
            </a:r>
            <a:r>
              <a:rPr lang="fr-FR" sz="2400" dirty="0"/>
              <a:t> </a:t>
            </a:r>
            <a:r>
              <a:rPr lang="fr-FR" sz="2400" b="1" dirty="0">
                <a:solidFill>
                  <a:srgbClr val="FF0000"/>
                </a:solidFill>
              </a:rPr>
              <a:t>Se mordre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/>
              <a:t>!, </a:t>
            </a:r>
            <a:r>
              <a:rPr lang="fr-FR" sz="2400" b="1" dirty="0">
                <a:solidFill>
                  <a:srgbClr val="FF0000"/>
                </a:solidFill>
              </a:rPr>
              <a:t>tordre</a:t>
            </a:r>
            <a:r>
              <a:rPr lang="fr-FR" sz="2400" dirty="0"/>
              <a:t> ! , </a:t>
            </a:r>
            <a:r>
              <a:rPr lang="fr-FR" sz="2400" b="1" dirty="0">
                <a:solidFill>
                  <a:srgbClr val="FF0000"/>
                </a:solidFill>
              </a:rPr>
              <a:t>se lécher</a:t>
            </a:r>
            <a:r>
              <a:rPr lang="fr-FR" sz="2400" b="1" dirty="0"/>
              <a:t> </a:t>
            </a:r>
          </a:p>
          <a:p>
            <a:r>
              <a:rPr lang="fr-FR" sz="2400" dirty="0"/>
              <a:t>                           </a:t>
            </a:r>
            <a:r>
              <a:rPr lang="fr-FR" sz="2400" b="1" dirty="0">
                <a:solidFill>
                  <a:schemeClr val="bg1"/>
                </a:solidFill>
              </a:rPr>
              <a:t>Les lèvres.</a:t>
            </a:r>
          </a:p>
        </p:txBody>
      </p:sp>
      <p:sp>
        <p:nvSpPr>
          <p:cNvPr id="10" name="Interdiction 9"/>
          <p:cNvSpPr/>
          <p:nvPr/>
        </p:nvSpPr>
        <p:spPr>
          <a:xfrm>
            <a:off x="571472" y="4143380"/>
            <a:ext cx="428628" cy="571504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P44</a:t>
            </a:r>
            <a:endParaRPr lang="fr-FR" sz="2400" b="1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8662" y="2714620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72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11 – Le Trac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P45</a:t>
            </a:r>
            <a:endParaRPr lang="fr-FR" sz="2400" b="1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11 – Le Trac </a:t>
            </a:r>
          </a:p>
        </p:txBody>
      </p:sp>
      <p:sp>
        <p:nvSpPr>
          <p:cNvPr id="15" name="Rogner un rectangle avec un coin du même côté 14"/>
          <p:cNvSpPr/>
          <p:nvPr/>
        </p:nvSpPr>
        <p:spPr>
          <a:xfrm>
            <a:off x="2500298" y="214290"/>
            <a:ext cx="3857652" cy="836414"/>
          </a:xfrm>
          <a:prstGeom prst="snip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4400" b="1" dirty="0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Le Trac</a:t>
            </a:r>
            <a:endParaRPr lang="fr-FR" sz="44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428860" y="1500174"/>
            <a:ext cx="671514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V</a:t>
            </a:r>
            <a:r>
              <a:rPr lang="fr-FR" sz="2400" b="1" dirty="0"/>
              <a:t>ous êtes</a:t>
            </a:r>
            <a:r>
              <a:rPr lang="fr-FR" sz="2400" dirty="0"/>
              <a:t> l’objet d’attention.</a:t>
            </a:r>
            <a:endParaRPr lang="fr-FR" sz="2400" b="1" dirty="0">
              <a:solidFill>
                <a:schemeClr val="bg1"/>
              </a:solidFill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 V</a:t>
            </a:r>
            <a:r>
              <a:rPr lang="fr-FR" sz="2400" b="1" dirty="0"/>
              <a:t>ous</a:t>
            </a:r>
            <a:r>
              <a:rPr lang="fr-FR" sz="2400" dirty="0"/>
              <a:t> </a:t>
            </a:r>
            <a:r>
              <a:rPr lang="fr-FR" sz="2400" b="1" dirty="0"/>
              <a:t>craignez</a:t>
            </a:r>
            <a:r>
              <a:rPr lang="fr-FR" sz="2400" dirty="0"/>
              <a:t> le jugement de quelqu’un.</a:t>
            </a:r>
          </a:p>
          <a:p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fr-FR" sz="2400" b="1" dirty="0"/>
              <a:t>La prise </a:t>
            </a:r>
            <a:r>
              <a:rPr lang="fr-FR" sz="2400" dirty="0"/>
              <a:t>de parole en public.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0" name="Nuage 19"/>
          <p:cNvSpPr/>
          <p:nvPr/>
        </p:nvSpPr>
        <p:spPr>
          <a:xfrm>
            <a:off x="285720" y="285728"/>
            <a:ext cx="3143272" cy="1077575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sentiment de nervosité</a:t>
            </a:r>
            <a:r>
              <a:rPr lang="fr-FR" sz="20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0" y="1785926"/>
            <a:ext cx="22749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/>
              <a:t>Parce que</a:t>
            </a:r>
          </a:p>
        </p:txBody>
      </p:sp>
      <p:sp>
        <p:nvSpPr>
          <p:cNvPr id="11" name="ZoneTexte 10"/>
          <p:cNvSpPr txBox="1"/>
          <p:nvPr/>
        </p:nvSpPr>
        <p:spPr>
          <a:xfrm rot="2121930">
            <a:off x="4231153" y="3307627"/>
            <a:ext cx="2837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dirty="0"/>
              <a:t>- une entrevue </a:t>
            </a:r>
            <a:endParaRPr lang="fr-FR" sz="2800" b="1" i="1" dirty="0">
              <a:solidFill>
                <a:srgbClr val="FFFF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09249" y="3190483"/>
            <a:ext cx="4116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- une </a:t>
            </a:r>
            <a:r>
              <a:rPr lang="fr-FR" sz="2800" b="1" i="1" dirty="0"/>
              <a:t>pièce</a:t>
            </a:r>
            <a:r>
              <a:rPr lang="fr-FR" sz="2800" b="1" dirty="0"/>
              <a:t> de théâtre</a:t>
            </a:r>
            <a:endParaRPr lang="fr-FR" sz="2800" b="1" dirty="0">
              <a:solidFill>
                <a:srgbClr val="FFFF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00298" y="3525560"/>
            <a:ext cx="25010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dirty="0"/>
              <a:t>- une réunion</a:t>
            </a:r>
            <a:endParaRPr lang="fr-FR" sz="2800" b="1" i="1" dirty="0">
              <a:solidFill>
                <a:srgbClr val="FFFF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714744" y="4320734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dirty="0"/>
              <a:t>- premier rendez-vous </a:t>
            </a:r>
            <a:endParaRPr lang="fr-FR" sz="2800" b="1" i="1" dirty="0">
              <a:solidFill>
                <a:srgbClr val="FFFF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43240" y="3931034"/>
            <a:ext cx="2571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i="1" dirty="0"/>
              <a:t>- Soutenance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P46</a:t>
            </a:r>
            <a:endParaRPr lang="fr-FR" sz="2400" b="1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429156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11 – Le Trac </a:t>
            </a:r>
          </a:p>
        </p:txBody>
      </p:sp>
      <p:sp>
        <p:nvSpPr>
          <p:cNvPr id="15" name="Rogner un rectangle avec un coin du même côté 14"/>
          <p:cNvSpPr/>
          <p:nvPr/>
        </p:nvSpPr>
        <p:spPr>
          <a:xfrm>
            <a:off x="2500298" y="214290"/>
            <a:ext cx="3857652" cy="836414"/>
          </a:xfrm>
          <a:prstGeom prst="snip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4400" b="1">
                <a:solidFill>
                  <a:srgbClr val="FF0000"/>
                </a:solidFill>
                <a:latin typeface="Century Gothic (Corps)"/>
                <a:cs typeface="Vrinda" pitchFamily="34" charset="0"/>
              </a:rPr>
              <a:t>Le Trac </a:t>
            </a:r>
            <a:endParaRPr lang="fr-FR" sz="4400" b="1" dirty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43174" y="1500174"/>
            <a:ext cx="6286544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fr-FR" sz="2400" dirty="0"/>
              <a:t>augmentation du rythme cardiaque.</a:t>
            </a:r>
            <a:endParaRPr lang="fr-FR" sz="2400" b="1" dirty="0">
              <a:solidFill>
                <a:schemeClr val="bg1"/>
              </a:solidFill>
              <a:sym typeface="Wingdings" pitchFamily="2" charset="2"/>
            </a:endParaRPr>
          </a:p>
          <a:p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fr-FR" sz="2400" dirty="0"/>
              <a:t>une bouche sèche. </a:t>
            </a:r>
          </a:p>
          <a:p>
            <a:pPr>
              <a:buFont typeface="Wingdings"/>
              <a:buChar char="à"/>
            </a:pPr>
            <a:r>
              <a:rPr lang="fr-FR" sz="2400" dirty="0"/>
              <a:t> Les mains moites.</a:t>
            </a:r>
          </a:p>
          <a:p>
            <a:pPr>
              <a:buFont typeface="Wingdings"/>
              <a:buChar char="à"/>
            </a:pPr>
            <a:r>
              <a:rPr lang="fr-FR" sz="2400" dirty="0"/>
              <a:t>un tremblement des membres.</a:t>
            </a:r>
          </a:p>
          <a:p>
            <a:r>
              <a:rPr lang="fr-FR" sz="2400" b="1" dirty="0">
                <a:solidFill>
                  <a:schemeClr val="bg1"/>
                </a:solidFill>
                <a:sym typeface="Wingdings" pitchFamily="2" charset="2"/>
              </a:rPr>
              <a:t> voix qui défaille.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0" name="Nuage 19"/>
          <p:cNvSpPr/>
          <p:nvPr/>
        </p:nvSpPr>
        <p:spPr>
          <a:xfrm>
            <a:off x="214282" y="4643446"/>
            <a:ext cx="3143272" cy="609064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L’expérience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" y="2214554"/>
            <a:ext cx="2643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entury Gothic (Corps)"/>
                <a:cs typeface="Vrinda" pitchFamily="34" charset="0"/>
              </a:rPr>
              <a:t>Symptômes:</a:t>
            </a:r>
            <a:endParaRPr lang="fr-FR" sz="3200" dirty="0"/>
          </a:p>
        </p:txBody>
      </p:sp>
      <p:sp>
        <p:nvSpPr>
          <p:cNvPr id="17" name="Nuage 16"/>
          <p:cNvSpPr/>
          <p:nvPr/>
        </p:nvSpPr>
        <p:spPr>
          <a:xfrm>
            <a:off x="0" y="3714752"/>
            <a:ext cx="3143272" cy="609064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Se préparer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8" name="Nuage 17"/>
          <p:cNvSpPr/>
          <p:nvPr/>
        </p:nvSpPr>
        <p:spPr>
          <a:xfrm>
            <a:off x="285720" y="5500702"/>
            <a:ext cx="3143272" cy="609064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Se concentrer 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1" name="Nuage 20"/>
          <p:cNvSpPr/>
          <p:nvPr/>
        </p:nvSpPr>
        <p:spPr>
          <a:xfrm>
            <a:off x="2285984" y="6248936"/>
            <a:ext cx="3143272" cy="609064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Être réaliste 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2" name="Nuage 21"/>
          <p:cNvSpPr/>
          <p:nvPr/>
        </p:nvSpPr>
        <p:spPr>
          <a:xfrm>
            <a:off x="3643306" y="3714752"/>
            <a:ext cx="3143272" cy="609064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Se visualiser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3" name="Nuage 22"/>
          <p:cNvSpPr/>
          <p:nvPr/>
        </p:nvSpPr>
        <p:spPr>
          <a:xfrm>
            <a:off x="3714744" y="4500570"/>
            <a:ext cx="3857620" cy="609064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Se faire confiance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4" name="Nuage 23"/>
          <p:cNvSpPr/>
          <p:nvPr/>
        </p:nvSpPr>
        <p:spPr>
          <a:xfrm>
            <a:off x="3786182" y="5286388"/>
            <a:ext cx="3143272" cy="609064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Se relaxer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5" name="Nuage 24"/>
          <p:cNvSpPr/>
          <p:nvPr/>
        </p:nvSpPr>
        <p:spPr>
          <a:xfrm>
            <a:off x="6286480" y="5780425"/>
            <a:ext cx="2857520" cy="1077575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La respiration profonde 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P47</a:t>
            </a:r>
            <a:endParaRPr lang="fr-FR" sz="2400" b="1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2143116"/>
            <a:ext cx="84296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66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12 – </a:t>
            </a:r>
            <a:r>
              <a:rPr lang="fr-FR" sz="6600" b="1" dirty="0">
                <a:solidFill>
                  <a:srgbClr val="FFFF00"/>
                </a:solidFill>
                <a:latin typeface="+mj-lt"/>
                <a:cs typeface="Vrinda" pitchFamily="34" charset="0"/>
              </a:rPr>
              <a:t>Les</a:t>
            </a:r>
            <a:r>
              <a:rPr lang="fr-FR" sz="66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fr-FR" sz="60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exposés</a:t>
            </a:r>
            <a:r>
              <a:rPr lang="fr-FR" sz="66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oraux  </a:t>
            </a:r>
            <a:br>
              <a:rPr lang="fr-FR" sz="66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</a:br>
            <a:r>
              <a:rPr lang="fr-FR" sz="66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     en équipe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P48</a:t>
            </a:r>
            <a:endParaRPr lang="fr-FR" sz="2400" b="1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4786314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12 –Les exposés oraux en équipe   </a:t>
            </a:r>
          </a:p>
        </p:txBody>
      </p:sp>
      <p:sp>
        <p:nvSpPr>
          <p:cNvPr id="15" name="Rogner un rectangle avec un coin du même côté 14"/>
          <p:cNvSpPr/>
          <p:nvPr/>
        </p:nvSpPr>
        <p:spPr>
          <a:xfrm>
            <a:off x="785786" y="2357430"/>
            <a:ext cx="3857652" cy="1170980"/>
          </a:xfrm>
          <a:prstGeom prst="snip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La présentation orale en équipe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P49</a:t>
            </a:r>
            <a:endParaRPr lang="fr-FR" sz="2400" b="1" dirty="0"/>
          </a:p>
        </p:txBody>
      </p:sp>
      <p:sp>
        <p:nvSpPr>
          <p:cNvPr id="18" name="Nuage 17"/>
          <p:cNvSpPr/>
          <p:nvPr/>
        </p:nvSpPr>
        <p:spPr>
          <a:xfrm>
            <a:off x="214282" y="5500702"/>
            <a:ext cx="3143272" cy="1077575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Plusieurs membres</a:t>
            </a:r>
          </a:p>
        </p:txBody>
      </p:sp>
      <p:sp>
        <p:nvSpPr>
          <p:cNvPr id="21" name="Nuage 20"/>
          <p:cNvSpPr/>
          <p:nvPr/>
        </p:nvSpPr>
        <p:spPr>
          <a:xfrm>
            <a:off x="2786050" y="4214818"/>
            <a:ext cx="3143272" cy="609064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un rôle à jouer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3" name="Nuage 22"/>
          <p:cNvSpPr/>
          <p:nvPr/>
        </p:nvSpPr>
        <p:spPr>
          <a:xfrm>
            <a:off x="6000728" y="1857364"/>
            <a:ext cx="3143272" cy="2014597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/>
              <a:t>devra être déterminé avant l’exposé. 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2285984" y="4929198"/>
            <a:ext cx="168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Chacun aura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5214942" y="364331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Ce rôle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7490" y="2928934"/>
            <a:ext cx="906651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8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2- </a:t>
            </a:r>
            <a:r>
              <a:rPr lang="fr-FR" sz="60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Les objectifs de cet exposé ?</a:t>
            </a:r>
            <a:r>
              <a:rPr lang="fr-FR" sz="58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803458" y="41936"/>
            <a:ext cx="585417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</a:t>
            </a:r>
            <a:endParaRPr lang="fr-FR" sz="2400" b="1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660" y="2214554"/>
            <a:ext cx="88582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13 – L’évaluation </a:t>
            </a:r>
            <a:b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</a:br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            de   </a:t>
            </a:r>
            <a:b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</a:br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          l’enseignement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P50</a:t>
            </a:r>
            <a:endParaRPr lang="fr-FR" sz="2400" b="1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5143504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13 - L’évaluation de  l’enseignement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929586" y="152298"/>
            <a:ext cx="385042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2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P51</a:t>
            </a:r>
            <a:endParaRPr lang="fr-FR" sz="2400" b="1" dirty="0"/>
          </a:p>
        </p:txBody>
      </p:sp>
      <p:sp>
        <p:nvSpPr>
          <p:cNvPr id="11" name="Ellipse 10"/>
          <p:cNvSpPr/>
          <p:nvPr/>
        </p:nvSpPr>
        <p:spPr>
          <a:xfrm>
            <a:off x="3588616" y="2223910"/>
            <a:ext cx="3929090" cy="13416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/>
              <a:t>Le contenu de votre exposé</a:t>
            </a:r>
            <a:endParaRPr lang="fr-FR" sz="28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0" y="3143248"/>
            <a:ext cx="3000364" cy="82230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Evaluation</a:t>
            </a:r>
          </a:p>
        </p:txBody>
      </p:sp>
      <p:sp>
        <p:nvSpPr>
          <p:cNvPr id="13" name="Flèche vers le bas 12"/>
          <p:cNvSpPr/>
          <p:nvPr/>
        </p:nvSpPr>
        <p:spPr>
          <a:xfrm rot="13928714">
            <a:off x="2984610" y="2685101"/>
            <a:ext cx="484632" cy="92733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 rot="13206606">
            <a:off x="2321799" y="702198"/>
            <a:ext cx="484632" cy="2727549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 rot="18961409">
            <a:off x="2425274" y="3632184"/>
            <a:ext cx="484632" cy="283015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3500430" y="428604"/>
            <a:ext cx="4071966" cy="13416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/>
              <a:t>Votre présence physique </a:t>
            </a:r>
            <a:endParaRPr lang="fr-FR" sz="28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3667446" y="5429264"/>
            <a:ext cx="3904950" cy="13416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/>
              <a:t>votre élocution</a:t>
            </a:r>
            <a:endParaRPr lang="fr-FR" sz="28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3571868" y="3658980"/>
            <a:ext cx="4071966" cy="13416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/>
              <a:t>votre Compétence</a:t>
            </a:r>
            <a:endParaRPr lang="fr-FR" sz="28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23" name="Flèche vers le bas 22"/>
          <p:cNvSpPr/>
          <p:nvPr/>
        </p:nvSpPr>
        <p:spPr>
          <a:xfrm rot="18513929">
            <a:off x="2981626" y="3540156"/>
            <a:ext cx="484632" cy="90817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2714620"/>
            <a:ext cx="8858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14 – Votre évaluation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P52</a:t>
            </a:r>
            <a:endParaRPr lang="fr-FR" sz="2400" b="1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1564" y="89234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P53</a:t>
            </a:r>
            <a:endParaRPr lang="fr-FR" sz="2400" b="1" dirty="0"/>
          </a:p>
        </p:txBody>
      </p:sp>
      <p:pic>
        <p:nvPicPr>
          <p:cNvPr id="5" name="Image 4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919"/>
            <a:ext cx="9144000" cy="6215082"/>
          </a:xfrm>
          <a:prstGeom prst="rect">
            <a:avLst/>
          </a:prstGeom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5143504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14 – Votre évaluation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5992"/>
            <a:ext cx="88582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15 – Phrases et expressions </a:t>
            </a:r>
            <a:b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</a:br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     utiles pour un exposé </a:t>
            </a:r>
            <a:b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</a:br>
            <a:r>
              <a:rPr lang="fr-FR" sz="54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     oral réussi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P54</a:t>
            </a:r>
            <a:endParaRPr lang="fr-FR" sz="2400" b="1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P56</a:t>
            </a:r>
            <a:endParaRPr lang="fr-FR" sz="2400" b="1" dirty="0"/>
          </a:p>
        </p:txBody>
      </p:sp>
      <p:pic>
        <p:nvPicPr>
          <p:cNvPr id="2" name="Image 1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2128"/>
            <a:ext cx="9144000" cy="5745223"/>
          </a:xfrm>
          <a:prstGeom prst="rect">
            <a:avLst/>
          </a:prstGeom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P57</a:t>
            </a:r>
            <a:endParaRPr lang="fr-FR" sz="2400" b="1" dirty="0"/>
          </a:p>
        </p:txBody>
      </p:sp>
      <p:pic>
        <p:nvPicPr>
          <p:cNvPr id="2" name="Image 1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2128"/>
            <a:ext cx="9144000" cy="574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48174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28934"/>
            <a:ext cx="8858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16 – Conclusion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P58</a:t>
            </a:r>
            <a:endParaRPr lang="fr-FR" sz="2400" b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P59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14282" y="1164134"/>
            <a:ext cx="864396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latin typeface="Comic Sans MS" pitchFamily="66" charset="0"/>
              </a:rPr>
              <a:t>   Au terme de cette étude, dans laquelle on a évoqué tous ce qui peut contribuer à réussir sa présentation orale, nous avons pu conclure :</a:t>
            </a:r>
          </a:p>
          <a:p>
            <a:r>
              <a:rPr lang="fr-FR" sz="2800" b="1" dirty="0">
                <a:latin typeface="Comic Sans MS" pitchFamily="66" charset="0"/>
              </a:rPr>
              <a:t>Que pour garantir la réussite de n’importe quelle présentation orale il faut la présence de deux types de facteurs :</a:t>
            </a:r>
          </a:p>
          <a:p>
            <a:r>
              <a:rPr lang="fr-FR" sz="2800" b="1" dirty="0">
                <a:latin typeface="Comic Sans MS" pitchFamily="66" charset="0"/>
              </a:rPr>
              <a:t>  </a:t>
            </a:r>
            <a:r>
              <a:rPr lang="fr-FR" sz="2800" b="1" dirty="0">
                <a:solidFill>
                  <a:srgbClr val="FFFF00"/>
                </a:solidFill>
                <a:latin typeface="Comic Sans MS" pitchFamily="66" charset="0"/>
              </a:rPr>
              <a:t>- Des facteurs innés telque : </a:t>
            </a:r>
            <a:r>
              <a:rPr lang="fr-FR" sz="2800" b="1" dirty="0">
                <a:latin typeface="Comic Sans MS" pitchFamily="66" charset="0"/>
              </a:rPr>
              <a:t>le comportement gestuel lors de la présentation, la façon de parler, le pouvoir de convaincre, l’éloquence ,….</a:t>
            </a:r>
          </a:p>
          <a:p>
            <a:r>
              <a:rPr lang="fr-FR" sz="2800" b="1" dirty="0">
                <a:latin typeface="Comic Sans MS" pitchFamily="66" charset="0"/>
              </a:rPr>
              <a:t>  </a:t>
            </a:r>
            <a:r>
              <a:rPr lang="fr-FR" sz="2800" b="1" dirty="0">
                <a:solidFill>
                  <a:srgbClr val="FFFF00"/>
                </a:solidFill>
                <a:latin typeface="Comic Sans MS" pitchFamily="66" charset="0"/>
              </a:rPr>
              <a:t>- Des facteurs acquis telque : </a:t>
            </a:r>
            <a:r>
              <a:rPr lang="fr-FR" sz="2800" b="1" dirty="0">
                <a:latin typeface="Comic Sans MS" pitchFamily="66" charset="0"/>
              </a:rPr>
              <a:t>la compétence et le savoir dans le domaine sujet de l’étude et la bonne préparation de la dite présentation . </a:t>
            </a:r>
          </a:p>
          <a:p>
            <a:r>
              <a:rPr lang="fr-FR" sz="2800" b="1" dirty="0">
                <a:latin typeface="Comic Sans MS" pitchFamily="66" charset="0"/>
              </a:rPr>
              <a:t>   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5143504" cy="500042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Comic Sans MS" pitchFamily="66" charset="0"/>
                <a:cs typeface="Vrinda" pitchFamily="34" charset="0"/>
              </a:rPr>
              <a:t>16 – Conclusion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28934"/>
            <a:ext cx="8858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Fin d’exposé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61564" y="215362"/>
            <a:ext cx="785793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P60</a:t>
            </a:r>
            <a:endParaRPr lang="fr-FR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4357718" cy="500042"/>
          </a:xfrm>
        </p:spPr>
        <p:txBody>
          <a:bodyPr/>
          <a:lstStyle/>
          <a:p>
            <a:r>
              <a:rPr lang="fr-FR" sz="20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2- Les objectifs de cet exposé ?</a:t>
            </a:r>
            <a:r>
              <a:rPr lang="fr-FR" sz="20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</a:t>
            </a:r>
            <a:endParaRPr lang="fr-FR" sz="2000" b="1" u="sng" dirty="0">
              <a:solidFill>
                <a:srgbClr val="FFFF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803458" y="41936"/>
            <a:ext cx="585417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P6</a:t>
            </a:r>
            <a:endParaRPr lang="fr-FR" sz="2400" b="1" dirty="0"/>
          </a:p>
        </p:txBody>
      </p:sp>
      <p:sp>
        <p:nvSpPr>
          <p:cNvPr id="8" name="Ellipse 7"/>
          <p:cNvSpPr/>
          <p:nvPr/>
        </p:nvSpPr>
        <p:spPr>
          <a:xfrm>
            <a:off x="2714612" y="2714620"/>
            <a:ext cx="3714776" cy="157163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latin typeface="Vrinda" pitchFamily="34" charset="0"/>
                <a:cs typeface="Vrinda" pitchFamily="34" charset="0"/>
              </a:rPr>
              <a:t>Objectifs</a:t>
            </a:r>
            <a:endParaRPr lang="fr-FR" sz="2800" b="1" dirty="0">
              <a:latin typeface="Vrinda" pitchFamily="34" charset="0"/>
              <a:cs typeface="Vrinda" pitchFamily="34" charset="0"/>
            </a:endParaRPr>
          </a:p>
        </p:txBody>
      </p:sp>
      <p:sp>
        <p:nvSpPr>
          <p:cNvPr id="10" name="Pensées 9"/>
          <p:cNvSpPr/>
          <p:nvPr/>
        </p:nvSpPr>
        <p:spPr>
          <a:xfrm>
            <a:off x="6160384" y="1127933"/>
            <a:ext cx="3286148" cy="1264980"/>
          </a:xfrm>
          <a:prstGeom prst="cloudCallout">
            <a:avLst>
              <a:gd name="adj1" fmla="val -53793"/>
              <a:gd name="adj2" fmla="val 9208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De développer …</a:t>
            </a:r>
          </a:p>
        </p:txBody>
      </p:sp>
      <p:sp>
        <p:nvSpPr>
          <p:cNvPr id="11" name="Pensées 10"/>
          <p:cNvSpPr/>
          <p:nvPr/>
        </p:nvSpPr>
        <p:spPr>
          <a:xfrm>
            <a:off x="1178695" y="1189223"/>
            <a:ext cx="3071834" cy="702766"/>
          </a:xfrm>
          <a:prstGeom prst="cloudCallout">
            <a:avLst>
              <a:gd name="adj1" fmla="val 52147"/>
              <a:gd name="adj2" fmla="val 15608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De montrer …</a:t>
            </a:r>
          </a:p>
        </p:txBody>
      </p:sp>
      <p:sp>
        <p:nvSpPr>
          <p:cNvPr id="15" name="Pensées 14"/>
          <p:cNvSpPr/>
          <p:nvPr/>
        </p:nvSpPr>
        <p:spPr>
          <a:xfrm>
            <a:off x="2387674" y="5240453"/>
            <a:ext cx="3714776" cy="1827193"/>
          </a:xfrm>
          <a:prstGeom prst="cloudCallout">
            <a:avLst>
              <a:gd name="adj1" fmla="val 22750"/>
              <a:gd name="adj2" fmla="val -11742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De se faire comprendre et de transmettre …</a:t>
            </a:r>
          </a:p>
        </p:txBody>
      </p:sp>
      <p:sp>
        <p:nvSpPr>
          <p:cNvPr id="16" name="Pensées 15"/>
          <p:cNvSpPr/>
          <p:nvPr/>
        </p:nvSpPr>
        <p:spPr>
          <a:xfrm>
            <a:off x="-214346" y="3214686"/>
            <a:ext cx="2786082" cy="1264980"/>
          </a:xfrm>
          <a:prstGeom prst="cloudCallout">
            <a:avLst>
              <a:gd name="adj1" fmla="val 69433"/>
              <a:gd name="adj2" fmla="val -3401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Vrinda" pitchFamily="34" charset="0"/>
                <a:cs typeface="Vrinda" pitchFamily="34" charset="0"/>
              </a:rPr>
              <a:t>de faire améliorés 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571744"/>
            <a:ext cx="88522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8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</a:t>
            </a:r>
            <a:r>
              <a:rPr lang="fr-FR" sz="60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Comment préparer </a:t>
            </a:r>
            <a:br>
              <a:rPr lang="fr-FR" sz="60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</a:br>
            <a:r>
              <a:rPr lang="fr-FR" sz="6000" b="1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   un exposé oral ? </a:t>
            </a:r>
            <a:endParaRPr lang="fr-FR" sz="5800" b="1" dirty="0">
              <a:solidFill>
                <a:srgbClr val="FFFF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803458" y="41936"/>
            <a:ext cx="585417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P7</a:t>
            </a:r>
            <a:endParaRPr lang="fr-FR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6357982" cy="642918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4282" y="1660780"/>
            <a:ext cx="8643998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 - L’exposé oral comporte une préparation tout comme le travail écrit. En fait, la préparation est plus que nécessaire : elle est essentielle.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4282" y="3500438"/>
            <a:ext cx="8643998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Vrinda" pitchFamily="34" charset="0"/>
                <a:cs typeface="Vrinda" pitchFamily="34" charset="0"/>
              </a:rPr>
              <a:t> - Vous devez prévoir quelques semaines afin de bien préparer votre présentation orale.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803458" y="41936"/>
            <a:ext cx="585417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P8</a:t>
            </a:r>
            <a:endParaRPr lang="fr-FR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5643602" cy="428604"/>
          </a:xfrm>
        </p:spPr>
        <p:txBody>
          <a:bodyPr/>
          <a:lstStyle/>
          <a:p>
            <a:r>
              <a:rPr lang="fr-FR" sz="2400" b="1" u="sng" dirty="0">
                <a:solidFill>
                  <a:srgbClr val="FFFF00"/>
                </a:solidFill>
                <a:latin typeface="Vrinda" pitchFamily="34" charset="0"/>
                <a:cs typeface="Vrinda" pitchFamily="34" charset="0"/>
              </a:rPr>
              <a:t>3- Comment préparer un exposé oral ?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803458" y="41936"/>
            <a:ext cx="585417" cy="5232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800" b="1" dirty="0"/>
              <a:t>P9</a:t>
            </a:r>
            <a:endParaRPr lang="fr-FR" sz="2400" b="1" dirty="0"/>
          </a:p>
        </p:txBody>
      </p:sp>
      <p:sp>
        <p:nvSpPr>
          <p:cNvPr id="9" name="Rogner un rectangle avec un coin du même côté 8"/>
          <p:cNvSpPr/>
          <p:nvPr/>
        </p:nvSpPr>
        <p:spPr>
          <a:xfrm>
            <a:off x="285720" y="1395240"/>
            <a:ext cx="7929618" cy="568762"/>
          </a:xfrm>
          <a:prstGeom prst="snip2Same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Tout d’abord, il y a quatre éléments à déterminer :</a:t>
            </a:r>
          </a:p>
        </p:txBody>
      </p:sp>
      <p:sp>
        <p:nvSpPr>
          <p:cNvPr id="23" name="Flèche vers le bas 22"/>
          <p:cNvSpPr/>
          <p:nvPr/>
        </p:nvSpPr>
        <p:spPr>
          <a:xfrm>
            <a:off x="724686" y="2038182"/>
            <a:ext cx="714380" cy="1285884"/>
          </a:xfrm>
          <a:prstGeom prst="downArrow">
            <a:avLst>
              <a:gd name="adj1" fmla="val 50000"/>
              <a:gd name="adj2" fmla="val 10345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4" name="Flèche vers le bas 23"/>
          <p:cNvSpPr/>
          <p:nvPr/>
        </p:nvSpPr>
        <p:spPr>
          <a:xfrm>
            <a:off x="2893930" y="2038182"/>
            <a:ext cx="785818" cy="1928826"/>
          </a:xfrm>
          <a:prstGeom prst="downArrow">
            <a:avLst>
              <a:gd name="adj1" fmla="val 50000"/>
              <a:gd name="adj2" fmla="val 13425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6" name="Ellipse 25"/>
          <p:cNvSpPr/>
          <p:nvPr/>
        </p:nvSpPr>
        <p:spPr>
          <a:xfrm>
            <a:off x="42820" y="3371364"/>
            <a:ext cx="2286016" cy="15716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L’objectif de l’exposé </a:t>
            </a:r>
          </a:p>
        </p:txBody>
      </p:sp>
      <p:sp>
        <p:nvSpPr>
          <p:cNvPr id="27" name="Flèche vers le bas 26"/>
          <p:cNvSpPr/>
          <p:nvPr/>
        </p:nvSpPr>
        <p:spPr>
          <a:xfrm>
            <a:off x="5024250" y="2038182"/>
            <a:ext cx="785818" cy="2571768"/>
          </a:xfrm>
          <a:prstGeom prst="downArrow">
            <a:avLst>
              <a:gd name="adj1" fmla="val 50000"/>
              <a:gd name="adj2" fmla="val 12020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8" name="Ellipse 27"/>
          <p:cNvSpPr/>
          <p:nvPr/>
        </p:nvSpPr>
        <p:spPr>
          <a:xfrm>
            <a:off x="2079062" y="3967008"/>
            <a:ext cx="2522500" cy="132579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Type d’auditoire</a:t>
            </a:r>
          </a:p>
        </p:txBody>
      </p:sp>
      <p:sp>
        <p:nvSpPr>
          <p:cNvPr id="29" name="Ellipse 28"/>
          <p:cNvSpPr/>
          <p:nvPr/>
        </p:nvSpPr>
        <p:spPr>
          <a:xfrm>
            <a:off x="4245360" y="4609950"/>
            <a:ext cx="2286016" cy="15716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Choix du sujet </a:t>
            </a:r>
          </a:p>
        </p:txBody>
      </p:sp>
      <p:sp>
        <p:nvSpPr>
          <p:cNvPr id="30" name="Flèche vers le bas 29"/>
          <p:cNvSpPr/>
          <p:nvPr/>
        </p:nvSpPr>
        <p:spPr>
          <a:xfrm>
            <a:off x="7279252" y="2022416"/>
            <a:ext cx="785818" cy="3263972"/>
          </a:xfrm>
          <a:prstGeom prst="downArrow">
            <a:avLst>
              <a:gd name="adj1" fmla="val 50000"/>
              <a:gd name="adj2" fmla="val 10817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1" name="Ellipse 30"/>
          <p:cNvSpPr/>
          <p:nvPr/>
        </p:nvSpPr>
        <p:spPr>
          <a:xfrm>
            <a:off x="6356968" y="5310528"/>
            <a:ext cx="2643238" cy="110506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Vrinda" pitchFamily="34" charset="0"/>
                <a:cs typeface="Vrinda" pitchFamily="34" charset="0"/>
              </a:rPr>
              <a:t>Temps alloué</a:t>
            </a:r>
          </a:p>
        </p:txBody>
      </p:sp>
      <p:sp>
        <p:nvSpPr>
          <p:cNvPr id="32" name="Ellipse 31"/>
          <p:cNvSpPr/>
          <p:nvPr/>
        </p:nvSpPr>
        <p:spPr>
          <a:xfrm>
            <a:off x="0" y="428604"/>
            <a:ext cx="9144000" cy="87187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b="1" u="sng" dirty="0">
                <a:latin typeface="Vrinda" pitchFamily="34" charset="0"/>
                <a:cs typeface="Vrinda" pitchFamily="34" charset="0"/>
              </a:rPr>
              <a:t>En premier étape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272918</TotalTime>
  <Words>2040</Words>
  <Application>Microsoft Office PowerPoint</Application>
  <PresentationFormat>Affichage à l'écran (4:3)</PresentationFormat>
  <Paragraphs>394</Paragraphs>
  <Slides>59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59</vt:i4>
      </vt:variant>
    </vt:vector>
  </HeadingPairs>
  <TitlesOfParts>
    <vt:vector size="69" baseType="lpstr">
      <vt:lpstr>Agency FB</vt:lpstr>
      <vt:lpstr>Calibri</vt:lpstr>
      <vt:lpstr>Century Gothic</vt:lpstr>
      <vt:lpstr>Century Gothic (Corps)</vt:lpstr>
      <vt:lpstr>Comic Sans MS</vt:lpstr>
      <vt:lpstr>Times New Roman</vt:lpstr>
      <vt:lpstr>Vrinda</vt:lpstr>
      <vt:lpstr>Wingdings</vt:lpstr>
      <vt:lpstr>Wingdings 3</vt:lpstr>
      <vt:lpstr>Ion</vt:lpstr>
      <vt:lpstr>Présentation PowerPoint</vt:lpstr>
      <vt:lpstr>Plan de l’exposé</vt:lpstr>
      <vt:lpstr>Présentation PowerPoint</vt:lpstr>
      <vt:lpstr>1 - Introduction</vt:lpstr>
      <vt:lpstr>Présentation PowerPoint</vt:lpstr>
      <vt:lpstr>2- Les objectifs de cet exposé ? </vt:lpstr>
      <vt:lpstr>Présentation PowerPoint</vt:lpstr>
      <vt:lpstr>3- Comment préparer un exposé oral ? </vt:lpstr>
      <vt:lpstr>3- Comment préparer un exposé oral ? </vt:lpstr>
      <vt:lpstr>3- Comment préparer un exposé oral ? </vt:lpstr>
      <vt:lpstr>3- Comment préparer un exposé oral ? </vt:lpstr>
      <vt:lpstr>3- Comment préparer un exposé oral ? </vt:lpstr>
      <vt:lpstr>3- Comment préparer un exposé oral ? </vt:lpstr>
      <vt:lpstr>3- Comment préparer un exposé oral ? </vt:lpstr>
      <vt:lpstr>3- Comment préparer un exposé oral ? </vt:lpstr>
      <vt:lpstr>3- Comment préparer un exposé oral ? </vt:lpstr>
      <vt:lpstr>3- Comment préparer un exposé oral ? </vt:lpstr>
      <vt:lpstr>Présentation PowerPoint</vt:lpstr>
      <vt:lpstr>4- Le plan d’un exposé oral </vt:lpstr>
      <vt:lpstr>4- Le plan d’un exposé oral </vt:lpstr>
      <vt:lpstr>4- Le plan d’un exposé oral </vt:lpstr>
      <vt:lpstr>4- Le plan d’un exposé oral </vt:lpstr>
      <vt:lpstr>Présentation PowerPoint</vt:lpstr>
      <vt:lpstr>5- Le matériel audiovisuel </vt:lpstr>
      <vt:lpstr>5- Le matériel audiovisuel </vt:lpstr>
      <vt:lpstr>Présentation PowerPoint</vt:lpstr>
      <vt:lpstr>3- Comment répondre aux  questions?</vt:lpstr>
      <vt:lpstr>3- Comment répondre aux  questions?</vt:lpstr>
      <vt:lpstr>Présentation PowerPoint</vt:lpstr>
      <vt:lpstr>7- La pratique</vt:lpstr>
      <vt:lpstr>Présentation PowerPoint</vt:lpstr>
      <vt:lpstr>8- La présentation orale </vt:lpstr>
      <vt:lpstr>Présentation PowerPoint</vt:lpstr>
      <vt:lpstr>9- Langage verbal </vt:lpstr>
      <vt:lpstr>Présentation PowerPoint</vt:lpstr>
      <vt:lpstr>10 - Langage non verbal </vt:lpstr>
      <vt:lpstr>10 - Langage non verbal </vt:lpstr>
      <vt:lpstr>10 - Langage non verbal </vt:lpstr>
      <vt:lpstr>10 - Langage non verbal </vt:lpstr>
      <vt:lpstr>10 - Langage non verbal </vt:lpstr>
      <vt:lpstr>10 - Langage non verbal </vt:lpstr>
      <vt:lpstr>10 - Langage non verbal </vt:lpstr>
      <vt:lpstr>10 - Langage non verbal </vt:lpstr>
      <vt:lpstr>10 - Langage non verbal </vt:lpstr>
      <vt:lpstr>Présentation PowerPoint</vt:lpstr>
      <vt:lpstr>11 – Le Trac </vt:lpstr>
      <vt:lpstr>11 – Le Trac </vt:lpstr>
      <vt:lpstr>Présentation PowerPoint</vt:lpstr>
      <vt:lpstr>12 –Les exposés oraux en équipe   </vt:lpstr>
      <vt:lpstr>Présentation PowerPoint</vt:lpstr>
      <vt:lpstr>13 - L’évaluation de  l’enseignement </vt:lpstr>
      <vt:lpstr>Présentation PowerPoint</vt:lpstr>
      <vt:lpstr>14 – Votre évaluation</vt:lpstr>
      <vt:lpstr>Présentation PowerPoint</vt:lpstr>
      <vt:lpstr>Présentation PowerPoint</vt:lpstr>
      <vt:lpstr>Présentation PowerPoint</vt:lpstr>
      <vt:lpstr>Présentation PowerPoint</vt:lpstr>
      <vt:lpstr>16 – Conclusion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AbdElWakil</dc:creator>
  <cp:lastModifiedBy>karima Boussaha</cp:lastModifiedBy>
  <cp:revision>313</cp:revision>
  <dcterms:created xsi:type="dcterms:W3CDTF">2017-01-23T07:15:41Z</dcterms:created>
  <dcterms:modified xsi:type="dcterms:W3CDTF">2024-03-13T14:48:55Z</dcterms:modified>
</cp:coreProperties>
</file>