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73" r:id="rId7"/>
    <p:sldId id="267" r:id="rId8"/>
    <p:sldId id="274" r:id="rId9"/>
    <p:sldId id="265" r:id="rId10"/>
    <p:sldId id="269" r:id="rId11"/>
    <p:sldId id="270" r:id="rId12"/>
    <p:sldId id="271" r:id="rId13"/>
    <p:sldId id="266" r:id="rId14"/>
    <p:sldId id="260" r:id="rId15"/>
    <p:sldId id="261" r:id="rId16"/>
    <p:sldId id="26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28737" y="900113"/>
            <a:ext cx="432911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 dosage</a:t>
            </a:r>
            <a:endParaRPr lang="ar-DZ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0" name="Picture 6" descr="Laborantin F/H - CDD 6 mois à Carhaix-Plouguer | GE Trisk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2185989"/>
            <a:ext cx="4500562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0025"/>
            <a:ext cx="10953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b="1" dirty="0">
                <a:solidFill>
                  <a:srgbClr val="B09C5F"/>
                </a:solidFill>
                <a:latin typeface="Arial" panose="020B0604020202020204" pitchFamily="34" charset="0"/>
              </a:rPr>
              <a:t>Comment déterminer les coordonnées du point d'équivalence sur la courbe d'un dosage par suivi pH-métrique ?</a:t>
            </a:r>
          </a:p>
          <a:p>
            <a:pPr algn="just" fontAlgn="base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• La courbe d'évolution du pH au cours du titrage d'un acide par la soude est une courbe croissante présentant une zone particulière, nommée 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« saut de pH »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pour laquelle le pH s'élève brutalement.</a:t>
            </a:r>
            <a:b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• Une première méthode de détermination des coordonnées du 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point d'équivalence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 à partir de la courbe pH = 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  (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fr-FR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), nommée 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«  méthode des tangentes parallèles »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consiste à tracer deux tangentes parallèles de part et d'autre du saut de pH, puis de tracer une troisième droite équidistante et parallèle aux deux premières</a:t>
            </a:r>
            <a:endParaRPr lang="fr-F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3841105"/>
            <a:ext cx="4657725" cy="29234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4799" y="4702690"/>
            <a:ext cx="38433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r-DZ" dirty="0" err="1" smtClean="0"/>
              <a:t>pH</a:t>
            </a:r>
            <a:r>
              <a:rPr lang="ar-DZ" dirty="0" smtClean="0"/>
              <a:t> </a:t>
            </a:r>
            <a:r>
              <a:rPr lang="ar-DZ" dirty="0" err="1" smtClean="0"/>
              <a:t>métre</a:t>
            </a:r>
            <a:r>
              <a:rPr lang="ar-DZ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DZ" dirty="0" smtClean="0"/>
              <a:t>R° </a:t>
            </a:r>
            <a:r>
              <a:rPr lang="ar-DZ" dirty="0" err="1" smtClean="0"/>
              <a:t>acido-basique</a:t>
            </a:r>
            <a:endParaRPr lang="ar-D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DZ" dirty="0" err="1" smtClean="0"/>
              <a:t>Mesure</a:t>
            </a:r>
            <a:r>
              <a:rPr lang="ar-DZ" dirty="0" smtClean="0"/>
              <a:t>: </a:t>
            </a:r>
            <a:r>
              <a:rPr lang="ar-DZ" dirty="0" err="1" smtClean="0"/>
              <a:t>pH</a:t>
            </a:r>
            <a:endParaRPr lang="ar-D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DZ" dirty="0" err="1" smtClean="0"/>
              <a:t>Graphe</a:t>
            </a:r>
            <a:r>
              <a:rPr lang="ar-DZ" dirty="0" smtClean="0"/>
              <a:t>: </a:t>
            </a:r>
            <a:r>
              <a:rPr lang="ar-DZ" dirty="0" err="1" smtClean="0"/>
              <a:t>pH</a:t>
            </a:r>
            <a:r>
              <a:rPr lang="ar-DZ" dirty="0" smtClean="0"/>
              <a:t> = f (</a:t>
            </a:r>
            <a:r>
              <a:rPr lang="ar-DZ" dirty="0" err="1" smtClean="0"/>
              <a:t>Vtitrant</a:t>
            </a:r>
            <a:r>
              <a:rPr lang="ar-DZ" dirty="0" smtClean="0"/>
              <a:t>)</a:t>
            </a:r>
            <a:endParaRPr lang="ar-DZ" dirty="0"/>
          </a:p>
        </p:txBody>
      </p:sp>
      <p:sp>
        <p:nvSpPr>
          <p:cNvPr id="5" name="Rectangle 4"/>
          <p:cNvSpPr/>
          <p:nvPr/>
        </p:nvSpPr>
        <p:spPr>
          <a:xfrm>
            <a:off x="304799" y="2917775"/>
            <a:ext cx="1058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Le 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volume équivalent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fr-F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 est le volume pour lequel la droite (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) présente un point d'intersection avec la courbe pH = 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fr-FR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 algn="just" fontAlgn="base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77815"/>
            <a:ext cx="117586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fr-FR" b="1" dirty="0" smtClean="0">
                <a:solidFill>
                  <a:srgbClr val="B09C5F"/>
                </a:solidFill>
                <a:latin typeface="Arial" panose="020B0604020202020204" pitchFamily="34" charset="0"/>
              </a:rPr>
              <a:t>2. Comment </a:t>
            </a:r>
            <a:r>
              <a:rPr lang="fr-FR" b="1" dirty="0">
                <a:solidFill>
                  <a:srgbClr val="B09C5F"/>
                </a:solidFill>
                <a:latin typeface="Arial" panose="020B0604020202020204" pitchFamily="34" charset="0"/>
              </a:rPr>
              <a:t>déterminer l'équivalence d'un dosage acido-basique à l'aide d'un indicateur coloré?</a:t>
            </a:r>
          </a:p>
          <a:p>
            <a:pPr algn="just" fontAlgn="base">
              <a:lnSpc>
                <a:spcPct val="200000"/>
              </a:lnSpc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• Les 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indicateurs colorés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 sont des 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espèces chimiques acido-basiques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 qui présentent la particularité d'avoir une couleur différente pour la forme acide (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HIn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) et la forme basique (In</a:t>
            </a:r>
            <a:r>
              <a:rPr lang="fr-FR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−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b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Par exemple, le bleu de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bromothymol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prend une teinte </a:t>
            </a:r>
            <a:r>
              <a:rPr lang="fr-FR" b="1" dirty="0">
                <a:solidFill>
                  <a:srgbClr val="FFFF00"/>
                </a:solidFill>
                <a:latin typeface="Arial" panose="020B0604020202020204" pitchFamily="34" charset="0"/>
              </a:rPr>
              <a:t>jaune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s'il est sous sa forme acide (AH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just" fontAlgn="base">
              <a:lnSpc>
                <a:spcPct val="200000"/>
              </a:lnSpc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et une teinte 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</a:rPr>
              <a:t>bleue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s'il est sous sa forme basique (A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lnSpc>
                <a:spcPct val="200000"/>
              </a:lnSpc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• La zone intermédiaire entre les teintes acide et basique d'un indicateur coloré est nommée 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« zone de virage »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fr-F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Mesure de pH par différentes méthodes Les produits d'entretien T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3794135"/>
            <a:ext cx="4459287" cy="21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ience avec Hubière !: Chimie - Terminale S - Contrôle de la qualité par  titrage pH-métr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2" y="3879860"/>
            <a:ext cx="6375400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4466361"/>
            <a:ext cx="10972800" cy="222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En ajoutant un indicateur coloré dans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</a:rPr>
              <a:t>la solution à doser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, on rend l'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équivalence observable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. Elle se traduit par un changement de teinte de la solution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Pour que le changement de couleur soit marqué, il faut que le pH à l'équivalence soit compris dans la zone de virage de l'indicateur coloré utilisé.</a:t>
            </a:r>
            <a:endParaRPr lang="ar-DZ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24703"/>
              </p:ext>
            </p:extLst>
          </p:nvPr>
        </p:nvGraphicFramePr>
        <p:xfrm>
          <a:off x="1435101" y="2109698"/>
          <a:ext cx="9051925" cy="1475692"/>
        </p:xfrm>
        <a:graphic>
          <a:graphicData uri="http://schemas.openxmlformats.org/drawingml/2006/table">
            <a:tbl>
              <a:tblPr/>
              <a:tblGrid>
                <a:gridCol w="2262981"/>
                <a:gridCol w="2262981"/>
                <a:gridCol w="2382837"/>
                <a:gridCol w="2143126"/>
              </a:tblGrid>
              <a:tr h="834087">
                <a:tc>
                  <a:txBody>
                    <a:bodyPr/>
                    <a:lstStyle/>
                    <a:p>
                      <a:pPr fontAlgn="t"/>
                      <a:r>
                        <a:rPr lang="fr-FR" dirty="0">
                          <a:effectLst/>
                        </a:rPr>
                        <a:t>Indicateur coloré</a:t>
                      </a:r>
                      <a:br>
                        <a:rPr lang="fr-FR" dirty="0">
                          <a:effectLst/>
                        </a:rPr>
                      </a:br>
                      <a:endParaRPr lang="fr-FR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>
                          <a:effectLst/>
                        </a:rPr>
                        <a:t>hélianthine</a:t>
                      </a:r>
                      <a:br>
                        <a:rPr lang="fr-FR">
                          <a:effectLst/>
                        </a:rPr>
                      </a:br>
                      <a:endParaRPr lang="fr-F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dirty="0">
                          <a:effectLst/>
                        </a:rPr>
                        <a:t>bleu de </a:t>
                      </a:r>
                      <a:r>
                        <a:rPr lang="fr-FR" dirty="0" err="1">
                          <a:effectLst/>
                        </a:rPr>
                        <a:t>bromothymol</a:t>
                      </a:r>
                      <a:r>
                        <a:rPr lang="fr-FR" dirty="0">
                          <a:effectLst/>
                        </a:rPr>
                        <a:t/>
                      </a:r>
                      <a:br>
                        <a:rPr lang="fr-FR" dirty="0">
                          <a:effectLst/>
                        </a:rPr>
                      </a:br>
                      <a:endParaRPr lang="fr-FR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dirty="0" err="1">
                          <a:effectLst/>
                        </a:rPr>
                        <a:t>phénol-phtaléine</a:t>
                      </a:r>
                      <a:r>
                        <a:rPr lang="fr-FR" dirty="0">
                          <a:effectLst/>
                        </a:rPr>
                        <a:t/>
                      </a:r>
                      <a:br>
                        <a:rPr lang="fr-FR" dirty="0">
                          <a:effectLst/>
                        </a:rPr>
                      </a:br>
                      <a:endParaRPr lang="fr-FR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605">
                <a:tc>
                  <a:txBody>
                    <a:bodyPr/>
                    <a:lstStyle/>
                    <a:p>
                      <a:pPr fontAlgn="t"/>
                      <a:r>
                        <a:rPr lang="fr-FR">
                          <a:effectLst/>
                        </a:rPr>
                        <a:t>Zone de virage</a:t>
                      </a:r>
                      <a:br>
                        <a:rPr lang="fr-FR">
                          <a:effectLst/>
                        </a:rPr>
                      </a:br>
                      <a:endParaRPr lang="fr-F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r-DZ">
                          <a:effectLst/>
                        </a:rPr>
                        <a:t>3,1 − 4,4</a:t>
                      </a:r>
                      <a:br>
                        <a:rPr lang="ar-DZ">
                          <a:effectLst/>
                        </a:rPr>
                      </a:br>
                      <a:endParaRPr lang="ar-DZ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r-DZ">
                          <a:effectLst/>
                        </a:rPr>
                        <a:t>6,0 − 7,6</a:t>
                      </a:r>
                      <a:br>
                        <a:rPr lang="ar-DZ">
                          <a:effectLst/>
                        </a:rPr>
                      </a:br>
                      <a:endParaRPr lang="ar-DZ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r-DZ" dirty="0">
                          <a:effectLst/>
                        </a:rPr>
                        <a:t>8,0 − 9,9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9075" y="1091297"/>
            <a:ext cx="10839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</a:rPr>
              <a:t>Par exemple, le tableau suivant donne quelques zones de virage pour des indicateurs colorés courants :</a:t>
            </a:r>
            <a:endParaRPr lang="ar-D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3986" y="294244"/>
            <a:ext cx="6018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3. Dosage colorimétrie</a:t>
            </a:r>
            <a:endParaRPr lang="ar-DZ" sz="2400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0" y="955160"/>
            <a:ext cx="5122865" cy="29575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485775"/>
            <a:ext cx="5686425" cy="371848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92110" y="4847195"/>
            <a:ext cx="93519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L’équivalence repère par </a:t>
            </a:r>
            <a:r>
              <a:rPr lang="fr-FR" dirty="0" smtClean="0">
                <a:solidFill>
                  <a:srgbClr val="FF0000"/>
                </a:solidFill>
              </a:rPr>
              <a:t>le changement de couleur (apparition ou disparition )</a:t>
            </a:r>
            <a:endParaRPr lang="ar-D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028824"/>
            <a:ext cx="6076950" cy="4038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1571625"/>
            <a:ext cx="4438650" cy="25431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457779"/>
            <a:ext cx="5105400" cy="2743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75" y="1457779"/>
            <a:ext cx="4962525" cy="3409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498" y="0"/>
            <a:ext cx="10453689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171575" algn="l"/>
              </a:tabLs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Exemple :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dosage 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d’oxydoréduction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ions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fer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II (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</a:t>
            </a:r>
            <a:r>
              <a:rPr lang="fr-FR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 solution de </a:t>
            </a:r>
            <a:r>
              <a:rPr lang="fr-FR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permanganate de </a:t>
            </a:r>
            <a:r>
              <a:rPr lang="fr-FR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Potassium (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fr-FR" b="1" baseline="30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MnO</a:t>
            </a:r>
            <a:r>
              <a:rPr lang="fr-FR" b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fr-FR" b="1" baseline="30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171575" algn="l"/>
              </a:tabLs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solution d'ion fer(II) est dans un bêcher alors que la solution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titrante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contenant les ions permanganate est délivrée par une burette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750" y="1457779"/>
            <a:ext cx="52006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264319"/>
            <a:ext cx="3648075" cy="3009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87" y="264319"/>
            <a:ext cx="3724275" cy="31051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3800475"/>
            <a:ext cx="57531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75737"/>
            <a:ext cx="10710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70C0"/>
                </a:solidFill>
              </a:rPr>
              <a:t>Nous recherchons la concentration en ions fer II [Fe2</a:t>
            </a:r>
            <a:r>
              <a:rPr lang="fr-FR" b="1" dirty="0" smtClean="0">
                <a:solidFill>
                  <a:srgbClr val="0070C0"/>
                </a:solidFill>
              </a:rPr>
              <a:t>+]  ???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Quantité </a:t>
            </a:r>
            <a:r>
              <a:rPr lang="fr-FR" dirty="0"/>
              <a:t>de matière initiale d’ions fer II dans le bécher </a:t>
            </a:r>
            <a:r>
              <a:rPr lang="fr-FR" dirty="0">
                <a:solidFill>
                  <a:srgbClr val="FF0000"/>
                </a:solidFill>
              </a:rPr>
              <a:t>ni(Fe2+) = [Fe2+] x </a:t>
            </a:r>
            <a:r>
              <a:rPr lang="fr-FR" dirty="0" smtClean="0">
                <a:solidFill>
                  <a:srgbClr val="FF0000"/>
                </a:solidFill>
              </a:rPr>
              <a:t>V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Quantité de matière d’ions permanganate versée à l’équivalence </a:t>
            </a:r>
            <a:r>
              <a:rPr lang="fr-FR" dirty="0" err="1">
                <a:solidFill>
                  <a:srgbClr val="FF0000"/>
                </a:solidFill>
              </a:rPr>
              <a:t>nv</a:t>
            </a:r>
            <a:r>
              <a:rPr lang="fr-FR" dirty="0">
                <a:solidFill>
                  <a:srgbClr val="FF0000"/>
                </a:solidFill>
              </a:rPr>
              <a:t>(MnO4 - ) = [MnO4 - ] x </a:t>
            </a:r>
            <a:r>
              <a:rPr lang="fr-FR" dirty="0" err="1">
                <a:solidFill>
                  <a:srgbClr val="FF0000"/>
                </a:solidFill>
              </a:rPr>
              <a:t>Véq</a:t>
            </a:r>
            <a:endParaRPr lang="ar-DZ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843566"/>
            <a:ext cx="1173003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smtClean="0">
                <a:solidFill>
                  <a:srgbClr val="00B050"/>
                </a:solidFill>
              </a:rPr>
              <a:t>2- Relation </a:t>
            </a:r>
            <a:r>
              <a:rPr lang="fr-FR" sz="2000" b="1" dirty="0">
                <a:solidFill>
                  <a:srgbClr val="00B050"/>
                </a:solidFill>
              </a:rPr>
              <a:t>entre les quantités de matière à </a:t>
            </a:r>
            <a:r>
              <a:rPr lang="fr-FR" sz="2000" b="1" dirty="0" smtClean="0">
                <a:solidFill>
                  <a:srgbClr val="00B050"/>
                </a:solidFill>
              </a:rPr>
              <a:t>l’équivalence: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-  </a:t>
            </a:r>
            <a:r>
              <a:rPr lang="fr-FR" dirty="0"/>
              <a:t>Les ions fer II ont réagi avec la totalité des ions permanganate versés</a:t>
            </a:r>
            <a:r>
              <a:rPr lang="fr-FR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 - Leurs </a:t>
            </a:r>
            <a:r>
              <a:rPr lang="fr-FR" dirty="0"/>
              <a:t>quantités à l’équivalence sont nulles, </a:t>
            </a:r>
            <a:r>
              <a:rPr lang="fr-FR" dirty="0" err="1"/>
              <a:t>xéq</a:t>
            </a:r>
            <a:r>
              <a:rPr lang="fr-FR" dirty="0"/>
              <a:t> représente l’avancement à l’équivalence lorsque les conditions sont stœchiométriques</a:t>
            </a:r>
            <a:r>
              <a:rPr lang="fr-FR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 </a:t>
            </a:r>
            <a:r>
              <a:rPr lang="fr-FR" dirty="0" err="1">
                <a:solidFill>
                  <a:srgbClr val="F834E5"/>
                </a:solidFill>
              </a:rPr>
              <a:t>néq</a:t>
            </a:r>
            <a:r>
              <a:rPr lang="fr-FR" dirty="0">
                <a:solidFill>
                  <a:srgbClr val="F834E5"/>
                </a:solidFill>
              </a:rPr>
              <a:t>(Fe2+) = ni(Fe2+) – 5 </a:t>
            </a:r>
            <a:r>
              <a:rPr lang="fr-FR" dirty="0" err="1">
                <a:solidFill>
                  <a:srgbClr val="F834E5"/>
                </a:solidFill>
              </a:rPr>
              <a:t>xéq</a:t>
            </a:r>
            <a:r>
              <a:rPr lang="fr-FR" dirty="0">
                <a:solidFill>
                  <a:srgbClr val="F834E5"/>
                </a:solidFill>
              </a:rPr>
              <a:t>= </a:t>
            </a:r>
            <a:r>
              <a:rPr lang="fr-FR" dirty="0" smtClean="0">
                <a:solidFill>
                  <a:srgbClr val="F834E5"/>
                </a:solidFill>
              </a:rPr>
              <a:t>0  </a:t>
            </a:r>
            <a:r>
              <a:rPr lang="fr-FR" dirty="0" smtClean="0"/>
              <a:t>      </a:t>
            </a:r>
            <a:r>
              <a:rPr lang="fr-FR" dirty="0" err="1"/>
              <a:t>xéq</a:t>
            </a:r>
            <a:r>
              <a:rPr lang="fr-FR" dirty="0"/>
              <a:t> = ni(Fe2+) / 5 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err="1" smtClean="0">
                <a:solidFill>
                  <a:srgbClr val="F834E5"/>
                </a:solidFill>
              </a:rPr>
              <a:t>néq</a:t>
            </a:r>
            <a:r>
              <a:rPr lang="fr-FR" dirty="0" smtClean="0">
                <a:solidFill>
                  <a:srgbClr val="F834E5"/>
                </a:solidFill>
              </a:rPr>
              <a:t>(MnO4 </a:t>
            </a:r>
            <a:r>
              <a:rPr lang="fr-FR" dirty="0">
                <a:solidFill>
                  <a:srgbClr val="F834E5"/>
                </a:solidFill>
              </a:rPr>
              <a:t>- ) = </a:t>
            </a:r>
            <a:r>
              <a:rPr lang="fr-FR" dirty="0" err="1">
                <a:solidFill>
                  <a:srgbClr val="F834E5"/>
                </a:solidFill>
              </a:rPr>
              <a:t>nv</a:t>
            </a:r>
            <a:r>
              <a:rPr lang="fr-FR" dirty="0">
                <a:solidFill>
                  <a:srgbClr val="F834E5"/>
                </a:solidFill>
              </a:rPr>
              <a:t>(MnO4 - ) – </a:t>
            </a:r>
            <a:r>
              <a:rPr lang="fr-FR" dirty="0" err="1">
                <a:solidFill>
                  <a:srgbClr val="F834E5"/>
                </a:solidFill>
              </a:rPr>
              <a:t>xéq</a:t>
            </a:r>
            <a:r>
              <a:rPr lang="fr-FR" dirty="0">
                <a:solidFill>
                  <a:srgbClr val="F834E5"/>
                </a:solidFill>
              </a:rPr>
              <a:t>= 0 </a:t>
            </a:r>
            <a:r>
              <a:rPr lang="fr-FR" dirty="0" smtClean="0">
                <a:solidFill>
                  <a:srgbClr val="F834E5"/>
                </a:solidFill>
              </a:rPr>
              <a:t>          </a:t>
            </a:r>
            <a:r>
              <a:rPr lang="fr-FR" dirty="0" err="1" smtClean="0"/>
              <a:t>xéq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/>
              <a:t>nv</a:t>
            </a:r>
            <a:r>
              <a:rPr lang="fr-FR" dirty="0"/>
              <a:t>(MnO4 - ) 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Vous </a:t>
            </a:r>
            <a:r>
              <a:rPr lang="fr-FR" dirty="0"/>
              <a:t>en déduisez la relation suivante </a:t>
            </a:r>
            <a:r>
              <a:rPr lang="fr-FR" dirty="0" smtClean="0"/>
              <a:t>: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 </a:t>
            </a:r>
            <a:r>
              <a:rPr lang="fr-FR" dirty="0" err="1"/>
              <a:t>xéq</a:t>
            </a:r>
            <a:r>
              <a:rPr lang="fr-FR" dirty="0"/>
              <a:t> = ni(Fe2+) / 5 = </a:t>
            </a:r>
            <a:r>
              <a:rPr lang="fr-FR" dirty="0" err="1"/>
              <a:t>nv</a:t>
            </a:r>
            <a:r>
              <a:rPr lang="fr-FR" dirty="0"/>
              <a:t>(MnO4 - ) qui peut s’écrire encore : [Fe2+] x V / 5 = [MnO4 - ] x </a:t>
            </a:r>
            <a:r>
              <a:rPr lang="fr-FR" dirty="0" err="1"/>
              <a:t>Véq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9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034" y="917576"/>
            <a:ext cx="8596668" cy="3880773"/>
          </a:xfrm>
        </p:spPr>
        <p:txBody>
          <a:bodyPr/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fr-FR" dirty="0">
                <a:solidFill>
                  <a:prstClr val="black"/>
                </a:solidFill>
              </a:rPr>
              <a:t>Il reste à exprimer la concentration en ion fer II : </a:t>
            </a:r>
            <a:endParaRPr lang="fr-FR" dirty="0" smtClean="0">
              <a:solidFill>
                <a:prstClr val="black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fr-FR" b="1" dirty="0" smtClean="0">
                <a:solidFill>
                  <a:srgbClr val="FF0000"/>
                </a:solidFill>
              </a:rPr>
              <a:t>[</a:t>
            </a:r>
            <a:r>
              <a:rPr lang="fr-FR" b="1" dirty="0">
                <a:solidFill>
                  <a:srgbClr val="FF0000"/>
                </a:solidFill>
              </a:rPr>
              <a:t>Fe2+] = 5 [MnO4 - ] x </a:t>
            </a:r>
            <a:r>
              <a:rPr lang="fr-FR" b="1" dirty="0" err="1">
                <a:solidFill>
                  <a:srgbClr val="FF0000"/>
                </a:solidFill>
              </a:rPr>
              <a:t>Véq</a:t>
            </a:r>
            <a:r>
              <a:rPr lang="fr-FR" b="1" dirty="0">
                <a:solidFill>
                  <a:srgbClr val="FF0000"/>
                </a:solidFill>
              </a:rPr>
              <a:t> / V </a:t>
            </a:r>
            <a:endParaRPr lang="fr-FR" b="1" dirty="0">
              <a:solidFill>
                <a:prstClr val="black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fr-FR" dirty="0" smtClean="0">
                <a:solidFill>
                  <a:prstClr val="black"/>
                </a:solidFill>
              </a:rPr>
              <a:t>Toutes </a:t>
            </a:r>
            <a:r>
              <a:rPr lang="fr-FR" dirty="0">
                <a:solidFill>
                  <a:prstClr val="black"/>
                </a:solidFill>
              </a:rPr>
              <a:t>les grandeurs sont connues (concentration en ions permanganate, volume équivalent, volume de la solution contenant les ions fer II), la concentration en ions fer II est donc déterminable.</a:t>
            </a:r>
            <a:endParaRPr lang="ar-DZ" dirty="0">
              <a:solidFill>
                <a:prstClr val="black"/>
              </a:solidFill>
            </a:endParaRP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4970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775" y="99941"/>
            <a:ext cx="11333026" cy="2154236"/>
          </a:xfrm>
        </p:spPr>
        <p:txBody>
          <a:bodyPr>
            <a:normAutofit lnSpcReduction="10000"/>
          </a:bodyPr>
          <a:lstStyle/>
          <a:p>
            <a:pPr marL="0" lvl="1" indent="0" algn="l" rtl="0">
              <a:lnSpc>
                <a:spcPct val="107000"/>
              </a:lnSpc>
              <a:spcAft>
                <a:spcPts val="800"/>
              </a:spcAft>
              <a:buNone/>
              <a:tabLst>
                <a:tab pos="1171575" algn="l"/>
              </a:tabLst>
            </a:pP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Dosage =  titrage</a:t>
            </a:r>
            <a:endParaRPr lang="en-US" sz="2000" dirty="0" smtClean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algn="l" rtl="0">
              <a:lnSpc>
                <a:spcPct val="107000"/>
              </a:lnSpc>
              <a:spcAft>
                <a:spcPts val="800"/>
              </a:spcAft>
              <a:buNone/>
              <a:tabLst>
                <a:tab pos="1171575" algn="l"/>
              </a:tabLst>
            </a:pP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Principe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d’un dosage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800"/>
              </a:spcAft>
              <a:buNone/>
              <a:tabLst>
                <a:tab pos="1171575" algn="l"/>
              </a:tabLs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Doser (ou titrer) une espèce chimique (molécule ou ion) en solution, c’est déterminer sa </a:t>
            </a:r>
            <a:r>
              <a:rPr lang="fr-FR" sz="20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molaire (mol/L)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dans la solution considérée.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 concentration peut-être molaire (mol/L) ou massique (en g/L).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ar-DZ" dirty="0"/>
          </a:p>
        </p:txBody>
      </p:sp>
      <p:pic>
        <p:nvPicPr>
          <p:cNvPr id="2050" name="Picture 2" descr="Erle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2" y="2136787"/>
            <a:ext cx="1866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5047" y="2622423"/>
            <a:ext cx="896672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Analyses du sang: glucose, cholestérol…</a:t>
            </a:r>
          </a:p>
          <a:p>
            <a:r>
              <a:rPr lang="fr-FR" dirty="0" smtClean="0"/>
              <a:t>Analyse d’eau: Magnésium, calcium…</a:t>
            </a:r>
          </a:p>
          <a:p>
            <a:r>
              <a:rPr lang="fr-FR" dirty="0" smtClean="0"/>
              <a:t>Analyse des aliments: acides aminée, caféine, vit C…</a:t>
            </a:r>
          </a:p>
          <a:p>
            <a:r>
              <a:rPr lang="fr-FR" dirty="0" smtClean="0"/>
              <a:t> </a:t>
            </a:r>
            <a:endParaRPr lang="ar-DZ" dirty="0"/>
          </a:p>
        </p:txBody>
      </p:sp>
      <p:sp>
        <p:nvSpPr>
          <p:cNvPr id="9" name="Triangle isocèle 8"/>
          <p:cNvSpPr/>
          <p:nvPr/>
        </p:nvSpPr>
        <p:spPr>
          <a:xfrm>
            <a:off x="7466226" y="4233873"/>
            <a:ext cx="142875" cy="1143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0" name="Triangle isocèle 9"/>
          <p:cNvSpPr/>
          <p:nvPr/>
        </p:nvSpPr>
        <p:spPr>
          <a:xfrm>
            <a:off x="7217426" y="4311594"/>
            <a:ext cx="142875" cy="1143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1" name="Triangle isocèle 10"/>
          <p:cNvSpPr/>
          <p:nvPr/>
        </p:nvSpPr>
        <p:spPr>
          <a:xfrm>
            <a:off x="7145992" y="4078221"/>
            <a:ext cx="142875" cy="1143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2" name="Triangle isocèle 11"/>
          <p:cNvSpPr/>
          <p:nvPr/>
        </p:nvSpPr>
        <p:spPr>
          <a:xfrm>
            <a:off x="7648575" y="4078221"/>
            <a:ext cx="142875" cy="1143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3" name="Triangle isocèle 12"/>
          <p:cNvSpPr/>
          <p:nvPr/>
        </p:nvSpPr>
        <p:spPr>
          <a:xfrm>
            <a:off x="8324939" y="4135371"/>
            <a:ext cx="142875" cy="1143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4" name="Triangle isocèle 13"/>
          <p:cNvSpPr/>
          <p:nvPr/>
        </p:nvSpPr>
        <p:spPr>
          <a:xfrm>
            <a:off x="7875846" y="4214825"/>
            <a:ext cx="142875" cy="1143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650475" y="4178064"/>
            <a:ext cx="14955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536001" y="3921691"/>
            <a:ext cx="20900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Espèce chimique X</a:t>
            </a:r>
            <a:endParaRPr lang="ar-DZ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471649" y="4425894"/>
            <a:ext cx="14955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363478" y="4178244"/>
            <a:ext cx="1128712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solution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726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4" y="2847380"/>
            <a:ext cx="5705475" cy="3762375"/>
          </a:xfrm>
          <a:prstGeom prst="rect">
            <a:avLst/>
          </a:prstGeom>
        </p:spPr>
      </p:pic>
      <p:sp>
        <p:nvSpPr>
          <p:cNvPr id="7" name="AutoShape 6" descr="Titrage: définition et explications"/>
          <p:cNvSpPr>
            <a:spLocks noChangeAspect="1" noChangeArrowheads="1"/>
          </p:cNvSpPr>
          <p:nvPr/>
        </p:nvSpPr>
        <p:spPr bwMode="auto">
          <a:xfrm>
            <a:off x="-5874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DZ"/>
          </a:p>
        </p:txBody>
      </p:sp>
      <p:sp>
        <p:nvSpPr>
          <p:cNvPr id="9" name="Rectangle 8"/>
          <p:cNvSpPr/>
          <p:nvPr/>
        </p:nvSpPr>
        <p:spPr>
          <a:xfrm>
            <a:off x="93658" y="3541127"/>
            <a:ext cx="6773866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réactif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titré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est l’espèce </a:t>
            </a:r>
            <a:r>
              <a:rPr lang="fr-FR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dont on veut déterminer la concentration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il est contenu dans la solution à doser.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utilise une solution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titrante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contenant un réactif titrant choisi en fonction de l’espèce à doser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658" y="103426"/>
            <a:ext cx="11707817" cy="264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r>
              <a:rPr lang="fr-F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Dosage par titrage directe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1171575" algn="l"/>
              </a:tabLst>
            </a:pPr>
            <a:endParaRPr lang="fr-FR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1171575" algn="l"/>
              </a:tabLst>
            </a:pPr>
            <a:r>
              <a:rPr lang="fr-FR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Pour 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qu’une réaction chimique soit utilisée comme réaction de dosage, il faut qu’elle soit :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Univoque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il faut que les deux réactifs, 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titré et titrant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réagissent selon une </a:t>
            </a:r>
            <a:r>
              <a:rPr lang="fr-FR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seule et unique 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réaction.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Totale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Un des deux réactifs mis en présence </a:t>
            </a:r>
            <a:r>
              <a:rPr lang="fr-FR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doit disparaître complètement.</a:t>
            </a:r>
            <a:endParaRPr lang="en-US" b="1" u="sng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Rapide</a:t>
            </a:r>
            <a:r>
              <a:rPr lang="fr-FR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Atteint son état final rapidement											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MONTAGE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haut 12"/>
          <p:cNvSpPr/>
          <p:nvPr/>
        </p:nvSpPr>
        <p:spPr>
          <a:xfrm>
            <a:off x="1128713" y="3028950"/>
            <a:ext cx="271462" cy="5121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5" name="Flèche vers le bas 14"/>
          <p:cNvSpPr/>
          <p:nvPr/>
        </p:nvSpPr>
        <p:spPr>
          <a:xfrm>
            <a:off x="3000375" y="4557713"/>
            <a:ext cx="242888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6" name="ZoneTexte 15"/>
          <p:cNvSpPr txBox="1"/>
          <p:nvPr/>
        </p:nvSpPr>
        <p:spPr>
          <a:xfrm>
            <a:off x="857250" y="2622663"/>
            <a:ext cx="13573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 inconnue</a:t>
            </a:r>
            <a:endParaRPr lang="ar-DZ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93181" y="5029882"/>
            <a:ext cx="13573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C connue</a:t>
            </a:r>
            <a:endParaRPr lang="ar-DZ" dirty="0">
              <a:solidFill>
                <a:srgbClr val="00B05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1488" y="5686425"/>
            <a:ext cx="46720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 = Mélange 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stœchiométriques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Cà d , les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réactifs sont intégralement consommés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D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23825"/>
            <a:ext cx="8596668" cy="77628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Déroulement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d’un dosage direct :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DZ" dirty="0"/>
          </a:p>
        </p:txBody>
      </p:sp>
      <p:sp>
        <p:nvSpPr>
          <p:cNvPr id="5" name="Rectangle 4"/>
          <p:cNvSpPr/>
          <p:nvPr/>
        </p:nvSpPr>
        <p:spPr>
          <a:xfrm>
            <a:off x="161925" y="900113"/>
            <a:ext cx="10796588" cy="4275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171575" algn="l"/>
              </a:tabLs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verse à l’aide de la burette la solution 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titrante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dans la solution à titrer.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 cours du dosage, les réactifs réagissent dans les proportions stœchiométriques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171575" algn="l"/>
              </a:tabLs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verse la solution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titrante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jusqu’à ce que le réactif titré soit totalement réagi. On atteint alors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l’équivalence.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71575" algn="l"/>
              </a:tabLst>
            </a:pPr>
            <a:endParaRPr lang="fr-FR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84" y="1676401"/>
            <a:ext cx="5514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82313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1171575" algn="l"/>
              </a:tabLst>
            </a:pP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 passe t-il au niveau de l’avancement de la réaction ?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171575" algn="l"/>
              </a:tabLs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chaque ajout de réactif titrant, l’avancement est maximal. </a:t>
            </a:r>
            <a:r>
              <a:rPr lang="fr-FR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l’équivalence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les deux réactifs sont totalement consommés est l’avancement prend la valeur </a:t>
            </a:r>
            <a:r>
              <a:rPr lang="fr-FR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Xéq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0" y="1441420"/>
            <a:ext cx="9155907" cy="24020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6" y="3843430"/>
            <a:ext cx="5191125" cy="11906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357" y="4945201"/>
            <a:ext cx="4362450" cy="6858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767" y="5631001"/>
            <a:ext cx="2650329" cy="78885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946" y="5480023"/>
            <a:ext cx="4263629" cy="11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708" y="474664"/>
            <a:ext cx="11295591" cy="3880773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>
                <a:tab pos="1171575" algn="l"/>
              </a:tabLst>
            </a:pP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repérer l’état d’équivalence?</a:t>
            </a:r>
          </a:p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>
                <a:tab pos="1171575" algn="l"/>
              </a:tabLst>
            </a:pP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changement de couleur du milieu réactionnel (dosage colorimétrique</a:t>
            </a:r>
            <a:r>
              <a:rPr lang="fr-F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>
                <a:tab pos="1171575" algn="l"/>
              </a:tabLst>
            </a:pPr>
            <a:endParaRPr lang="fr-FR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>
                <a:tab pos="1171575" algn="l"/>
              </a:tabLst>
            </a:pP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 changement de couleur d’un indicateur coloré ajouté au milieu avant le dosage</a:t>
            </a:r>
            <a:r>
              <a:rPr lang="fr-F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>
                <a:tab pos="1171575" algn="l"/>
              </a:tabLst>
            </a:pPr>
            <a:endParaRPr lang="fr-FR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buClrTx/>
              <a:buSzTx/>
              <a:buNone/>
            </a:pP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traçant la courbe de la variation d’une grandeur physique( G, 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σ, pH) en </a:t>
            </a:r>
            <a:r>
              <a:rPr lang="fr-F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f(V 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versé) </a:t>
            </a:r>
            <a:r>
              <a:rPr lang="fr-F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(dosage </a:t>
            </a:r>
            <a:r>
              <a:rPr lang="fr-FR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conductimétrique</a:t>
            </a:r>
            <a:r>
              <a:rPr lang="fr-F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dosage par </a:t>
            </a:r>
            <a:r>
              <a:rPr lang="fr-FR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pH-métrie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ar-DZ" sz="2400" dirty="0"/>
          </a:p>
        </p:txBody>
      </p:sp>
    </p:spTree>
    <p:extLst>
      <p:ext uri="{BB962C8B-B14F-4D97-AF65-F5344CB8AC3E}">
        <p14:creationId xmlns:p14="http://schemas.microsoft.com/office/powerpoint/2010/main" val="38126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40024" y="0"/>
            <a:ext cx="41179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1. </a:t>
            </a:r>
            <a:r>
              <a:rPr lang="fr-FR" sz="2400" b="1" dirty="0" smtClean="0">
                <a:solidFill>
                  <a:srgbClr val="00B050"/>
                </a:solidFill>
              </a:rPr>
              <a:t>Dosage conductimétrie </a:t>
            </a:r>
            <a:endParaRPr lang="ar-DZ" sz="2400" b="1" dirty="0">
              <a:solidFill>
                <a:srgbClr val="00B050"/>
              </a:solidFill>
            </a:endParaRPr>
          </a:p>
        </p:txBody>
      </p:sp>
      <p:pic>
        <p:nvPicPr>
          <p:cNvPr id="5" name="Picture 8" descr="Quelques dessins en chim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2520395"/>
            <a:ext cx="4729162" cy="40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498" y="709206"/>
            <a:ext cx="10596563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1F011C"/>
                </a:solidFill>
                <a:latin typeface="Maven Pro"/>
              </a:rPr>
              <a:t>Le dosage </a:t>
            </a:r>
            <a:r>
              <a:rPr lang="fr-FR" dirty="0" err="1">
                <a:solidFill>
                  <a:srgbClr val="1F011C"/>
                </a:solidFill>
                <a:latin typeface="Maven Pro"/>
              </a:rPr>
              <a:t>conductimétrique</a:t>
            </a:r>
            <a:r>
              <a:rPr lang="fr-FR" dirty="0">
                <a:solidFill>
                  <a:srgbClr val="1F011C"/>
                </a:solidFill>
                <a:latin typeface="Maven Pro"/>
              </a:rPr>
              <a:t> consiste à déterminer la concentration d'une solution inconnue en utilisant une réaction chimique durant laquelle on étudie l'évolution de la </a:t>
            </a:r>
            <a:r>
              <a:rPr lang="fr-FR" b="1" dirty="0">
                <a:solidFill>
                  <a:srgbClr val="1F011C"/>
                </a:solidFill>
                <a:latin typeface="Maven Pro"/>
              </a:rPr>
              <a:t>conductance </a:t>
            </a:r>
            <a:r>
              <a:rPr lang="fr-FR" b="1" i="1" dirty="0">
                <a:solidFill>
                  <a:srgbClr val="1F011C"/>
                </a:solidFill>
                <a:latin typeface="Maven Pro"/>
              </a:rPr>
              <a:t>G</a:t>
            </a:r>
            <a:r>
              <a:rPr lang="fr-FR" dirty="0">
                <a:solidFill>
                  <a:srgbClr val="1F011C"/>
                </a:solidFill>
                <a:latin typeface="Maven Pro"/>
              </a:rPr>
              <a:t> de la solution pour différents états d'avancement</a:t>
            </a:r>
            <a:r>
              <a:rPr lang="fr-FR" dirty="0" smtClean="0">
                <a:solidFill>
                  <a:srgbClr val="1F011C"/>
                </a:solidFill>
                <a:latin typeface="Maven Pro"/>
              </a:rPr>
              <a:t>.</a:t>
            </a:r>
          </a:p>
          <a:p>
            <a:pPr>
              <a:lnSpc>
                <a:spcPct val="150000"/>
              </a:lnSpc>
            </a:pPr>
            <a:endParaRPr lang="ar-DZ" dirty="0"/>
          </a:p>
        </p:txBody>
      </p:sp>
      <p:sp>
        <p:nvSpPr>
          <p:cNvPr id="3" name="Rectangle 2"/>
          <p:cNvSpPr/>
          <p:nvPr/>
        </p:nvSpPr>
        <p:spPr>
          <a:xfrm>
            <a:off x="190498" y="1995777"/>
            <a:ext cx="72723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BC0255"/>
              </a:solidFill>
              <a:latin typeface="Maven Pro"/>
            </a:endParaRPr>
          </a:p>
          <a:p>
            <a:r>
              <a:rPr lang="fr-FR" sz="2000" b="1" dirty="0" smtClean="0">
                <a:solidFill>
                  <a:srgbClr val="BC0255"/>
                </a:solidFill>
                <a:latin typeface="Maven Pro"/>
              </a:rPr>
              <a:t>Principe </a:t>
            </a:r>
            <a:r>
              <a:rPr lang="fr-FR" sz="2000" b="1" dirty="0">
                <a:solidFill>
                  <a:srgbClr val="BC0255"/>
                </a:solidFill>
                <a:latin typeface="Maven Pro"/>
              </a:rPr>
              <a:t>d'un dosage </a:t>
            </a:r>
            <a:r>
              <a:rPr lang="fr-FR" sz="2000" b="1" dirty="0" err="1">
                <a:solidFill>
                  <a:srgbClr val="BC0255"/>
                </a:solidFill>
                <a:latin typeface="Maven Pro"/>
              </a:rPr>
              <a:t>conductimétrique</a:t>
            </a:r>
            <a:endParaRPr lang="fr-FR" sz="2000" b="1" dirty="0">
              <a:solidFill>
                <a:srgbClr val="BC0255"/>
              </a:solidFill>
              <a:latin typeface="Maven Pro"/>
            </a:endParaRPr>
          </a:p>
          <a:p>
            <a:endParaRPr lang="fr-FR" sz="1600" b="1" dirty="0">
              <a:solidFill>
                <a:srgbClr val="BC0255"/>
              </a:solidFill>
              <a:latin typeface="Maven Pro"/>
            </a:endParaRPr>
          </a:p>
          <a:p>
            <a:pPr>
              <a:lnSpc>
                <a:spcPct val="200000"/>
              </a:lnSpc>
            </a:pPr>
            <a:r>
              <a:rPr lang="fr-FR" dirty="0" smtClean="0">
                <a:solidFill>
                  <a:srgbClr val="1F011C"/>
                </a:solidFill>
                <a:latin typeface="Maven Pro"/>
              </a:rPr>
              <a:t>- La</a:t>
            </a:r>
            <a:r>
              <a:rPr lang="fr-FR" dirty="0">
                <a:solidFill>
                  <a:srgbClr val="1F011C"/>
                </a:solidFill>
                <a:latin typeface="Maven Pro"/>
              </a:rPr>
              <a:t> </a:t>
            </a:r>
            <a:r>
              <a:rPr lang="fr-FR" b="1" dirty="0">
                <a:solidFill>
                  <a:srgbClr val="1F011C"/>
                </a:solidFill>
                <a:latin typeface="Maven Pro"/>
              </a:rPr>
              <a:t>conductance </a:t>
            </a:r>
            <a:r>
              <a:rPr lang="fr-FR" b="1" i="1" dirty="0">
                <a:solidFill>
                  <a:srgbClr val="1F011C"/>
                </a:solidFill>
                <a:latin typeface="Maven Pro"/>
              </a:rPr>
              <a:t>G</a:t>
            </a:r>
            <a:r>
              <a:rPr lang="fr-FR" dirty="0">
                <a:solidFill>
                  <a:srgbClr val="1F011C"/>
                </a:solidFill>
                <a:latin typeface="Maven Pro"/>
              </a:rPr>
              <a:t> d'une solution varie en fonction de la</a:t>
            </a:r>
            <a:r>
              <a:rPr lang="fr-FR" dirty="0">
                <a:solidFill>
                  <a:srgbClr val="F834E5"/>
                </a:solidFill>
                <a:latin typeface="Maven Pro"/>
              </a:rPr>
              <a:t> nature </a:t>
            </a:r>
            <a:r>
              <a:rPr lang="fr-FR" dirty="0">
                <a:solidFill>
                  <a:srgbClr val="1F011C"/>
                </a:solidFill>
                <a:latin typeface="Maven Pro"/>
              </a:rPr>
              <a:t>des espèces chimiques qui la composent, de leurs</a:t>
            </a:r>
            <a:r>
              <a:rPr lang="fr-FR" dirty="0">
                <a:solidFill>
                  <a:srgbClr val="F834E5"/>
                </a:solidFill>
                <a:latin typeface="Maven Pro"/>
              </a:rPr>
              <a:t> concentrations </a:t>
            </a:r>
            <a:r>
              <a:rPr lang="fr-FR" dirty="0">
                <a:solidFill>
                  <a:srgbClr val="1F011C"/>
                </a:solidFill>
                <a:latin typeface="Maven Pro"/>
              </a:rPr>
              <a:t>et des conditions de </a:t>
            </a:r>
            <a:r>
              <a:rPr lang="fr-FR" dirty="0">
                <a:solidFill>
                  <a:srgbClr val="F834E5"/>
                </a:solidFill>
                <a:latin typeface="Maven Pro"/>
              </a:rPr>
              <a:t>température et de pression.</a:t>
            </a:r>
            <a:r>
              <a:rPr lang="fr-FR" dirty="0">
                <a:solidFill>
                  <a:srgbClr val="F834E5"/>
                </a:solidFill>
              </a:rPr>
              <a:t/>
            </a:r>
            <a:br>
              <a:rPr lang="fr-FR" dirty="0">
                <a:solidFill>
                  <a:srgbClr val="F834E5"/>
                </a:solidFill>
              </a:rPr>
            </a:br>
            <a:r>
              <a:rPr lang="fr-FR" dirty="0" smtClean="0">
                <a:solidFill>
                  <a:srgbClr val="F834E5"/>
                </a:solidFill>
              </a:rPr>
              <a:t>- </a:t>
            </a:r>
            <a:r>
              <a:rPr lang="fr-FR" dirty="0" smtClean="0">
                <a:solidFill>
                  <a:srgbClr val="1F011C"/>
                </a:solidFill>
                <a:latin typeface="Maven Pro"/>
              </a:rPr>
              <a:t>Seuls </a:t>
            </a:r>
            <a:r>
              <a:rPr lang="fr-FR" dirty="0">
                <a:solidFill>
                  <a:srgbClr val="1F011C"/>
                </a:solidFill>
                <a:latin typeface="Maven Pro"/>
              </a:rPr>
              <a:t>les </a:t>
            </a:r>
            <a:r>
              <a:rPr lang="fr-FR" b="1" dirty="0">
                <a:solidFill>
                  <a:srgbClr val="1F011C"/>
                </a:solidFill>
                <a:latin typeface="Maven Pro"/>
              </a:rPr>
              <a:t>ions</a:t>
            </a:r>
            <a:r>
              <a:rPr lang="fr-FR" dirty="0">
                <a:solidFill>
                  <a:srgbClr val="1F011C"/>
                </a:solidFill>
                <a:latin typeface="Maven Pro"/>
              </a:rPr>
              <a:t> conduisent le courant électrique en solution ; cela signifie que seules les </a:t>
            </a:r>
            <a:r>
              <a:rPr lang="fr-FR" b="1" dirty="0">
                <a:solidFill>
                  <a:srgbClr val="1F011C"/>
                </a:solidFill>
                <a:latin typeface="Maven Pro"/>
              </a:rPr>
              <a:t>solutions ioniques</a:t>
            </a:r>
            <a:r>
              <a:rPr lang="fr-FR" dirty="0">
                <a:solidFill>
                  <a:srgbClr val="1F011C"/>
                </a:solidFill>
                <a:latin typeface="Maven Pro"/>
              </a:rPr>
              <a:t> (acide chlorhydrique, soude, chlorure de sodium, etc.) ont une conductance non négligeable.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9727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1463" y="257175"/>
            <a:ext cx="1080135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000" b="1" dirty="0" smtClean="0">
                <a:solidFill>
                  <a:srgbClr val="F834E5"/>
                </a:solidFill>
              </a:rPr>
              <a:t>Ex: Dosage d’une solution d’acide </a:t>
            </a:r>
            <a:r>
              <a:rPr lang="fr-FR" sz="2000" b="1" dirty="0" err="1" smtClean="0">
                <a:solidFill>
                  <a:srgbClr val="F834E5"/>
                </a:solidFill>
              </a:rPr>
              <a:t>chloridrique</a:t>
            </a:r>
            <a:r>
              <a:rPr lang="fr-FR" sz="2000" b="1" dirty="0" smtClean="0">
                <a:solidFill>
                  <a:srgbClr val="F834E5"/>
                </a:solidFill>
              </a:rPr>
              <a:t> (H</a:t>
            </a:r>
            <a:r>
              <a:rPr lang="fr-FR" sz="2000" b="1" baseline="-25000" dirty="0" smtClean="0">
                <a:solidFill>
                  <a:srgbClr val="F834E5"/>
                </a:solidFill>
              </a:rPr>
              <a:t>3</a:t>
            </a:r>
            <a:r>
              <a:rPr lang="fr-FR" sz="2000" b="1" dirty="0" smtClean="0">
                <a:solidFill>
                  <a:srgbClr val="F834E5"/>
                </a:solidFill>
              </a:rPr>
              <a:t>O</a:t>
            </a:r>
            <a:r>
              <a:rPr lang="fr-FR" sz="2000" b="1" baseline="30000" dirty="0" smtClean="0">
                <a:solidFill>
                  <a:srgbClr val="F834E5"/>
                </a:solidFill>
              </a:rPr>
              <a:t>+</a:t>
            </a:r>
            <a:r>
              <a:rPr lang="fr-FR" sz="2000" b="1" dirty="0" smtClean="0">
                <a:solidFill>
                  <a:srgbClr val="F834E5"/>
                </a:solidFill>
              </a:rPr>
              <a:t> + Cl-) par une solution d’hydroxyde de sodium (Na+ + OH-)</a:t>
            </a:r>
          </a:p>
          <a:p>
            <a:r>
              <a:rPr lang="fr-FR" b="1" dirty="0" smtClean="0"/>
              <a:t>On mesure après chaque ajout de soude à la solution chlorhydrique </a:t>
            </a:r>
            <a:r>
              <a:rPr lang="fr-FR" b="1" dirty="0" smtClean="0">
                <a:solidFill>
                  <a:srgbClr val="00B050"/>
                </a:solidFill>
              </a:rPr>
              <a:t>la conductance </a:t>
            </a:r>
            <a:r>
              <a:rPr lang="fr-FR" b="1" dirty="0" smtClean="0"/>
              <a:t>et on trace la courbe.</a:t>
            </a:r>
          </a:p>
          <a:p>
            <a:r>
              <a:rPr lang="fr-FR" b="1" dirty="0" smtClean="0"/>
              <a:t>Équation:   </a:t>
            </a: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</a:rPr>
              <a:t>HO</a:t>
            </a:r>
            <a:r>
              <a:rPr lang="fr-FR" b="1" baseline="30000" dirty="0">
                <a:solidFill>
                  <a:srgbClr val="FF0000"/>
                </a:solidFill>
                <a:latin typeface="Verdana" panose="020B0604030504040204" pitchFamily="34" charset="0"/>
              </a:rPr>
              <a:t>-</a:t>
            </a: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</a:rPr>
              <a:t> + </a:t>
            </a:r>
            <a:r>
              <a:rPr lang="fr-FR" b="1" dirty="0">
                <a:solidFill>
                  <a:srgbClr val="0070C0"/>
                </a:solidFill>
                <a:latin typeface="Verdana" panose="020B0604030504040204" pitchFamily="34" charset="0"/>
              </a:rPr>
              <a:t>H</a:t>
            </a:r>
            <a:r>
              <a:rPr lang="fr-FR" b="1" baseline="-25000" dirty="0">
                <a:solidFill>
                  <a:srgbClr val="0070C0"/>
                </a:solidFill>
                <a:latin typeface="Verdana" panose="020B0604030504040204" pitchFamily="34" charset="0"/>
              </a:rPr>
              <a:t>3</a:t>
            </a:r>
            <a:r>
              <a:rPr lang="fr-FR" b="1" dirty="0">
                <a:solidFill>
                  <a:srgbClr val="0070C0"/>
                </a:solidFill>
                <a:latin typeface="Verdana" panose="020B0604030504040204" pitchFamily="34" charset="0"/>
              </a:rPr>
              <a:t>O</a:t>
            </a:r>
            <a:r>
              <a:rPr lang="fr-FR" b="1" baseline="30000" dirty="0">
                <a:solidFill>
                  <a:srgbClr val="0070C0"/>
                </a:solidFill>
                <a:latin typeface="Verdana" panose="020B0604030504040204" pitchFamily="34" charset="0"/>
              </a:rPr>
              <a:t>+</a:t>
            </a: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</a:rPr>
              <a:t> --&gt; </a:t>
            </a:r>
            <a:r>
              <a:rPr lang="fr-FR" b="1" dirty="0">
                <a:latin typeface="Verdana" panose="020B0604030504040204" pitchFamily="34" charset="0"/>
              </a:rPr>
              <a:t>2H</a:t>
            </a:r>
            <a:r>
              <a:rPr lang="fr-FR" b="1" baseline="-25000" dirty="0">
                <a:latin typeface="Verdana" panose="020B0604030504040204" pitchFamily="34" charset="0"/>
              </a:rPr>
              <a:t>2</a:t>
            </a:r>
            <a:r>
              <a:rPr lang="fr-FR" b="1" dirty="0">
                <a:latin typeface="Verdana" panose="020B0604030504040204" pitchFamily="34" charset="0"/>
              </a:rPr>
              <a:t>O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endParaRPr lang="ar-DZ" sz="2000" b="1" dirty="0">
              <a:solidFill>
                <a:srgbClr val="F834E5"/>
              </a:solidFill>
            </a:endParaRPr>
          </a:p>
        </p:txBody>
      </p:sp>
      <p:pic>
        <p:nvPicPr>
          <p:cNvPr id="3" name="Picture 8" descr="Quelques dessins en chim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757490"/>
            <a:ext cx="4729162" cy="40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2757490"/>
            <a:ext cx="4243386" cy="41005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14849" y="4529137"/>
            <a:ext cx="28146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 smtClean="0"/>
              <a:t>Changement de pente permet de déterminer le </a:t>
            </a:r>
            <a:r>
              <a:rPr lang="fr-FR" dirty="0" err="1" smtClean="0">
                <a:solidFill>
                  <a:srgbClr val="FF0000"/>
                </a:solidFill>
              </a:rPr>
              <a:t>Veq</a:t>
            </a:r>
            <a:endParaRPr lang="ar-DZ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54585" y="2543739"/>
            <a:ext cx="237490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r-DZ" dirty="0" smtClean="0"/>
              <a:t>R° </a:t>
            </a:r>
            <a:r>
              <a:rPr lang="ar-DZ" dirty="0" err="1" smtClean="0"/>
              <a:t>avec</a:t>
            </a:r>
            <a:r>
              <a:rPr lang="ar-DZ" dirty="0" smtClean="0"/>
              <a:t> </a:t>
            </a:r>
            <a:r>
              <a:rPr lang="ar-DZ" dirty="0" err="1" smtClean="0"/>
              <a:t>des</a:t>
            </a:r>
            <a:r>
              <a:rPr lang="ar-DZ" dirty="0" smtClean="0"/>
              <a:t> </a:t>
            </a:r>
            <a:r>
              <a:rPr lang="ar-DZ" dirty="0" err="1" smtClean="0"/>
              <a:t>ions</a:t>
            </a:r>
            <a:endParaRPr lang="ar-D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DZ" dirty="0" smtClean="0"/>
              <a:t>Mesurer </a:t>
            </a:r>
            <a:r>
              <a:rPr lang="fr-FR" dirty="0" smtClean="0"/>
              <a:t> </a:t>
            </a: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endParaRPr lang="fr-FR" sz="32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σ </a:t>
            </a:r>
            <a:r>
              <a:rPr lang="fr-FR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f (V titrant)</a:t>
            </a:r>
            <a:endParaRPr lang="fr-FR" sz="3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olutions aqueuses et dosage - Dé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0" y="3443289"/>
            <a:ext cx="5397503" cy="32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632197" y="127560"/>
            <a:ext cx="4171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</a:rPr>
              <a:t>2. </a:t>
            </a:r>
            <a:r>
              <a:rPr lang="fr-FR" sz="2800" b="1" dirty="0" smtClean="0">
                <a:solidFill>
                  <a:srgbClr val="00B050"/>
                </a:solidFill>
              </a:rPr>
              <a:t>Dosage </a:t>
            </a:r>
            <a:r>
              <a:rPr lang="fr-FR" sz="2800" b="1" dirty="0" err="1" smtClean="0">
                <a:solidFill>
                  <a:srgbClr val="00B050"/>
                </a:solidFill>
              </a:rPr>
              <a:t>pH-métrie</a:t>
            </a:r>
            <a:endParaRPr lang="ar-DZ" sz="28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38" y="992712"/>
            <a:ext cx="10329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 l'objectif est de retrouver la concentration d'une solution acide ou basique. On exploitera pour cela les variations de pH associées aux transformations acido-basiques.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4880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19950</TotalTime>
  <Words>834</Words>
  <Application>Microsoft Office PowerPoint</Application>
  <PresentationFormat>Grand écran</PresentationFormat>
  <Paragraphs>96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Comic Sans MS</vt:lpstr>
      <vt:lpstr>Maven Pro</vt:lpstr>
      <vt:lpstr>Tahoma</vt:lpstr>
      <vt:lpstr>Times New Roman</vt:lpstr>
      <vt:lpstr>Trebuchet MS</vt:lpstr>
      <vt:lpstr>Verdana</vt:lpstr>
      <vt:lpstr>Wingdings</vt:lpstr>
      <vt:lpstr>Wingdings 3</vt:lpstr>
      <vt:lpstr>Facette</vt:lpstr>
      <vt:lpstr>Présentation PowerPoint</vt:lpstr>
      <vt:lpstr>Présentation PowerPoint</vt:lpstr>
      <vt:lpstr>Présentation PowerPoint</vt:lpstr>
      <vt:lpstr>Déroulement d’un dosage direct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dosage</dc:title>
  <dc:creator>CAMELIA MOSBAH</dc:creator>
  <cp:lastModifiedBy>CAMELIA MOSBAH</cp:lastModifiedBy>
  <cp:revision>70</cp:revision>
  <dcterms:created xsi:type="dcterms:W3CDTF">2020-09-09T14:00:17Z</dcterms:created>
  <dcterms:modified xsi:type="dcterms:W3CDTF">2021-04-24T10:19:16Z</dcterms:modified>
</cp:coreProperties>
</file>