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60" d="100"/>
          <a:sy n="60" d="100"/>
        </p:scale>
        <p:origin x="7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46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E99BAD43-DAA0-49FA-AAA6-1165BACC5FD7}" type="datetimeFigureOut">
              <a:rPr lang="fr-FR" smtClean="0"/>
              <a:t>07/06/2024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3861942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1894567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99456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3000281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950853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635895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736754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2047864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113987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99BAD43-DAA0-49FA-AAA6-1165BACC5FD7}" type="datetimeFigureOut">
              <a:rPr lang="fr-FR" smtClean="0"/>
              <a:t>07/06/2024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234081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99BAD43-DAA0-49FA-AAA6-1165BACC5FD7}" type="datetimeFigureOut">
              <a:rPr lang="fr-FR" smtClean="0"/>
              <a:t>07/06/2024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985740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99BAD43-DAA0-49FA-AAA6-1165BACC5FD7}" type="datetimeFigureOut">
              <a:rPr lang="fr-FR" smtClean="0"/>
              <a:t>07/06/2024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374618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99BAD43-DAA0-49FA-AAA6-1165BACC5FD7}" type="datetimeFigureOut">
              <a:rPr lang="fr-FR" smtClean="0"/>
              <a:t>07/06/2024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906418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9BAD43-DAA0-49FA-AAA6-1165BACC5FD7}" type="datetimeFigureOut">
              <a:rPr lang="fr-FR" smtClean="0"/>
              <a:t>07/06/2024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2576341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99BAD43-DAA0-49FA-AAA6-1165BACC5FD7}" type="datetimeFigureOut">
              <a:rPr lang="fr-FR" smtClean="0"/>
              <a:t>07/06/2024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2962628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99BAD43-DAA0-49FA-AAA6-1165BACC5FD7}" type="datetimeFigureOut">
              <a:rPr lang="fr-FR" smtClean="0"/>
              <a:t>07/06/2024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A48AB9-7FA0-42EC-A654-73A08F23BF3E}" type="slidenum">
              <a:rPr lang="fr-FR" smtClean="0"/>
              <a:t>‹N°›</a:t>
            </a:fld>
            <a:endParaRPr lang="fr-FR"/>
          </a:p>
        </p:txBody>
      </p:sp>
    </p:spTree>
    <p:extLst>
      <p:ext uri="{BB962C8B-B14F-4D97-AF65-F5344CB8AC3E}">
        <p14:creationId xmlns:p14="http://schemas.microsoft.com/office/powerpoint/2010/main" val="2496249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99BAD43-DAA0-49FA-AAA6-1165BACC5FD7}" type="datetimeFigureOut">
              <a:rPr lang="fr-FR" smtClean="0"/>
              <a:t>07/06/2024</a:t>
            </a:fld>
            <a:endParaRPr lang="fr-F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fr-F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AA48AB9-7FA0-42EC-A654-73A08F23BF3E}" type="slidenum">
              <a:rPr lang="fr-FR" smtClean="0"/>
              <a:t>‹N°›</a:t>
            </a:fld>
            <a:endParaRPr lang="fr-FR"/>
          </a:p>
        </p:txBody>
      </p:sp>
    </p:spTree>
    <p:extLst>
      <p:ext uri="{BB962C8B-B14F-4D97-AF65-F5344CB8AC3E}">
        <p14:creationId xmlns:p14="http://schemas.microsoft.com/office/powerpoint/2010/main" val="387813457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r" rtl="1"/>
            <a:r>
              <a:rPr lang="ar-SA" b="1" dirty="0">
                <a:solidFill>
                  <a:schemeClr val="accent6"/>
                </a:solidFill>
              </a:rPr>
              <a:t>المنهج </a:t>
            </a:r>
            <a:r>
              <a:rPr lang="ar-SA" b="1" dirty="0" smtClean="0">
                <a:solidFill>
                  <a:schemeClr val="accent6"/>
                </a:solidFill>
              </a:rPr>
              <a:t>التجريبي</a:t>
            </a:r>
            <a:r>
              <a:rPr lang="ar-SA" b="1" dirty="0" smtClean="0"/>
              <a:t/>
            </a:r>
            <a:br>
              <a:rPr lang="ar-SA" b="1" dirty="0" smtClean="0"/>
            </a:br>
            <a:r>
              <a:rPr lang="ar-SA" b="1" dirty="0"/>
              <a:t/>
            </a:r>
            <a:br>
              <a:rPr lang="ar-SA" b="1" dirty="0"/>
            </a:br>
            <a:endParaRPr lang="fr-FR" dirty="0"/>
          </a:p>
        </p:txBody>
      </p:sp>
      <p:pic>
        <p:nvPicPr>
          <p:cNvPr id="4" name="Image 3" descr="https://blog.ajsrp.com/wp-content/uploads/2023/03/4SEARCH1-1-768x398.jpg"/>
          <p:cNvPicPr/>
          <p:nvPr/>
        </p:nvPicPr>
        <p:blipFill>
          <a:blip r:embed="rId2">
            <a:extLst>
              <a:ext uri="{28A0092B-C50C-407E-A947-70E740481C1C}">
                <a14:useLocalDpi xmlns:a14="http://schemas.microsoft.com/office/drawing/2010/main" val="0"/>
              </a:ext>
            </a:extLst>
          </a:blip>
          <a:srcRect/>
          <a:stretch>
            <a:fillRect/>
          </a:stretch>
        </p:blipFill>
        <p:spPr bwMode="auto">
          <a:xfrm>
            <a:off x="0" y="2493644"/>
            <a:ext cx="12192000" cy="4364355"/>
          </a:xfrm>
          <a:prstGeom prst="rect">
            <a:avLst/>
          </a:prstGeom>
          <a:noFill/>
          <a:ln>
            <a:noFill/>
          </a:ln>
        </p:spPr>
      </p:pic>
    </p:spTree>
    <p:extLst>
      <p:ext uri="{BB962C8B-B14F-4D97-AF65-F5344CB8AC3E}">
        <p14:creationId xmlns:p14="http://schemas.microsoft.com/office/powerpoint/2010/main" val="2105848706"/>
      </p:ext>
    </p:extLst>
  </p:cSld>
  <p:clrMapOvr>
    <a:masterClrMapping/>
  </p:clrMapOvr>
  <mc:AlternateContent xmlns:mc="http://schemas.openxmlformats.org/markup-compatibility/2006" xmlns:p14="http://schemas.microsoft.com/office/powerpoint/2010/main">
    <mc:Choice Requires="p14">
      <p:transition spd="slow" p14:dur="1250" advClick="0" advTm="2000">
        <p14:switch dir="r"/>
      </p:transition>
    </mc:Choice>
    <mc:Fallback xmlns="">
      <p:transition spd="slow" advClick="0" advTm="2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0352756" cy="5153526"/>
          </a:xfrm>
        </p:spPr>
        <p:txBody>
          <a:bodyPr>
            <a:normAutofit/>
          </a:bodyPr>
          <a:lstStyle/>
          <a:p>
            <a:pPr algn="r" rtl="1"/>
            <a:r>
              <a:rPr lang="ar-SA" sz="4800" b="1" i="1" dirty="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تعريف المنهج التجريبي: </a:t>
            </a:r>
            <a:endParaRPr lang="ar-SA" sz="4800" b="1" i="1" dirty="0" smtClean="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algn="r" rtl="1"/>
            <a:r>
              <a:rPr lang="ar-SA" sz="4800" i="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يعرف </a:t>
            </a:r>
            <a:r>
              <a:rPr lang="ar-SA" sz="4800" i="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بأنه</a:t>
            </a:r>
            <a:r>
              <a:rPr lang="fr-FR" sz="4800" i="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SA" sz="4800" i="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الطريقة التي يقوم بها الباحث بتحديد مختلف الظروف والمتغيرات التي تظهر في التحري عن المعلومات، التي تخص ظاهرة ما، وكذلك السيطرة على مثل تلك الظروف والمتغيرات، والتحكم بها </a:t>
            </a:r>
            <a:r>
              <a:rPr lang="ar-SA" sz="4800" i="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endParaRPr lang="fr-FR" sz="4800" i="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endParaRPr lang="fr-FR" dirty="0"/>
          </a:p>
        </p:txBody>
      </p:sp>
    </p:spTree>
    <p:extLst>
      <p:ext uri="{BB962C8B-B14F-4D97-AF65-F5344CB8AC3E}">
        <p14:creationId xmlns:p14="http://schemas.microsoft.com/office/powerpoint/2010/main" val="2461009824"/>
      </p:ext>
    </p:extLst>
  </p:cSld>
  <p:clrMapOvr>
    <a:masterClrMapping/>
  </p:clrMapOvr>
  <mc:AlternateContent xmlns:mc="http://schemas.openxmlformats.org/markup-compatibility/2006" xmlns:p14="http://schemas.microsoft.com/office/powerpoint/2010/main">
    <mc:Choice Requires="p14">
      <p:transition spd="slow" p14:dur="3400" advClick="0" advTm="2000">
        <p14:reveal/>
      </p:transition>
    </mc:Choice>
    <mc:Fallback xmlns="">
      <p:transition spd="slow" advClick="0" advTm="2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385012"/>
            <a:ext cx="11042567" cy="5967662"/>
          </a:xfrm>
        </p:spPr>
        <p:txBody>
          <a:bodyPr>
            <a:normAutofit lnSpcReduction="10000"/>
          </a:bodyPr>
          <a:lstStyle/>
          <a:p>
            <a:pPr algn="r" rtl="1"/>
            <a:r>
              <a:rPr lang="ar-SA" sz="3600" b="1"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استخدامات المنهج التجريبي</a:t>
            </a:r>
            <a:r>
              <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من أبرز المجالات والموضوعات التي يستخدم فيها المنهج التجريبي ما يلي</a:t>
            </a:r>
            <a:r>
              <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-دراسات الظواهر الفيزيائية</a:t>
            </a:r>
            <a:r>
              <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-دراسات العلوم الطبيعية</a:t>
            </a:r>
            <a:r>
              <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-مجال العلوم القانونية والإدارية</a:t>
            </a:r>
            <a:r>
              <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-البحوث والدراسات المتعلقة بظاهرة علاقة القانون بالحياة الاجتماعية والثقافية والسياسة والجغرافيا</a:t>
            </a:r>
            <a:r>
              <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br>
              <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SA"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-دراسات العلوم الجنائية المتعلقة بظاهرة الجريمة من حيث أسبابها ومظاهرها وعوامل الوقاية منها</a:t>
            </a:r>
            <a:r>
              <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br>
              <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SA"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-تفسير الظواهر والمشاكل القانونية والإدارية والتنبؤ بها علميا والتحكم فيها وحلها واستخدامها لتحقيق المصلحة العامة بكفاية وبطريقة علمية صحيحة .</a:t>
            </a:r>
            <a:endParaRPr lang="fr-FR"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algn="r" rtl="1"/>
            <a:r>
              <a:rPr lang="ar-SA" sz="3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-كما يستخدم أحياناً في دراسات العلوم التربوية</a:t>
            </a:r>
            <a:r>
              <a:rPr lang="fr-FR" sz="3600" b="1" dirty="0">
                <a:solidFill>
                  <a:schemeClr val="bg1"/>
                </a:solidFill>
              </a:rPr>
              <a:t>.</a:t>
            </a:r>
          </a:p>
          <a:p>
            <a:pPr algn="r"/>
            <a:endParaRPr lang="fr-FR" dirty="0"/>
          </a:p>
        </p:txBody>
      </p:sp>
    </p:spTree>
    <p:extLst>
      <p:ext uri="{BB962C8B-B14F-4D97-AF65-F5344CB8AC3E}">
        <p14:creationId xmlns:p14="http://schemas.microsoft.com/office/powerpoint/2010/main" val="1646872159"/>
      </p:ext>
    </p:extLst>
  </p:cSld>
  <p:clrMapOvr>
    <a:masterClrMapping/>
  </p:clrMapOvr>
  <mc:AlternateContent xmlns:mc="http://schemas.openxmlformats.org/markup-compatibility/2006">
    <mc:Choice xmlns:p14="http://schemas.microsoft.com/office/powerpoint/2010/main" Requires="p14">
      <p:transition spd="slow" p14:dur="1500" advTm="0">
        <p:split orient="vert"/>
      </p:transition>
    </mc:Choice>
    <mc:Fallback>
      <p:transition spd="slow" advTm="0">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497135" cy="4944979"/>
          </a:xfrm>
        </p:spPr>
        <p:txBody>
          <a:bodyPr/>
          <a:lstStyle/>
          <a:p>
            <a:pPr algn="r" rtl="1"/>
            <a:r>
              <a:rPr lang="ar-SA" sz="4400" b="1"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أدوات المنهج التجريبي</a:t>
            </a:r>
            <a:r>
              <a:rPr lang="fr-FR" sz="4400" b="1"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4400" dirty="0">
                <a:latin typeface="Arabic Typesetting" panose="03020402040406030203" pitchFamily="66" charset="-78"/>
                <a:cs typeface="Arabic Typesetting" panose="03020402040406030203" pitchFamily="66" charset="-78"/>
              </a:rPr>
              <a:t>-</a:t>
            </a:r>
            <a:r>
              <a:rPr lang="ar-SA" sz="4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تعتبر الملاحظة والمشاهدة أقوى وأدق أدوات المنهج التجريبي</a:t>
            </a:r>
            <a:r>
              <a:rPr lang="fr-FR" b="1" dirty="0">
                <a:solidFill>
                  <a:schemeClr val="bg1"/>
                </a:solidFill>
                <a:effectLst>
                  <a:outerShdw blurRad="38100" dist="38100" dir="2700000" algn="tl">
                    <a:srgbClr val="000000">
                      <a:alpha val="43137"/>
                    </a:srgbClr>
                  </a:outerShdw>
                </a:effectLst>
              </a:rPr>
              <a:t>.</a:t>
            </a:r>
          </a:p>
          <a:p>
            <a:endParaRPr lang="fr-FR" dirty="0"/>
          </a:p>
        </p:txBody>
      </p:sp>
    </p:spTree>
    <p:extLst>
      <p:ext uri="{BB962C8B-B14F-4D97-AF65-F5344CB8AC3E}">
        <p14:creationId xmlns:p14="http://schemas.microsoft.com/office/powerpoint/2010/main" val="2325327352"/>
      </p:ext>
    </p:extLst>
  </p:cSld>
  <p:clrMapOvr>
    <a:masterClrMapping/>
  </p:clrMapOvr>
  <mc:AlternateContent xmlns:mc="http://schemas.openxmlformats.org/markup-compatibility/2006">
    <mc:Choice xmlns:p14="http://schemas.microsoft.com/office/powerpoint/2010/main" Requires="p14">
      <p:transition spd="med" p14:dur="700" advClick="0" advTm="2000">
        <p:fade/>
      </p:transition>
    </mc:Choice>
    <mc:Fallback>
      <p:transition spd="med" advClick="0" advTm="2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497135" cy="5490411"/>
          </a:xfrm>
        </p:spPr>
        <p:txBody>
          <a:bodyPr/>
          <a:lstStyle/>
          <a:p>
            <a:pPr algn="r" rtl="1"/>
            <a:r>
              <a:rPr lang="ar-SA" sz="4000" b="1"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أنواع التجارب في البحث التجريبي</a:t>
            </a:r>
            <a:r>
              <a:rPr lang="fr-FR" sz="4000" b="1"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عند استخدام التجربة في البحث العلمي هناك نوعين من التجارب هما</a:t>
            </a:r>
            <a:r>
              <a:rPr lang="fr-FR"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SA" sz="4000" b="1"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التجارب المعملية</a:t>
            </a:r>
            <a:r>
              <a:rPr lang="fr-FR"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ويتم فيها وضع أفراد العينة موضع البحث في مناخ تجريبي أو اصطناعي يتناسب مع أغراض البحث، وهذا يساعد الباحث على التحكم فكافة متغيرات الدراسة</a:t>
            </a:r>
            <a:r>
              <a:rPr lang="fr-FR"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SA" sz="4000" b="1"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التجارب الميدانية</a:t>
            </a:r>
            <a:r>
              <a:rPr lang="fr-FR"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ويتم فيها إجراء التجارب واختبار الفروض في مناخ عادي، كالمدرسة والمصنع والبيت. وتتميز هذه الطريقة بأن الأفراد </a:t>
            </a:r>
            <a:r>
              <a:rPr lang="ar-SA" sz="4000" b="1" dirty="0" err="1">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المبحوثين</a:t>
            </a:r>
            <a:r>
              <a:rPr lang="ar-SA"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لا يتصنعون الحركة أو النشاط حيث لا يوجد لديهم شك في</a:t>
            </a:r>
            <a:r>
              <a:rPr lang="fr-FR"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fr-FR"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SA" sz="4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أنهم مراقبين أو موضع دراسة، مما قد ينعكس على سلوكهم</a:t>
            </a:r>
            <a:r>
              <a:rPr lang="fr-FR" dirty="0"/>
              <a:t>.</a:t>
            </a:r>
          </a:p>
          <a:p>
            <a:endParaRPr lang="fr-FR" dirty="0"/>
          </a:p>
        </p:txBody>
      </p:sp>
    </p:spTree>
    <p:extLst>
      <p:ext uri="{BB962C8B-B14F-4D97-AF65-F5344CB8AC3E}">
        <p14:creationId xmlns:p14="http://schemas.microsoft.com/office/powerpoint/2010/main" val="2888244348"/>
      </p:ext>
    </p:extLst>
  </p:cSld>
  <p:clrMapOvr>
    <a:masterClrMapping/>
  </p:clrMapOvr>
  <mc:AlternateContent xmlns:mc="http://schemas.openxmlformats.org/markup-compatibility/2006">
    <mc:Choice xmlns:p14="http://schemas.microsoft.com/office/powerpoint/2010/main" Requires="p14">
      <p:transition spd="slow" p14:dur="900" advClick="0" advTm="2000">
        <p14:warp dir="in"/>
      </p:transition>
    </mc:Choice>
    <mc:Fallback>
      <p:transition spd="slow" advClick="0" advTm="2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529390"/>
            <a:ext cx="11010483" cy="5710990"/>
          </a:xfrm>
        </p:spPr>
        <p:txBody>
          <a:bodyPr>
            <a:normAutofit lnSpcReduction="10000"/>
          </a:bodyPr>
          <a:lstStyle/>
          <a:p>
            <a:pPr algn="r" rtl="1"/>
            <a:r>
              <a:rPr lang="ar-SA" sz="3200" b="1" dirty="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خطوات المنهج التجريبي</a:t>
            </a:r>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يمكن القول إن المنهج التجريبي يختلف عن غيره من المناهج في خطوات البحث </a:t>
            </a:r>
            <a:r>
              <a:rPr lang="ar-SA" sz="32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والتي </a:t>
            </a:r>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تشمل إلى جانب تحديد المشكلة وصياغة الفروض ما يلي</a:t>
            </a:r>
            <a:r>
              <a:rPr lang="fr-FR"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أ-تصميم واختيار </a:t>
            </a:r>
            <a:r>
              <a:rPr lang="ar-SA" sz="32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التجربة</a:t>
            </a:r>
          </a:p>
          <a:p>
            <a:pPr algn="r" rtl="1"/>
            <a:r>
              <a:rPr lang="ar-SA" sz="32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 </a:t>
            </a:r>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إجراء التجربة وتنفيذها</a:t>
            </a:r>
            <a:r>
              <a:rPr lang="fr-FR"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وفي حالة تطبيق المنهج التجريبي لا بد من تحديد نوعين من المتغيرات بشكل دقيق وواضح وهما</a:t>
            </a:r>
            <a:r>
              <a:rPr lang="fr-FR"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المتغير المستقل</a:t>
            </a:r>
            <a:r>
              <a:rPr lang="fr-FR"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وهو العامل الذي يريد الباحث قياس مدى تأثيره في الظاهرة المدروسة وعادة ما يعرف باسم المتغير أو العامل التجريبي</a:t>
            </a:r>
            <a:r>
              <a:rPr lang="fr-FR"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*المتغير التابع: مشكلة الدراسة</a:t>
            </a:r>
            <a:r>
              <a:rPr lang="fr-FR"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وهذا المتغير هو نتاج تأثير العامل المستقل في الظاهرة</a:t>
            </a:r>
            <a:r>
              <a:rPr lang="fr-FR"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وعادة يقوم الباحث بصياغة فرضيته محاولاً إيجاد علاقة بين المتغير المستقل والمتغير التابع، ولكي يتمكن الباحث من اختبار وجود هذه العلاقة أو عدم وجودها، لا بد له من استبعاد وضبط تأُثير العوامل الأخرى على الظاهرة قيد الدراسة لكي يتيح المجال للعامل المستقل وحده بالتأثير على المتغير </a:t>
            </a:r>
            <a:r>
              <a:rPr lang="ar-SA" sz="32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التابع,</a:t>
            </a:r>
            <a:endParaRPr lang="fr-FR" sz="3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endParaRPr lang="fr-FR" dirty="0"/>
          </a:p>
        </p:txBody>
      </p:sp>
    </p:spTree>
    <p:extLst>
      <p:ext uri="{BB962C8B-B14F-4D97-AF65-F5344CB8AC3E}">
        <p14:creationId xmlns:p14="http://schemas.microsoft.com/office/powerpoint/2010/main" val="3904720513"/>
      </p:ext>
    </p:extLst>
  </p:cSld>
  <p:clrMapOvr>
    <a:masterClrMapping/>
  </p:clrMapOvr>
  <mc:AlternateContent xmlns:mc="http://schemas.openxmlformats.org/markup-compatibility/2006">
    <mc:Choice xmlns:p14="http://schemas.microsoft.com/office/powerpoint/2010/main" Requires="p14">
      <p:transition spd="slow" p14:dur="4000" advClick="0" advTm="2000">
        <p14:vortex dir="r"/>
      </p:transition>
    </mc:Choice>
    <mc:Fallback>
      <p:transition spd="slow" advClick="0" advTm="2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0" y="685799"/>
            <a:ext cx="12192000" cy="5661817"/>
          </a:xfrm>
          <a:prstGeom prst="rect">
            <a:avLst/>
          </a:prstGeom>
        </p:spPr>
      </p:pic>
    </p:spTree>
    <p:extLst>
      <p:ext uri="{BB962C8B-B14F-4D97-AF65-F5344CB8AC3E}">
        <p14:creationId xmlns:p14="http://schemas.microsoft.com/office/powerpoint/2010/main" val="3244792873"/>
      </p:ext>
    </p:extLst>
  </p:cSld>
  <p:clrMapOvr>
    <a:masterClrMapping/>
  </p:clrMapOvr>
  <mc:AlternateContent xmlns:mc="http://schemas.openxmlformats.org/markup-compatibility/2006">
    <mc:Choice xmlns:p14="http://schemas.microsoft.com/office/powerpoint/2010/main" Requires="p14">
      <p:transition spd="slow" p14:dur="3000" advClick="0" advTm="2000">
        <p14:shred/>
      </p:transition>
    </mc:Choice>
    <mc:Fallback>
      <p:transition spd="slow" advClick="0" advTm="2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160421"/>
            <a:ext cx="10898188" cy="6529137"/>
          </a:xfrm>
        </p:spPr>
        <p:txBody>
          <a:bodyPr>
            <a:normAutofit/>
          </a:bodyPr>
          <a:lstStyle/>
          <a:p>
            <a:pPr algn="r" rtl="1"/>
            <a:r>
              <a:rPr lang="ar-SA" sz="3600" b="1" dirty="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مميزات وعيوب المنهج التجريبي</a:t>
            </a:r>
            <a: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من أهم مميزات المنهج التجريبي الآتي</a:t>
            </a:r>
            <a: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-يتميز عن غيره من المناهج بدور متعاظم للباحث لا يقتصر فقط على وصف الوضع الراهن للحدث أو الظاهرة بل يتعداه إلى تدخل واضح ومقصود من قبل الباحث بهدف إعادة تشكيل واقع الظاهرة أو الحدث</a:t>
            </a:r>
            <a: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من خلال استخدام إجراءات أو إحداث تغييرات معينة ومن ثم ملاحظة النتائج بدقة وتحليلها وتفسيرها</a:t>
            </a:r>
            <a: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b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-المنهج التجريبي يشمل استقصاء العلاقات السببية بين المتغيرات المسؤولة عن تشكيل الظاهرة أو الحدث أو التأثير فيهما بشكل مباشر أو غير مباشر وذلك بهدف التعرف على أثر ودور كل متغير من هذه المتغيرات</a:t>
            </a:r>
            <a: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في هذا المجال</a:t>
            </a:r>
            <a: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algn="r" rtl="1"/>
            <a:r>
              <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-يمكن للباحث المستخدم للأسلوب التجريبي أن يكرر التجربة عبر الزمن، مما يعطي الباحث فرصة التأكد من صدق النتائج وثباتها</a:t>
            </a:r>
            <a:r>
              <a:rPr lang="fr-FR"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endParaRPr lang="fr-FR" dirty="0"/>
          </a:p>
        </p:txBody>
      </p:sp>
    </p:spTree>
    <p:extLst>
      <p:ext uri="{BB962C8B-B14F-4D97-AF65-F5344CB8AC3E}">
        <p14:creationId xmlns:p14="http://schemas.microsoft.com/office/powerpoint/2010/main" val="1749197333"/>
      </p:ext>
    </p:extLst>
  </p:cSld>
  <p:clrMapOvr>
    <a:masterClrMapping/>
  </p:clrMapOvr>
  <mc:AlternateContent xmlns:mc="http://schemas.openxmlformats.org/markup-compatibility/2006">
    <mc:Choice xmlns:p14="http://schemas.microsoft.com/office/powerpoint/2010/main" Requires="p14">
      <p:transition spd="slow" p14:dur="1600" advClick="0" advTm="0">
        <p:blinds dir="vert"/>
      </p:transition>
    </mc:Choice>
    <mc:Fallback>
      <p:transition spd="slow" advClick="0" advTm="0">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ttps://drasah.com/Archiving/website/2943202309031471.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8" name="Espace réservé du contenu 7"/>
          <p:cNvPicPr>
            <a:picLocks noGrp="1" noChangeAspect="1"/>
          </p:cNvPicPr>
          <p:nvPr>
            <p:ph idx="1"/>
          </p:nvPr>
        </p:nvPicPr>
        <p:blipFill>
          <a:blip r:embed="rId2"/>
          <a:stretch>
            <a:fillRect/>
          </a:stretch>
        </p:blipFill>
        <p:spPr>
          <a:xfrm>
            <a:off x="914399" y="685799"/>
            <a:ext cx="10459453" cy="5811254"/>
          </a:xfrm>
          <a:prstGeom prst="rect">
            <a:avLst/>
          </a:prstGeom>
        </p:spPr>
      </p:pic>
    </p:spTree>
    <p:extLst>
      <p:ext uri="{BB962C8B-B14F-4D97-AF65-F5344CB8AC3E}">
        <p14:creationId xmlns:p14="http://schemas.microsoft.com/office/powerpoint/2010/main" val="279761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1000">
        <p15:prstTrans prst="crush"/>
      </p:transition>
    </mc:Choice>
    <mc:Fallback xmlns="">
      <p:transition spd="slow" advClick="0" advTm="1000">
        <p:fade/>
      </p:transition>
    </mc:Fallback>
  </mc:AlternateContent>
  <p:timing>
    <p:tnLst>
      <p:par>
        <p:cTn id="1" dur="indefinite" restart="never" nodeType="tmRoot"/>
      </p:par>
    </p:tnLst>
  </p:timing>
</p:sld>
</file>

<file path=ppt/theme/theme1.xml><?xml version="1.0" encoding="utf-8"?>
<a:theme xmlns:a="http://schemas.openxmlformats.org/drawingml/2006/main" name="Secteur">
  <a:themeElements>
    <a:clrScheme name="Secteu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eu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eu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50</TotalTime>
  <Words>374</Words>
  <Application>Microsoft Office PowerPoint</Application>
  <PresentationFormat>Grand écran</PresentationFormat>
  <Paragraphs>22</Paragraphs>
  <Slides>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Arabic Typesetting</vt:lpstr>
      <vt:lpstr>Century Gothic</vt:lpstr>
      <vt:lpstr>Tahoma</vt:lpstr>
      <vt:lpstr>Wingdings 3</vt:lpstr>
      <vt:lpstr>Secteur</vt:lpstr>
      <vt:lpstr>المنهج التجريبي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المنهج التجريبي</dc:title>
  <dc:creator>Utilisateur Windows</dc:creator>
  <cp:lastModifiedBy>Utilisateur Windows</cp:lastModifiedBy>
  <cp:revision>8</cp:revision>
  <dcterms:created xsi:type="dcterms:W3CDTF">2024-06-07T10:37:50Z</dcterms:created>
  <dcterms:modified xsi:type="dcterms:W3CDTF">2024-06-07T11:29:44Z</dcterms:modified>
</cp:coreProperties>
</file>