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notesSlides/notesSlide2.xml" ContentType="application/vnd.openxmlformats-officedocument.presentationml.notesSlide+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72" r:id="rId5"/>
    <p:sldId id="259" r:id="rId6"/>
    <p:sldId id="260" r:id="rId7"/>
    <p:sldId id="273" r:id="rId8"/>
    <p:sldId id="261" r:id="rId9"/>
    <p:sldId id="262" r:id="rId10"/>
    <p:sldId id="274" r:id="rId11"/>
    <p:sldId id="275" r:id="rId12"/>
    <p:sldId id="263" r:id="rId13"/>
    <p:sldId id="264" r:id="rId14"/>
    <p:sldId id="265" r:id="rId15"/>
    <p:sldId id="266" r:id="rId16"/>
    <p:sldId id="267" r:id="rId17"/>
    <p:sldId id="268" r:id="rId18"/>
    <p:sldId id="277" r:id="rId19"/>
    <p:sldId id="278" r:id="rId20"/>
    <p:sldId id="290" r:id="rId21"/>
    <p:sldId id="291" r:id="rId22"/>
    <p:sldId id="282" r:id="rId23"/>
    <p:sldId id="283" r:id="rId24"/>
    <p:sldId id="279" r:id="rId25"/>
    <p:sldId id="288" r:id="rId26"/>
    <p:sldId id="289" r:id="rId27"/>
    <p:sldId id="284" r:id="rId28"/>
    <p:sldId id="280" r:id="rId29"/>
    <p:sldId id="281" r:id="rId30"/>
    <p:sldId id="271" r:id="rId31"/>
    <p:sldId id="285" r:id="rId32"/>
    <p:sldId id="276" r:id="rId33"/>
    <p:sldId id="286" r:id="rId34"/>
    <p:sldId id="287"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27" autoAdjust="0"/>
  </p:normalViewPr>
  <p:slideViewPr>
    <p:cSldViewPr>
      <p:cViewPr varScale="1">
        <p:scale>
          <a:sx n="65" d="100"/>
          <a:sy n="65" d="100"/>
        </p:scale>
        <p:origin x="153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lasseur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Classeur1"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Classeur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Classeur1"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Classeur1"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0963756174015572"/>
          <c:y val="0.13576370662000581"/>
          <c:w val="0.72944145949006434"/>
          <c:h val="0.64196051121252062"/>
        </c:manualLayout>
      </c:layout>
      <c:scatterChart>
        <c:scatterStyle val="smoothMarker"/>
        <c:varyColors val="0"/>
        <c:ser>
          <c:idx val="0"/>
          <c:order val="0"/>
          <c:tx>
            <c:strRef>
              <c:f>Feuil1!$B$6</c:f>
              <c:strCache>
                <c:ptCount val="1"/>
                <c:pt idx="0">
                  <c:v>NE</c:v>
                </c:pt>
              </c:strCache>
            </c:strRef>
          </c:tx>
          <c:xVal>
            <c:numRef>
              <c:f>Feuil1!$C$5:$I$5</c:f>
              <c:numCache>
                <c:formatCode>General</c:formatCode>
                <c:ptCount val="7"/>
                <c:pt idx="0">
                  <c:v>-2</c:v>
                </c:pt>
                <c:pt idx="1">
                  <c:v>0</c:v>
                </c:pt>
                <c:pt idx="2">
                  <c:v>2</c:v>
                </c:pt>
                <c:pt idx="3">
                  <c:v>4</c:v>
                </c:pt>
                <c:pt idx="4">
                  <c:v>6</c:v>
                </c:pt>
                <c:pt idx="5">
                  <c:v>8</c:v>
                </c:pt>
                <c:pt idx="6">
                  <c:v>10</c:v>
                </c:pt>
              </c:numCache>
            </c:numRef>
          </c:xVal>
          <c:yVal>
            <c:numRef>
              <c:f>Feuil1!$C$6:$I$6</c:f>
              <c:numCache>
                <c:formatCode>General</c:formatCode>
                <c:ptCount val="7"/>
                <c:pt idx="0">
                  <c:v>70</c:v>
                </c:pt>
                <c:pt idx="1">
                  <c:v>80</c:v>
                </c:pt>
                <c:pt idx="2">
                  <c:v>130</c:v>
                </c:pt>
                <c:pt idx="3">
                  <c:v>148</c:v>
                </c:pt>
                <c:pt idx="4">
                  <c:v>155</c:v>
                </c:pt>
                <c:pt idx="5">
                  <c:v>100</c:v>
                </c:pt>
                <c:pt idx="6">
                  <c:v>90</c:v>
                </c:pt>
              </c:numCache>
            </c:numRef>
          </c:yVal>
          <c:smooth val="1"/>
          <c:extLst>
            <c:ext xmlns:c16="http://schemas.microsoft.com/office/drawing/2014/chart" uri="{C3380CC4-5D6E-409C-BE32-E72D297353CC}">
              <c16:uniqueId val="{00000000-82CF-4E5C-9E9B-9AD524CFD958}"/>
            </c:ext>
          </c:extLst>
        </c:ser>
        <c:ser>
          <c:idx val="1"/>
          <c:order val="1"/>
          <c:tx>
            <c:strRef>
              <c:f>Feuil1!$B$7</c:f>
              <c:strCache>
                <c:ptCount val="1"/>
                <c:pt idx="0">
                  <c:v>SE</c:v>
                </c:pt>
              </c:strCache>
            </c:strRef>
          </c:tx>
          <c:xVal>
            <c:numRef>
              <c:f>Feuil1!$C$5:$I$5</c:f>
              <c:numCache>
                <c:formatCode>General</c:formatCode>
                <c:ptCount val="7"/>
                <c:pt idx="0">
                  <c:v>-2</c:v>
                </c:pt>
                <c:pt idx="1">
                  <c:v>0</c:v>
                </c:pt>
                <c:pt idx="2">
                  <c:v>2</c:v>
                </c:pt>
                <c:pt idx="3">
                  <c:v>4</c:v>
                </c:pt>
                <c:pt idx="4">
                  <c:v>6</c:v>
                </c:pt>
                <c:pt idx="5">
                  <c:v>8</c:v>
                </c:pt>
                <c:pt idx="6">
                  <c:v>10</c:v>
                </c:pt>
              </c:numCache>
            </c:numRef>
          </c:xVal>
          <c:yVal>
            <c:numRef>
              <c:f>Feuil1!$C$7:$I$7</c:f>
              <c:numCache>
                <c:formatCode>General</c:formatCode>
                <c:ptCount val="7"/>
                <c:pt idx="0">
                  <c:v>80</c:v>
                </c:pt>
                <c:pt idx="1">
                  <c:v>83</c:v>
                </c:pt>
                <c:pt idx="2">
                  <c:v>138</c:v>
                </c:pt>
                <c:pt idx="3">
                  <c:v>160</c:v>
                </c:pt>
                <c:pt idx="4">
                  <c:v>163</c:v>
                </c:pt>
                <c:pt idx="5">
                  <c:v>110</c:v>
                </c:pt>
                <c:pt idx="6">
                  <c:v>95</c:v>
                </c:pt>
              </c:numCache>
            </c:numRef>
          </c:yVal>
          <c:smooth val="1"/>
          <c:extLst>
            <c:ext xmlns:c16="http://schemas.microsoft.com/office/drawing/2014/chart" uri="{C3380CC4-5D6E-409C-BE32-E72D297353CC}">
              <c16:uniqueId val="{00000001-82CF-4E5C-9E9B-9AD524CFD958}"/>
            </c:ext>
          </c:extLst>
        </c:ser>
        <c:ser>
          <c:idx val="2"/>
          <c:order val="2"/>
          <c:tx>
            <c:strRef>
              <c:f>Feuil1!$B$8</c:f>
              <c:strCache>
                <c:ptCount val="1"/>
                <c:pt idx="0">
                  <c:v>E</c:v>
                </c:pt>
              </c:strCache>
            </c:strRef>
          </c:tx>
          <c:xVal>
            <c:numRef>
              <c:f>Feuil1!$C$5:$I$5</c:f>
              <c:numCache>
                <c:formatCode>General</c:formatCode>
                <c:ptCount val="7"/>
                <c:pt idx="0">
                  <c:v>-2</c:v>
                </c:pt>
                <c:pt idx="1">
                  <c:v>0</c:v>
                </c:pt>
                <c:pt idx="2">
                  <c:v>2</c:v>
                </c:pt>
                <c:pt idx="3">
                  <c:v>4</c:v>
                </c:pt>
                <c:pt idx="4">
                  <c:v>6</c:v>
                </c:pt>
                <c:pt idx="5">
                  <c:v>8</c:v>
                </c:pt>
                <c:pt idx="6">
                  <c:v>10</c:v>
                </c:pt>
              </c:numCache>
            </c:numRef>
          </c:xVal>
          <c:yVal>
            <c:numRef>
              <c:f>Feuil1!$C$8:$I$8</c:f>
              <c:numCache>
                <c:formatCode>General</c:formatCode>
                <c:ptCount val="7"/>
                <c:pt idx="0">
                  <c:v>82</c:v>
                </c:pt>
                <c:pt idx="1">
                  <c:v>85</c:v>
                </c:pt>
                <c:pt idx="2">
                  <c:v>150</c:v>
                </c:pt>
                <c:pt idx="3">
                  <c:v>170</c:v>
                </c:pt>
                <c:pt idx="4">
                  <c:v>180</c:v>
                </c:pt>
                <c:pt idx="5">
                  <c:v>120</c:v>
                </c:pt>
                <c:pt idx="6">
                  <c:v>105</c:v>
                </c:pt>
              </c:numCache>
            </c:numRef>
          </c:yVal>
          <c:smooth val="1"/>
          <c:extLst>
            <c:ext xmlns:c16="http://schemas.microsoft.com/office/drawing/2014/chart" uri="{C3380CC4-5D6E-409C-BE32-E72D297353CC}">
              <c16:uniqueId val="{00000002-82CF-4E5C-9E9B-9AD524CFD958}"/>
            </c:ext>
          </c:extLst>
        </c:ser>
        <c:dLbls>
          <c:showLegendKey val="0"/>
          <c:showVal val="0"/>
          <c:showCatName val="0"/>
          <c:showSerName val="0"/>
          <c:showPercent val="0"/>
          <c:showBubbleSize val="0"/>
        </c:dLbls>
        <c:axId val="58300288"/>
        <c:axId val="58301824"/>
      </c:scatterChart>
      <c:valAx>
        <c:axId val="58300288"/>
        <c:scaling>
          <c:orientation val="minMax"/>
        </c:scaling>
        <c:delete val="0"/>
        <c:axPos val="b"/>
        <c:numFmt formatCode="General" sourceLinked="1"/>
        <c:majorTickMark val="out"/>
        <c:minorTickMark val="none"/>
        <c:tickLblPos val="nextTo"/>
        <c:txPr>
          <a:bodyPr/>
          <a:lstStyle/>
          <a:p>
            <a:pPr>
              <a:defRPr b="1"/>
            </a:pPr>
            <a:endParaRPr lang="fr-FR"/>
          </a:p>
        </c:txPr>
        <c:crossAx val="58301824"/>
        <c:crosses val="autoZero"/>
        <c:crossBetween val="midCat"/>
      </c:valAx>
      <c:valAx>
        <c:axId val="58301824"/>
        <c:scaling>
          <c:orientation val="minMax"/>
        </c:scaling>
        <c:delete val="0"/>
        <c:axPos val="l"/>
        <c:majorGridlines/>
        <c:title>
          <c:tx>
            <c:rich>
              <a:bodyPr rot="-5400000" vert="horz"/>
              <a:lstStyle/>
              <a:p>
                <a:pPr>
                  <a:defRPr/>
                </a:pPr>
                <a:r>
                  <a:rPr lang="fr-FR" dirty="0" smtClean="0"/>
                  <a:t>Fréquence</a:t>
                </a:r>
                <a:r>
                  <a:rPr lang="fr-FR" baseline="0" dirty="0" smtClean="0"/>
                  <a:t> cardiaque (</a:t>
                </a:r>
                <a:r>
                  <a:rPr lang="fr-FR" baseline="0" dirty="0" err="1" smtClean="0"/>
                  <a:t>bpm</a:t>
                </a:r>
                <a:r>
                  <a:rPr lang="fr-FR" baseline="0" dirty="0" smtClean="0"/>
                  <a:t>) </a:t>
                </a:r>
                <a:endParaRPr lang="fr-FR" dirty="0"/>
              </a:p>
            </c:rich>
          </c:tx>
          <c:layout>
            <c:manualLayout>
              <c:xMode val="edge"/>
              <c:yMode val="edge"/>
              <c:x val="4.7905354459313133E-2"/>
              <c:y val="0.1805368456069695"/>
            </c:manualLayout>
          </c:layout>
          <c:overlay val="0"/>
        </c:title>
        <c:numFmt formatCode="General" sourceLinked="1"/>
        <c:majorTickMark val="out"/>
        <c:minorTickMark val="none"/>
        <c:tickLblPos val="nextTo"/>
        <c:txPr>
          <a:bodyPr/>
          <a:lstStyle/>
          <a:p>
            <a:pPr>
              <a:defRPr b="1"/>
            </a:pPr>
            <a:endParaRPr lang="fr-FR"/>
          </a:p>
        </c:txPr>
        <c:crossAx val="58300288"/>
        <c:crosses val="autoZero"/>
        <c:crossBetween val="midCat"/>
        <c:majorUnit val="30"/>
      </c:valAx>
    </c:plotArea>
    <c:legend>
      <c:legendPos val="r"/>
      <c:layout>
        <c:manualLayout>
          <c:xMode val="edge"/>
          <c:yMode val="edge"/>
          <c:x val="0.8741778458124887"/>
          <c:y val="0.36295633976315361"/>
          <c:w val="8.6651053586351404E-2"/>
          <c:h val="0.25927260934890189"/>
        </c:manualLayout>
      </c:layout>
      <c:overlay val="0"/>
      <c:txPr>
        <a:bodyPr/>
        <a:lstStyle/>
        <a:p>
          <a:pPr>
            <a:defRPr sz="2400" b="1"/>
          </a:pPr>
          <a:endParaRPr lang="fr-FR"/>
        </a:p>
      </c:txPr>
    </c:legend>
    <c:plotVisOnly val="1"/>
    <c:dispBlanksAs val="gap"/>
    <c:showDLblsOverMax val="0"/>
  </c:chart>
  <c:txPr>
    <a:bodyPr/>
    <a:lstStyle/>
    <a:p>
      <a:pPr>
        <a:defRPr sz="1800"/>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15531364829396324"/>
          <c:y val="6.0246194561141483E-2"/>
          <c:w val="0.6412823709536305"/>
          <c:h val="0.64494318279028062"/>
        </c:manualLayout>
      </c:layout>
      <c:bar3DChart>
        <c:barDir val="col"/>
        <c:grouping val="clustered"/>
        <c:varyColors val="0"/>
        <c:ser>
          <c:idx val="0"/>
          <c:order val="0"/>
          <c:invertIfNegative val="0"/>
          <c:dPt>
            <c:idx val="1"/>
            <c:invertIfNegative val="0"/>
            <c:bubble3D val="0"/>
            <c:spPr>
              <a:solidFill>
                <a:srgbClr val="FF66FF"/>
              </a:solidFill>
            </c:spPr>
            <c:extLst>
              <c:ext xmlns:c16="http://schemas.microsoft.com/office/drawing/2014/chart" uri="{C3380CC4-5D6E-409C-BE32-E72D297353CC}">
                <c16:uniqueId val="{00000000-6ADA-4852-ACC5-95ACC3621E5C}"/>
              </c:ext>
            </c:extLst>
          </c:dPt>
          <c:dPt>
            <c:idx val="3"/>
            <c:invertIfNegative val="0"/>
            <c:bubble3D val="0"/>
            <c:spPr>
              <a:solidFill>
                <a:srgbClr val="FF66FF"/>
              </a:solidFill>
            </c:spPr>
            <c:extLst>
              <c:ext xmlns:c16="http://schemas.microsoft.com/office/drawing/2014/chart" uri="{C3380CC4-5D6E-409C-BE32-E72D297353CC}">
                <c16:uniqueId val="{00000001-6ADA-4852-ACC5-95ACC3621E5C}"/>
              </c:ext>
            </c:extLst>
          </c:dPt>
          <c:val>
            <c:numRef>
              <c:f>Feuil1!$E$31:$H$31</c:f>
              <c:numCache>
                <c:formatCode>General</c:formatCode>
                <c:ptCount val="4"/>
                <c:pt idx="0">
                  <c:v>70</c:v>
                </c:pt>
                <c:pt idx="1">
                  <c:v>50</c:v>
                </c:pt>
                <c:pt idx="2">
                  <c:v>70</c:v>
                </c:pt>
                <c:pt idx="3">
                  <c:v>55</c:v>
                </c:pt>
              </c:numCache>
            </c:numRef>
          </c:val>
          <c:extLst>
            <c:ext xmlns:c16="http://schemas.microsoft.com/office/drawing/2014/chart" uri="{C3380CC4-5D6E-409C-BE32-E72D297353CC}">
              <c16:uniqueId val="{00000002-6ADA-4852-ACC5-95ACC3621E5C}"/>
            </c:ext>
          </c:extLst>
        </c:ser>
        <c:dLbls>
          <c:showLegendKey val="0"/>
          <c:showVal val="0"/>
          <c:showCatName val="0"/>
          <c:showSerName val="0"/>
          <c:showPercent val="0"/>
          <c:showBubbleSize val="0"/>
        </c:dLbls>
        <c:gapWidth val="150"/>
        <c:shape val="box"/>
        <c:axId val="59819136"/>
        <c:axId val="59820672"/>
        <c:axId val="0"/>
      </c:bar3DChart>
      <c:catAx>
        <c:axId val="59819136"/>
        <c:scaling>
          <c:orientation val="minMax"/>
        </c:scaling>
        <c:delete val="1"/>
        <c:axPos val="b"/>
        <c:majorTickMark val="out"/>
        <c:minorTickMark val="none"/>
        <c:tickLblPos val="nextTo"/>
        <c:crossAx val="59820672"/>
        <c:crosses val="autoZero"/>
        <c:auto val="1"/>
        <c:lblAlgn val="ctr"/>
        <c:lblOffset val="100"/>
        <c:noMultiLvlLbl val="0"/>
      </c:catAx>
      <c:valAx>
        <c:axId val="59820672"/>
        <c:scaling>
          <c:orientation val="minMax"/>
        </c:scaling>
        <c:delete val="0"/>
        <c:axPos val="l"/>
        <c:majorGridlines/>
        <c:title>
          <c:tx>
            <c:rich>
              <a:bodyPr rot="-5400000" vert="horz"/>
              <a:lstStyle/>
              <a:p>
                <a:pPr>
                  <a:defRPr/>
                </a:pPr>
                <a:r>
                  <a:rPr lang="fr-FR" sz="2400" dirty="0" smtClean="0"/>
                  <a:t>VO2 (ml/kg/min) </a:t>
                </a:r>
                <a:endParaRPr lang="fr-FR" sz="2400" dirty="0"/>
              </a:p>
            </c:rich>
          </c:tx>
          <c:layout>
            <c:manualLayout>
              <c:xMode val="edge"/>
              <c:yMode val="edge"/>
              <c:x val="3.8846019247594052E-2"/>
              <c:y val="0.19871889090566924"/>
            </c:manualLayout>
          </c:layout>
          <c:overlay val="0"/>
        </c:title>
        <c:numFmt formatCode="General" sourceLinked="1"/>
        <c:majorTickMark val="out"/>
        <c:minorTickMark val="none"/>
        <c:tickLblPos val="nextTo"/>
        <c:txPr>
          <a:bodyPr/>
          <a:lstStyle/>
          <a:p>
            <a:pPr>
              <a:defRPr sz="2000" b="1"/>
            </a:pPr>
            <a:endParaRPr lang="fr-FR"/>
          </a:p>
        </c:txPr>
        <c:crossAx val="59819136"/>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021062992125985"/>
          <c:y val="5.7918673575667774E-2"/>
          <c:w val="0.63916962960890122"/>
          <c:h val="0.79795330784452401"/>
        </c:manualLayout>
      </c:layout>
      <c:lineChart>
        <c:grouping val="standard"/>
        <c:varyColors val="0"/>
        <c:ser>
          <c:idx val="0"/>
          <c:order val="0"/>
          <c:tx>
            <c:strRef>
              <c:f>Feuil1!$E$6</c:f>
              <c:strCache>
                <c:ptCount val="1"/>
                <c:pt idx="0">
                  <c:v>testostérone</c:v>
                </c:pt>
              </c:strCache>
            </c:strRef>
          </c:tx>
          <c:spPr>
            <a:ln w="57150"/>
          </c:spPr>
          <c:marker>
            <c:spPr>
              <a:ln w="57150"/>
            </c:spPr>
          </c:marker>
          <c:val>
            <c:numRef>
              <c:f>Feuil1!$E$7:$E$17</c:f>
              <c:numCache>
                <c:formatCode>General</c:formatCode>
                <c:ptCount val="11"/>
                <c:pt idx="0">
                  <c:v>0</c:v>
                </c:pt>
                <c:pt idx="1">
                  <c:v>-5</c:v>
                </c:pt>
                <c:pt idx="2">
                  <c:v>-8</c:v>
                </c:pt>
                <c:pt idx="3">
                  <c:v>-10</c:v>
                </c:pt>
                <c:pt idx="4">
                  <c:v>-13</c:v>
                </c:pt>
                <c:pt idx="5">
                  <c:v>-15</c:v>
                </c:pt>
                <c:pt idx="6">
                  <c:v>-18</c:v>
                </c:pt>
                <c:pt idx="7">
                  <c:v>-19</c:v>
                </c:pt>
                <c:pt idx="8">
                  <c:v>-19</c:v>
                </c:pt>
                <c:pt idx="9">
                  <c:v>-15</c:v>
                </c:pt>
                <c:pt idx="10">
                  <c:v>-9</c:v>
                </c:pt>
              </c:numCache>
            </c:numRef>
          </c:val>
          <c:smooth val="0"/>
          <c:extLst>
            <c:ext xmlns:c16="http://schemas.microsoft.com/office/drawing/2014/chart" uri="{C3380CC4-5D6E-409C-BE32-E72D297353CC}">
              <c16:uniqueId val="{00000000-E487-43EB-AEFC-340B5D1317F5}"/>
            </c:ext>
          </c:extLst>
        </c:ser>
        <c:ser>
          <c:idx val="1"/>
          <c:order val="1"/>
          <c:tx>
            <c:strRef>
              <c:f>Feuil1!$F$6</c:f>
              <c:strCache>
                <c:ptCount val="1"/>
                <c:pt idx="0">
                  <c:v>cortisol</c:v>
                </c:pt>
              </c:strCache>
            </c:strRef>
          </c:tx>
          <c:spPr>
            <a:ln w="57150"/>
          </c:spPr>
          <c:marker>
            <c:spPr>
              <a:ln w="57150"/>
            </c:spPr>
          </c:marker>
          <c:val>
            <c:numRef>
              <c:f>Feuil1!$F$7:$F$17</c:f>
              <c:numCache>
                <c:formatCode>General</c:formatCode>
                <c:ptCount val="11"/>
                <c:pt idx="0">
                  <c:v>0</c:v>
                </c:pt>
                <c:pt idx="1">
                  <c:v>3</c:v>
                </c:pt>
                <c:pt idx="2">
                  <c:v>5</c:v>
                </c:pt>
                <c:pt idx="3">
                  <c:v>8</c:v>
                </c:pt>
                <c:pt idx="4">
                  <c:v>10</c:v>
                </c:pt>
                <c:pt idx="5">
                  <c:v>11</c:v>
                </c:pt>
                <c:pt idx="6">
                  <c:v>14</c:v>
                </c:pt>
                <c:pt idx="7">
                  <c:v>15</c:v>
                </c:pt>
                <c:pt idx="8">
                  <c:v>17</c:v>
                </c:pt>
                <c:pt idx="9">
                  <c:v>20</c:v>
                </c:pt>
                <c:pt idx="10">
                  <c:v>22</c:v>
                </c:pt>
              </c:numCache>
            </c:numRef>
          </c:val>
          <c:smooth val="0"/>
          <c:extLst>
            <c:ext xmlns:c16="http://schemas.microsoft.com/office/drawing/2014/chart" uri="{C3380CC4-5D6E-409C-BE32-E72D297353CC}">
              <c16:uniqueId val="{00000001-E487-43EB-AEFC-340B5D1317F5}"/>
            </c:ext>
          </c:extLst>
        </c:ser>
        <c:ser>
          <c:idx val="2"/>
          <c:order val="2"/>
          <c:tx>
            <c:strRef>
              <c:f>Feuil1!$G$6</c:f>
              <c:strCache>
                <c:ptCount val="1"/>
                <c:pt idx="0">
                  <c:v>thyroxine </c:v>
                </c:pt>
              </c:strCache>
            </c:strRef>
          </c:tx>
          <c:spPr>
            <a:ln w="57150"/>
          </c:spPr>
          <c:marker>
            <c:spPr>
              <a:ln w="57150"/>
            </c:spPr>
          </c:marker>
          <c:val>
            <c:numRef>
              <c:f>Feuil1!$G$7:$G$17</c:f>
              <c:numCache>
                <c:formatCode>General</c:formatCode>
                <c:ptCount val="11"/>
                <c:pt idx="0">
                  <c:v>0</c:v>
                </c:pt>
                <c:pt idx="1">
                  <c:v>-2</c:v>
                </c:pt>
                <c:pt idx="2">
                  <c:v>-5</c:v>
                </c:pt>
                <c:pt idx="3">
                  <c:v>-7</c:v>
                </c:pt>
                <c:pt idx="4">
                  <c:v>-8</c:v>
                </c:pt>
                <c:pt idx="5">
                  <c:v>-8</c:v>
                </c:pt>
                <c:pt idx="6">
                  <c:v>-9</c:v>
                </c:pt>
                <c:pt idx="7">
                  <c:v>-10</c:v>
                </c:pt>
                <c:pt idx="8">
                  <c:v>-10</c:v>
                </c:pt>
                <c:pt idx="9">
                  <c:v>-11</c:v>
                </c:pt>
                <c:pt idx="10">
                  <c:v>-12</c:v>
                </c:pt>
              </c:numCache>
            </c:numRef>
          </c:val>
          <c:smooth val="0"/>
          <c:extLst>
            <c:ext xmlns:c16="http://schemas.microsoft.com/office/drawing/2014/chart" uri="{C3380CC4-5D6E-409C-BE32-E72D297353CC}">
              <c16:uniqueId val="{00000002-E487-43EB-AEFC-340B5D1317F5}"/>
            </c:ext>
          </c:extLst>
        </c:ser>
        <c:dLbls>
          <c:showLegendKey val="0"/>
          <c:showVal val="0"/>
          <c:showCatName val="0"/>
          <c:showSerName val="0"/>
          <c:showPercent val="0"/>
          <c:showBubbleSize val="0"/>
        </c:dLbls>
        <c:marker val="1"/>
        <c:smooth val="0"/>
        <c:axId val="59833728"/>
        <c:axId val="60422016"/>
      </c:lineChart>
      <c:catAx>
        <c:axId val="59833728"/>
        <c:scaling>
          <c:orientation val="minMax"/>
        </c:scaling>
        <c:delete val="0"/>
        <c:axPos val="b"/>
        <c:title>
          <c:tx>
            <c:rich>
              <a:bodyPr/>
              <a:lstStyle/>
              <a:p>
                <a:pPr>
                  <a:defRPr/>
                </a:pPr>
                <a:r>
                  <a:rPr lang="fr-FR" sz="2400" b="1" dirty="0" smtClean="0"/>
                  <a:t>Jours d’entrainement </a:t>
                </a:r>
                <a:endParaRPr lang="fr-FR" sz="2400" b="1" dirty="0"/>
              </a:p>
            </c:rich>
          </c:tx>
          <c:layout>
            <c:manualLayout>
              <c:xMode val="edge"/>
              <c:yMode val="edge"/>
              <c:x val="0.27735856513999518"/>
              <c:y val="0.89329853196219999"/>
            </c:manualLayout>
          </c:layout>
          <c:overlay val="0"/>
        </c:title>
        <c:majorTickMark val="out"/>
        <c:minorTickMark val="none"/>
        <c:tickLblPos val="nextTo"/>
        <c:txPr>
          <a:bodyPr/>
          <a:lstStyle/>
          <a:p>
            <a:pPr>
              <a:defRPr sz="2000" b="1"/>
            </a:pPr>
            <a:endParaRPr lang="fr-FR"/>
          </a:p>
        </c:txPr>
        <c:crossAx val="60422016"/>
        <c:crosses val="autoZero"/>
        <c:auto val="1"/>
        <c:lblAlgn val="ctr"/>
        <c:lblOffset val="100"/>
        <c:noMultiLvlLbl val="0"/>
      </c:catAx>
      <c:valAx>
        <c:axId val="60422016"/>
        <c:scaling>
          <c:orientation val="minMax"/>
        </c:scaling>
        <c:delete val="0"/>
        <c:axPos val="l"/>
        <c:majorGridlines/>
        <c:title>
          <c:tx>
            <c:rich>
              <a:bodyPr rot="-5400000" vert="horz"/>
              <a:lstStyle/>
              <a:p>
                <a:pPr>
                  <a:defRPr/>
                </a:pPr>
                <a:r>
                  <a:rPr lang="fr-FR" sz="2800" dirty="0" smtClean="0"/>
                  <a:t>% de variation </a:t>
                </a:r>
                <a:endParaRPr lang="fr-FR" sz="2800" dirty="0"/>
              </a:p>
            </c:rich>
          </c:tx>
          <c:layout/>
          <c:overlay val="0"/>
        </c:title>
        <c:numFmt formatCode="General" sourceLinked="1"/>
        <c:majorTickMark val="out"/>
        <c:minorTickMark val="none"/>
        <c:tickLblPos val="nextTo"/>
        <c:txPr>
          <a:bodyPr/>
          <a:lstStyle/>
          <a:p>
            <a:pPr>
              <a:defRPr sz="2000" b="1"/>
            </a:pPr>
            <a:endParaRPr lang="fr-FR"/>
          </a:p>
        </c:txPr>
        <c:crossAx val="59833728"/>
        <c:crosses val="autoZero"/>
        <c:crossBetween val="between"/>
      </c:valAx>
    </c:plotArea>
    <c:legend>
      <c:legendPos val="r"/>
      <c:layout>
        <c:manualLayout>
          <c:xMode val="edge"/>
          <c:yMode val="edge"/>
          <c:x val="0.77003468329065772"/>
          <c:y val="0.34914252188276651"/>
          <c:w val="0.22996531670934339"/>
          <c:h val="0.24303168297574193"/>
        </c:manualLayout>
      </c:layout>
      <c:overlay val="0"/>
      <c:txPr>
        <a:bodyPr/>
        <a:lstStyle/>
        <a:p>
          <a:pPr>
            <a:defRPr sz="2000" b="1"/>
          </a:pPr>
          <a:endParaRPr lang="fr-FR"/>
        </a:p>
      </c:txPr>
    </c:legend>
    <c:plotVisOnly val="1"/>
    <c:dispBlanksAs val="gap"/>
    <c:showDLblsOverMax val="0"/>
  </c:chart>
  <c:txPr>
    <a:bodyPr/>
    <a:lstStyle/>
    <a:p>
      <a:pPr>
        <a:defRPr sz="1800"/>
      </a:pPr>
      <a:endParaRPr lang="fr-FR"/>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4464040185815499"/>
          <c:y val="6.8935722402451091E-2"/>
          <c:w val="0.65428236367598613"/>
          <c:h val="0.6606385765298266"/>
        </c:manualLayout>
      </c:layout>
      <c:scatterChart>
        <c:scatterStyle val="lineMarker"/>
        <c:varyColors val="0"/>
        <c:ser>
          <c:idx val="0"/>
          <c:order val="0"/>
          <c:tx>
            <c:strRef>
              <c:f>Feuil1!$A$7</c:f>
              <c:strCache>
                <c:ptCount val="1"/>
                <c:pt idx="0">
                  <c:v>fonction immunitaire</c:v>
                </c:pt>
              </c:strCache>
            </c:strRef>
          </c:tx>
          <c:spPr>
            <a:ln w="66675">
              <a:noFill/>
            </a:ln>
          </c:spPr>
          <c:xVal>
            <c:numRef>
              <c:f>Feuil1!$B$6:$M$6</c:f>
              <c:numCache>
                <c:formatCode>General</c:formatCode>
                <c:ptCount val="12"/>
                <c:pt idx="0">
                  <c:v>0</c:v>
                </c:pt>
                <c:pt idx="1">
                  <c:v>1</c:v>
                </c:pt>
                <c:pt idx="2">
                  <c:v>2</c:v>
                </c:pt>
                <c:pt idx="3">
                  <c:v>3</c:v>
                </c:pt>
                <c:pt idx="4">
                  <c:v>4</c:v>
                </c:pt>
                <c:pt idx="5">
                  <c:v>5</c:v>
                </c:pt>
                <c:pt idx="6">
                  <c:v>6</c:v>
                </c:pt>
                <c:pt idx="7">
                  <c:v>7</c:v>
                </c:pt>
                <c:pt idx="8">
                  <c:v>8</c:v>
                </c:pt>
                <c:pt idx="9">
                  <c:v>9</c:v>
                </c:pt>
                <c:pt idx="10">
                  <c:v>10</c:v>
                </c:pt>
                <c:pt idx="11">
                  <c:v>11</c:v>
                </c:pt>
              </c:numCache>
            </c:numRef>
          </c:xVal>
          <c:yVal>
            <c:numRef>
              <c:f>Feuil1!$B$7:$M$7</c:f>
              <c:numCache>
                <c:formatCode>General</c:formatCode>
                <c:ptCount val="12"/>
                <c:pt idx="0">
                  <c:v>100</c:v>
                </c:pt>
                <c:pt idx="1">
                  <c:v>110</c:v>
                </c:pt>
                <c:pt idx="2">
                  <c:v>125</c:v>
                </c:pt>
                <c:pt idx="3">
                  <c:v>130</c:v>
                </c:pt>
                <c:pt idx="4">
                  <c:v>137</c:v>
                </c:pt>
                <c:pt idx="5">
                  <c:v>130</c:v>
                </c:pt>
                <c:pt idx="6">
                  <c:v>125</c:v>
                </c:pt>
                <c:pt idx="7">
                  <c:v>110</c:v>
                </c:pt>
                <c:pt idx="8">
                  <c:v>100</c:v>
                </c:pt>
                <c:pt idx="9">
                  <c:v>90</c:v>
                </c:pt>
                <c:pt idx="10">
                  <c:v>70</c:v>
                </c:pt>
                <c:pt idx="11">
                  <c:v>60</c:v>
                </c:pt>
              </c:numCache>
            </c:numRef>
          </c:yVal>
          <c:smooth val="0"/>
          <c:extLst>
            <c:ext xmlns:c16="http://schemas.microsoft.com/office/drawing/2014/chart" uri="{C3380CC4-5D6E-409C-BE32-E72D297353CC}">
              <c16:uniqueId val="{00000000-6615-4BBB-A6EF-A3B44A8C7909}"/>
            </c:ext>
          </c:extLst>
        </c:ser>
        <c:ser>
          <c:idx val="1"/>
          <c:order val="1"/>
          <c:tx>
            <c:strRef>
              <c:f>Feuil1!$A$8</c:f>
              <c:strCache>
                <c:ptCount val="1"/>
                <c:pt idx="0">
                  <c:v>sensibilité aux infection </c:v>
                </c:pt>
              </c:strCache>
            </c:strRef>
          </c:tx>
          <c:spPr>
            <a:ln w="66675">
              <a:noFill/>
            </a:ln>
          </c:spPr>
          <c:xVal>
            <c:numRef>
              <c:f>Feuil1!$B$6:$M$6</c:f>
              <c:numCache>
                <c:formatCode>General</c:formatCode>
                <c:ptCount val="12"/>
                <c:pt idx="0">
                  <c:v>0</c:v>
                </c:pt>
                <c:pt idx="1">
                  <c:v>1</c:v>
                </c:pt>
                <c:pt idx="2">
                  <c:v>2</c:v>
                </c:pt>
                <c:pt idx="3">
                  <c:v>3</c:v>
                </c:pt>
                <c:pt idx="4">
                  <c:v>4</c:v>
                </c:pt>
                <c:pt idx="5">
                  <c:v>5</c:v>
                </c:pt>
                <c:pt idx="6">
                  <c:v>6</c:v>
                </c:pt>
                <c:pt idx="7">
                  <c:v>7</c:v>
                </c:pt>
                <c:pt idx="8">
                  <c:v>8</c:v>
                </c:pt>
                <c:pt idx="9">
                  <c:v>9</c:v>
                </c:pt>
                <c:pt idx="10">
                  <c:v>10</c:v>
                </c:pt>
                <c:pt idx="11">
                  <c:v>11</c:v>
                </c:pt>
              </c:numCache>
            </c:numRef>
          </c:xVal>
          <c:yVal>
            <c:numRef>
              <c:f>Feuil1!$B$8:$M$8</c:f>
              <c:numCache>
                <c:formatCode>General</c:formatCode>
                <c:ptCount val="12"/>
                <c:pt idx="0">
                  <c:v>100</c:v>
                </c:pt>
                <c:pt idx="1">
                  <c:v>90</c:v>
                </c:pt>
                <c:pt idx="2">
                  <c:v>77</c:v>
                </c:pt>
                <c:pt idx="3">
                  <c:v>70</c:v>
                </c:pt>
                <c:pt idx="4">
                  <c:v>65</c:v>
                </c:pt>
                <c:pt idx="5">
                  <c:v>70</c:v>
                </c:pt>
                <c:pt idx="6">
                  <c:v>77</c:v>
                </c:pt>
                <c:pt idx="7">
                  <c:v>90</c:v>
                </c:pt>
                <c:pt idx="8">
                  <c:v>100</c:v>
                </c:pt>
                <c:pt idx="9">
                  <c:v>130</c:v>
                </c:pt>
                <c:pt idx="10">
                  <c:v>140</c:v>
                </c:pt>
                <c:pt idx="11">
                  <c:v>150</c:v>
                </c:pt>
              </c:numCache>
            </c:numRef>
          </c:yVal>
          <c:smooth val="0"/>
          <c:extLst>
            <c:ext xmlns:c16="http://schemas.microsoft.com/office/drawing/2014/chart" uri="{C3380CC4-5D6E-409C-BE32-E72D297353CC}">
              <c16:uniqueId val="{00000001-6615-4BBB-A6EF-A3B44A8C7909}"/>
            </c:ext>
          </c:extLst>
        </c:ser>
        <c:dLbls>
          <c:showLegendKey val="0"/>
          <c:showVal val="0"/>
          <c:showCatName val="0"/>
          <c:showSerName val="0"/>
          <c:showPercent val="0"/>
          <c:showBubbleSize val="0"/>
        </c:dLbls>
        <c:axId val="60324864"/>
        <c:axId val="60335232"/>
      </c:scatterChart>
      <c:valAx>
        <c:axId val="60324864"/>
        <c:scaling>
          <c:orientation val="minMax"/>
        </c:scaling>
        <c:delete val="0"/>
        <c:axPos val="b"/>
        <c:title>
          <c:tx>
            <c:rich>
              <a:bodyPr/>
              <a:lstStyle/>
              <a:p>
                <a:pPr>
                  <a:defRPr/>
                </a:pPr>
                <a:r>
                  <a:rPr lang="fr-FR" sz="2400" dirty="0" smtClean="0"/>
                  <a:t>Niveau d’entrainement </a:t>
                </a:r>
                <a:endParaRPr lang="fr-FR" sz="2400" dirty="0"/>
              </a:p>
            </c:rich>
          </c:tx>
          <c:layout>
            <c:manualLayout>
              <c:xMode val="edge"/>
              <c:yMode val="edge"/>
              <c:x val="0.32818740748588437"/>
              <c:y val="0.92445624305614849"/>
            </c:manualLayout>
          </c:layout>
          <c:overlay val="0"/>
        </c:title>
        <c:numFmt formatCode="General" sourceLinked="1"/>
        <c:majorTickMark val="out"/>
        <c:minorTickMark val="none"/>
        <c:tickLblPos val="nextTo"/>
        <c:txPr>
          <a:bodyPr/>
          <a:lstStyle/>
          <a:p>
            <a:pPr>
              <a:defRPr sz="2000" b="1"/>
            </a:pPr>
            <a:endParaRPr lang="fr-FR"/>
          </a:p>
        </c:txPr>
        <c:crossAx val="60335232"/>
        <c:crosses val="autoZero"/>
        <c:crossBetween val="midCat"/>
      </c:valAx>
      <c:valAx>
        <c:axId val="60335232"/>
        <c:scaling>
          <c:orientation val="minMax"/>
        </c:scaling>
        <c:delete val="0"/>
        <c:axPos val="l"/>
        <c:majorGridlines/>
        <c:title>
          <c:tx>
            <c:rich>
              <a:bodyPr rot="-5400000" vert="horz"/>
              <a:lstStyle/>
              <a:p>
                <a:pPr>
                  <a:defRPr/>
                </a:pPr>
                <a:r>
                  <a:rPr lang="fr-FR" sz="2400" b="1" dirty="0" smtClean="0"/>
                  <a:t>% par rapport  aux sédentaire</a:t>
                </a:r>
                <a:r>
                  <a:rPr lang="fr-FR" sz="2400" b="1" baseline="0" dirty="0" smtClean="0"/>
                  <a:t>s </a:t>
                </a:r>
                <a:endParaRPr lang="fr-FR" sz="2400" b="1" dirty="0"/>
              </a:p>
            </c:rich>
          </c:tx>
          <c:layout/>
          <c:overlay val="0"/>
        </c:title>
        <c:numFmt formatCode="General" sourceLinked="1"/>
        <c:majorTickMark val="out"/>
        <c:minorTickMark val="none"/>
        <c:tickLblPos val="nextTo"/>
        <c:txPr>
          <a:bodyPr/>
          <a:lstStyle/>
          <a:p>
            <a:pPr>
              <a:defRPr sz="2000" b="1"/>
            </a:pPr>
            <a:endParaRPr lang="fr-FR"/>
          </a:p>
        </c:txPr>
        <c:crossAx val="60324864"/>
        <c:crosses val="autoZero"/>
        <c:crossBetween val="midCat"/>
      </c:valAx>
    </c:plotArea>
    <c:legend>
      <c:legendPos val="r"/>
      <c:layout>
        <c:manualLayout>
          <c:xMode val="edge"/>
          <c:yMode val="edge"/>
          <c:x val="0.78861552494076959"/>
          <c:y val="0.40725556907897648"/>
          <c:w val="0.20965870265815517"/>
          <c:h val="0.23434391843903704"/>
        </c:manualLayout>
      </c:layout>
      <c:overlay val="0"/>
      <c:txPr>
        <a:bodyPr/>
        <a:lstStyle/>
        <a:p>
          <a:pPr>
            <a:defRPr sz="2000" b="1"/>
          </a:pPr>
          <a:endParaRPr lang="fr-FR"/>
        </a:p>
      </c:txPr>
    </c:legend>
    <c:plotVisOnly val="1"/>
    <c:dispBlanksAs val="gap"/>
    <c:showDLblsOverMax val="0"/>
  </c:chart>
  <c:txPr>
    <a:bodyPr/>
    <a:lstStyle/>
    <a:p>
      <a:pPr>
        <a:defRPr sz="1800"/>
      </a:pPr>
      <a:endParaRPr lang="fr-FR"/>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3702105047623941"/>
          <c:y val="3.7957066590287004E-2"/>
          <c:w val="0.66609287966145803"/>
          <c:h val="0.68152411881631558"/>
        </c:manualLayout>
      </c:layout>
      <c:scatterChart>
        <c:scatterStyle val="lineMarker"/>
        <c:varyColors val="0"/>
        <c:ser>
          <c:idx val="0"/>
          <c:order val="0"/>
          <c:tx>
            <c:strRef>
              <c:f>Feuil1!$C$6</c:f>
              <c:strCache>
                <c:ptCount val="1"/>
                <c:pt idx="0">
                  <c:v>lipides </c:v>
                </c:pt>
              </c:strCache>
            </c:strRef>
          </c:tx>
          <c:xVal>
            <c:numRef>
              <c:f>Feuil1!$D$5:$I$5</c:f>
              <c:numCache>
                <c:formatCode>General</c:formatCode>
                <c:ptCount val="6"/>
                <c:pt idx="0">
                  <c:v>0</c:v>
                </c:pt>
                <c:pt idx="1">
                  <c:v>20</c:v>
                </c:pt>
                <c:pt idx="2">
                  <c:v>40</c:v>
                </c:pt>
                <c:pt idx="3">
                  <c:v>60</c:v>
                </c:pt>
                <c:pt idx="4">
                  <c:v>80</c:v>
                </c:pt>
                <c:pt idx="5">
                  <c:v>100</c:v>
                </c:pt>
              </c:numCache>
            </c:numRef>
          </c:xVal>
          <c:yVal>
            <c:numRef>
              <c:f>Feuil1!$D$6:$I$6</c:f>
              <c:numCache>
                <c:formatCode>General</c:formatCode>
                <c:ptCount val="6"/>
                <c:pt idx="0">
                  <c:v>60</c:v>
                </c:pt>
                <c:pt idx="1">
                  <c:v>50</c:v>
                </c:pt>
                <c:pt idx="2">
                  <c:v>42</c:v>
                </c:pt>
                <c:pt idx="3">
                  <c:v>35</c:v>
                </c:pt>
                <c:pt idx="4">
                  <c:v>25</c:v>
                </c:pt>
                <c:pt idx="5">
                  <c:v>10</c:v>
                </c:pt>
              </c:numCache>
            </c:numRef>
          </c:yVal>
          <c:smooth val="0"/>
          <c:extLst>
            <c:ext xmlns:c16="http://schemas.microsoft.com/office/drawing/2014/chart" uri="{C3380CC4-5D6E-409C-BE32-E72D297353CC}">
              <c16:uniqueId val="{00000000-A03C-439C-A339-23C5017A9AF0}"/>
            </c:ext>
          </c:extLst>
        </c:ser>
        <c:ser>
          <c:idx val="1"/>
          <c:order val="1"/>
          <c:tx>
            <c:strRef>
              <c:f>Feuil1!$C$7</c:f>
              <c:strCache>
                <c:ptCount val="1"/>
                <c:pt idx="0">
                  <c:v>glucides</c:v>
                </c:pt>
              </c:strCache>
            </c:strRef>
          </c:tx>
          <c:xVal>
            <c:numRef>
              <c:f>Feuil1!$D$5:$I$5</c:f>
              <c:numCache>
                <c:formatCode>General</c:formatCode>
                <c:ptCount val="6"/>
                <c:pt idx="0">
                  <c:v>0</c:v>
                </c:pt>
                <c:pt idx="1">
                  <c:v>20</c:v>
                </c:pt>
                <c:pt idx="2">
                  <c:v>40</c:v>
                </c:pt>
                <c:pt idx="3">
                  <c:v>60</c:v>
                </c:pt>
                <c:pt idx="4">
                  <c:v>80</c:v>
                </c:pt>
                <c:pt idx="5">
                  <c:v>100</c:v>
                </c:pt>
              </c:numCache>
            </c:numRef>
          </c:xVal>
          <c:yVal>
            <c:numRef>
              <c:f>Feuil1!$D$7:$I$7</c:f>
              <c:numCache>
                <c:formatCode>General</c:formatCode>
                <c:ptCount val="6"/>
                <c:pt idx="0">
                  <c:v>5</c:v>
                </c:pt>
                <c:pt idx="1">
                  <c:v>10</c:v>
                </c:pt>
                <c:pt idx="2">
                  <c:v>20</c:v>
                </c:pt>
                <c:pt idx="3">
                  <c:v>25</c:v>
                </c:pt>
                <c:pt idx="4">
                  <c:v>35</c:v>
                </c:pt>
                <c:pt idx="5">
                  <c:v>60</c:v>
                </c:pt>
              </c:numCache>
            </c:numRef>
          </c:yVal>
          <c:smooth val="0"/>
          <c:extLst>
            <c:ext xmlns:c16="http://schemas.microsoft.com/office/drawing/2014/chart" uri="{C3380CC4-5D6E-409C-BE32-E72D297353CC}">
              <c16:uniqueId val="{00000001-A03C-439C-A339-23C5017A9AF0}"/>
            </c:ext>
          </c:extLst>
        </c:ser>
        <c:dLbls>
          <c:showLegendKey val="0"/>
          <c:showVal val="0"/>
          <c:showCatName val="0"/>
          <c:showSerName val="0"/>
          <c:showPercent val="0"/>
          <c:showBubbleSize val="0"/>
        </c:dLbls>
        <c:axId val="61671680"/>
        <c:axId val="61727104"/>
      </c:scatterChart>
      <c:valAx>
        <c:axId val="61671680"/>
        <c:scaling>
          <c:orientation val="minMax"/>
        </c:scaling>
        <c:delete val="0"/>
        <c:axPos val="b"/>
        <c:title>
          <c:tx>
            <c:rich>
              <a:bodyPr/>
              <a:lstStyle/>
              <a:p>
                <a:pPr>
                  <a:defRPr sz="2000"/>
                </a:pPr>
                <a:r>
                  <a:rPr lang="fr-FR" sz="2000" b="1" dirty="0" smtClean="0">
                    <a:solidFill>
                      <a:srgbClr val="C00000"/>
                    </a:solidFill>
                  </a:rPr>
                  <a:t>VO2 max %</a:t>
                </a:r>
                <a:endParaRPr lang="fr-FR" sz="2000" b="1" dirty="0">
                  <a:solidFill>
                    <a:srgbClr val="C00000"/>
                  </a:solidFill>
                </a:endParaRPr>
              </a:p>
            </c:rich>
          </c:tx>
          <c:layout>
            <c:manualLayout>
              <c:xMode val="edge"/>
              <c:yMode val="edge"/>
              <c:x val="0.40285847652725543"/>
              <c:y val="0.85702001621501034"/>
            </c:manualLayout>
          </c:layout>
          <c:overlay val="0"/>
        </c:title>
        <c:numFmt formatCode="General" sourceLinked="1"/>
        <c:majorTickMark val="out"/>
        <c:minorTickMark val="none"/>
        <c:tickLblPos val="nextTo"/>
        <c:txPr>
          <a:bodyPr/>
          <a:lstStyle/>
          <a:p>
            <a:pPr>
              <a:defRPr b="1"/>
            </a:pPr>
            <a:endParaRPr lang="fr-FR"/>
          </a:p>
        </c:txPr>
        <c:crossAx val="61727104"/>
        <c:crosses val="autoZero"/>
        <c:crossBetween val="midCat"/>
      </c:valAx>
      <c:valAx>
        <c:axId val="61727104"/>
        <c:scaling>
          <c:orientation val="minMax"/>
        </c:scaling>
        <c:delete val="0"/>
        <c:axPos val="l"/>
        <c:majorGridlines/>
        <c:title>
          <c:tx>
            <c:rich>
              <a:bodyPr rot="-5400000" vert="horz"/>
              <a:lstStyle/>
              <a:p>
                <a:pPr>
                  <a:defRPr/>
                </a:pPr>
                <a:r>
                  <a:rPr lang="fr-FR" sz="2800" dirty="0" smtClean="0">
                    <a:solidFill>
                      <a:schemeClr val="tx2">
                        <a:lumMod val="60000"/>
                        <a:lumOff val="40000"/>
                      </a:schemeClr>
                    </a:solidFill>
                  </a:rPr>
                  <a:t>Lipides %</a:t>
                </a:r>
                <a:endParaRPr lang="fr-FR" sz="2800" dirty="0">
                  <a:solidFill>
                    <a:schemeClr val="tx2">
                      <a:lumMod val="60000"/>
                      <a:lumOff val="40000"/>
                    </a:schemeClr>
                  </a:solidFill>
                </a:endParaRPr>
              </a:p>
            </c:rich>
          </c:tx>
          <c:layout>
            <c:manualLayout>
              <c:xMode val="edge"/>
              <c:yMode val="edge"/>
              <c:x val="0"/>
              <c:y val="0.23340900819273833"/>
            </c:manualLayout>
          </c:layout>
          <c:overlay val="0"/>
        </c:title>
        <c:numFmt formatCode="General" sourceLinked="1"/>
        <c:majorTickMark val="out"/>
        <c:minorTickMark val="none"/>
        <c:tickLblPos val="nextTo"/>
        <c:txPr>
          <a:bodyPr/>
          <a:lstStyle/>
          <a:p>
            <a:pPr>
              <a:defRPr b="1"/>
            </a:pPr>
            <a:endParaRPr lang="fr-FR"/>
          </a:p>
        </c:txPr>
        <c:crossAx val="61671680"/>
        <c:crosses val="autoZero"/>
        <c:crossBetween val="midCat"/>
      </c:valAx>
      <c:spPr>
        <a:ln w="28575"/>
      </c:spPr>
    </c:plotArea>
    <c:legend>
      <c:legendPos val="b"/>
      <c:layout>
        <c:manualLayout>
          <c:xMode val="edge"/>
          <c:yMode val="edge"/>
          <c:x val="0.28893424529500744"/>
          <c:y val="0.61725835168481591"/>
          <c:w val="0.32837992818576633"/>
          <c:h val="0.10727388072822321"/>
        </c:manualLayout>
      </c:layout>
      <c:overlay val="0"/>
      <c:txPr>
        <a:bodyPr/>
        <a:lstStyle/>
        <a:p>
          <a:pPr>
            <a:defRPr sz="2000" b="1"/>
          </a:pPr>
          <a:endParaRPr lang="fr-FR"/>
        </a:p>
      </c:txPr>
    </c:legend>
    <c:plotVisOnly val="1"/>
    <c:dispBlanksAs val="gap"/>
    <c:showDLblsOverMax val="0"/>
  </c:chart>
  <c:txPr>
    <a:bodyPr/>
    <a:lstStyle/>
    <a:p>
      <a:pPr>
        <a:defRPr sz="1800"/>
      </a:pPr>
      <a:endParaRPr lang="fr-FR"/>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463516330407493"/>
          <c:y val="6.6097647203592402E-2"/>
          <c:w val="0.73720100014759682"/>
          <c:h val="0.6840813648293963"/>
        </c:manualLayout>
      </c:layout>
      <c:scatterChart>
        <c:scatterStyle val="lineMarker"/>
        <c:varyColors val="0"/>
        <c:ser>
          <c:idx val="0"/>
          <c:order val="0"/>
          <c:tx>
            <c:strRef>
              <c:f>Feuil1!$C$13</c:f>
              <c:strCache>
                <c:ptCount val="1"/>
                <c:pt idx="0">
                  <c:v>lipides </c:v>
                </c:pt>
              </c:strCache>
            </c:strRef>
          </c:tx>
          <c:xVal>
            <c:numRef>
              <c:f>Feuil1!$D$12:$I$12</c:f>
              <c:numCache>
                <c:formatCode>General</c:formatCode>
                <c:ptCount val="6"/>
                <c:pt idx="0">
                  <c:v>0</c:v>
                </c:pt>
                <c:pt idx="1">
                  <c:v>20</c:v>
                </c:pt>
                <c:pt idx="2">
                  <c:v>40</c:v>
                </c:pt>
                <c:pt idx="3">
                  <c:v>60</c:v>
                </c:pt>
                <c:pt idx="4">
                  <c:v>80</c:v>
                </c:pt>
                <c:pt idx="5">
                  <c:v>100</c:v>
                </c:pt>
              </c:numCache>
            </c:numRef>
          </c:xVal>
          <c:yVal>
            <c:numRef>
              <c:f>Feuil1!$D$13:$I$13</c:f>
              <c:numCache>
                <c:formatCode>General</c:formatCode>
                <c:ptCount val="6"/>
                <c:pt idx="0">
                  <c:v>60</c:v>
                </c:pt>
                <c:pt idx="1">
                  <c:v>40</c:v>
                </c:pt>
                <c:pt idx="2">
                  <c:v>20</c:v>
                </c:pt>
                <c:pt idx="3">
                  <c:v>12</c:v>
                </c:pt>
                <c:pt idx="4">
                  <c:v>5</c:v>
                </c:pt>
                <c:pt idx="5">
                  <c:v>5</c:v>
                </c:pt>
              </c:numCache>
            </c:numRef>
          </c:yVal>
          <c:smooth val="0"/>
          <c:extLst>
            <c:ext xmlns:c16="http://schemas.microsoft.com/office/drawing/2014/chart" uri="{C3380CC4-5D6E-409C-BE32-E72D297353CC}">
              <c16:uniqueId val="{00000000-29CA-45AA-B2F2-3B53EE5D4082}"/>
            </c:ext>
          </c:extLst>
        </c:ser>
        <c:ser>
          <c:idx val="1"/>
          <c:order val="1"/>
          <c:tx>
            <c:strRef>
              <c:f>Feuil1!$C$14</c:f>
              <c:strCache>
                <c:ptCount val="1"/>
                <c:pt idx="0">
                  <c:v>glucides</c:v>
                </c:pt>
              </c:strCache>
            </c:strRef>
          </c:tx>
          <c:xVal>
            <c:numRef>
              <c:f>Feuil1!$D$12:$I$12</c:f>
              <c:numCache>
                <c:formatCode>General</c:formatCode>
                <c:ptCount val="6"/>
                <c:pt idx="0">
                  <c:v>0</c:v>
                </c:pt>
                <c:pt idx="1">
                  <c:v>20</c:v>
                </c:pt>
                <c:pt idx="2">
                  <c:v>40</c:v>
                </c:pt>
                <c:pt idx="3">
                  <c:v>60</c:v>
                </c:pt>
                <c:pt idx="4">
                  <c:v>80</c:v>
                </c:pt>
                <c:pt idx="5">
                  <c:v>100</c:v>
                </c:pt>
              </c:numCache>
            </c:numRef>
          </c:xVal>
          <c:yVal>
            <c:numRef>
              <c:f>Feuil1!$D$14:$I$14</c:f>
              <c:numCache>
                <c:formatCode>General</c:formatCode>
                <c:ptCount val="6"/>
                <c:pt idx="0">
                  <c:v>5</c:v>
                </c:pt>
                <c:pt idx="1">
                  <c:v>20</c:v>
                </c:pt>
                <c:pt idx="2">
                  <c:v>35</c:v>
                </c:pt>
                <c:pt idx="3">
                  <c:v>45</c:v>
                </c:pt>
                <c:pt idx="4">
                  <c:v>55</c:v>
                </c:pt>
                <c:pt idx="5">
                  <c:v>60</c:v>
                </c:pt>
              </c:numCache>
            </c:numRef>
          </c:yVal>
          <c:smooth val="0"/>
          <c:extLst>
            <c:ext xmlns:c16="http://schemas.microsoft.com/office/drawing/2014/chart" uri="{C3380CC4-5D6E-409C-BE32-E72D297353CC}">
              <c16:uniqueId val="{00000001-29CA-45AA-B2F2-3B53EE5D4082}"/>
            </c:ext>
          </c:extLst>
        </c:ser>
        <c:dLbls>
          <c:showLegendKey val="0"/>
          <c:showVal val="0"/>
          <c:showCatName val="0"/>
          <c:showSerName val="0"/>
          <c:showPercent val="0"/>
          <c:showBubbleSize val="0"/>
        </c:dLbls>
        <c:axId val="61638528"/>
        <c:axId val="68030464"/>
      </c:scatterChart>
      <c:valAx>
        <c:axId val="61638528"/>
        <c:scaling>
          <c:orientation val="minMax"/>
        </c:scaling>
        <c:delete val="0"/>
        <c:axPos val="b"/>
        <c:title>
          <c:tx>
            <c:rich>
              <a:bodyPr/>
              <a:lstStyle/>
              <a:p>
                <a:pPr>
                  <a:defRPr/>
                </a:pPr>
                <a:r>
                  <a:rPr lang="fr-FR" sz="2000" b="1" dirty="0" smtClean="0">
                    <a:solidFill>
                      <a:srgbClr val="C00000"/>
                    </a:solidFill>
                  </a:rPr>
                  <a:t>VO2 max % </a:t>
                </a:r>
                <a:endParaRPr lang="fr-FR" sz="2000" b="1" dirty="0">
                  <a:solidFill>
                    <a:srgbClr val="C00000"/>
                  </a:solidFill>
                </a:endParaRPr>
              </a:p>
            </c:rich>
          </c:tx>
          <c:layout>
            <c:manualLayout>
              <c:xMode val="edge"/>
              <c:yMode val="edge"/>
              <c:x val="0.41490536841369952"/>
              <c:y val="0.89169442966862111"/>
            </c:manualLayout>
          </c:layout>
          <c:overlay val="0"/>
        </c:title>
        <c:numFmt formatCode="General" sourceLinked="1"/>
        <c:majorTickMark val="out"/>
        <c:minorTickMark val="none"/>
        <c:tickLblPos val="nextTo"/>
        <c:txPr>
          <a:bodyPr/>
          <a:lstStyle/>
          <a:p>
            <a:pPr>
              <a:defRPr b="1"/>
            </a:pPr>
            <a:endParaRPr lang="fr-FR"/>
          </a:p>
        </c:txPr>
        <c:crossAx val="68030464"/>
        <c:crosses val="autoZero"/>
        <c:crossBetween val="midCat"/>
      </c:valAx>
      <c:valAx>
        <c:axId val="68030464"/>
        <c:scaling>
          <c:orientation val="minMax"/>
        </c:scaling>
        <c:delete val="0"/>
        <c:axPos val="l"/>
        <c:majorGridlines/>
        <c:title>
          <c:tx>
            <c:rich>
              <a:bodyPr rot="-5400000" vert="horz"/>
              <a:lstStyle/>
              <a:p>
                <a:pPr>
                  <a:defRPr/>
                </a:pPr>
                <a:r>
                  <a:rPr lang="fr-FR" sz="2800" b="1" dirty="0" smtClean="0">
                    <a:solidFill>
                      <a:schemeClr val="tx2">
                        <a:lumMod val="60000"/>
                        <a:lumOff val="40000"/>
                      </a:schemeClr>
                    </a:solidFill>
                  </a:rPr>
                  <a:t>Lipides %</a:t>
                </a:r>
                <a:r>
                  <a:rPr lang="fr-FR" sz="2800" b="1" baseline="0" dirty="0" smtClean="0">
                    <a:solidFill>
                      <a:schemeClr val="tx2">
                        <a:lumMod val="60000"/>
                        <a:lumOff val="40000"/>
                      </a:schemeClr>
                    </a:solidFill>
                  </a:rPr>
                  <a:t> </a:t>
                </a:r>
                <a:endParaRPr lang="fr-FR" sz="2800" b="1" dirty="0">
                  <a:solidFill>
                    <a:schemeClr val="tx2">
                      <a:lumMod val="60000"/>
                      <a:lumOff val="40000"/>
                    </a:schemeClr>
                  </a:solidFill>
                </a:endParaRPr>
              </a:p>
            </c:rich>
          </c:tx>
          <c:layout>
            <c:manualLayout>
              <c:xMode val="edge"/>
              <c:yMode val="edge"/>
              <c:x val="8.4007940078124187E-3"/>
              <c:y val="0.23770034448476202"/>
            </c:manualLayout>
          </c:layout>
          <c:overlay val="0"/>
        </c:title>
        <c:numFmt formatCode="General" sourceLinked="1"/>
        <c:majorTickMark val="out"/>
        <c:minorTickMark val="none"/>
        <c:tickLblPos val="nextTo"/>
        <c:txPr>
          <a:bodyPr/>
          <a:lstStyle/>
          <a:p>
            <a:pPr>
              <a:defRPr b="1"/>
            </a:pPr>
            <a:endParaRPr lang="fr-FR"/>
          </a:p>
        </c:txPr>
        <c:crossAx val="61638528"/>
        <c:crosses val="autoZero"/>
        <c:crossBetween val="midCat"/>
      </c:valAx>
    </c:plotArea>
    <c:legend>
      <c:legendPos val="b"/>
      <c:layout>
        <c:manualLayout>
          <c:xMode val="edge"/>
          <c:yMode val="edge"/>
          <c:x val="0.20456464795190724"/>
          <c:y val="0.64735345581802273"/>
          <c:w val="0.36026147461156477"/>
          <c:h val="0.11174365704286963"/>
        </c:manualLayout>
      </c:layout>
      <c:overlay val="0"/>
      <c:txPr>
        <a:bodyPr/>
        <a:lstStyle/>
        <a:p>
          <a:pPr>
            <a:defRPr sz="2000" b="1"/>
          </a:pPr>
          <a:endParaRPr lang="fr-FR"/>
        </a:p>
      </c:txPr>
    </c:legend>
    <c:plotVisOnly val="1"/>
    <c:dispBlanksAs val="gap"/>
    <c:showDLblsOverMax val="0"/>
  </c:chart>
  <c:txPr>
    <a:bodyPr/>
    <a:lstStyle/>
    <a:p>
      <a:pPr>
        <a:defRPr sz="1800"/>
      </a:pPr>
      <a:endParaRPr lang="fr-FR"/>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0.38136</cdr:x>
      <cdr:y>0.875</cdr:y>
    </cdr:from>
    <cdr:to>
      <cdr:x>0.61017</cdr:x>
      <cdr:y>0.94444</cdr:y>
    </cdr:to>
    <cdr:sp macro="" textlink="">
      <cdr:nvSpPr>
        <cdr:cNvPr id="2" name="Rectangle 1"/>
        <cdr:cNvSpPr/>
      </cdr:nvSpPr>
      <cdr:spPr>
        <a:xfrm xmlns:a="http://schemas.openxmlformats.org/drawingml/2006/main">
          <a:off x="3214710" y="4500594"/>
          <a:ext cx="1928826" cy="35719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2400" b="1" dirty="0" smtClean="0">
              <a:solidFill>
                <a:schemeClr val="tx1"/>
              </a:solidFill>
            </a:rPr>
            <a:t>Temps (min) </a:t>
          </a:r>
          <a:endParaRPr lang="fr-FR" sz="2400" b="1" dirty="0">
            <a:solidFill>
              <a:schemeClr val="tx1"/>
            </a:solidFill>
          </a:endParaRPr>
        </a:p>
      </cdr:txBody>
    </cdr:sp>
  </cdr:relSizeAnchor>
  <cdr:relSizeAnchor xmlns:cdr="http://schemas.openxmlformats.org/drawingml/2006/chartDrawing">
    <cdr:from>
      <cdr:x>0.28814</cdr:x>
      <cdr:y>0.66176</cdr:y>
    </cdr:from>
    <cdr:to>
      <cdr:x>0.57627</cdr:x>
      <cdr:y>0.66209</cdr:y>
    </cdr:to>
    <cdr:sp macro="" textlink="">
      <cdr:nvSpPr>
        <cdr:cNvPr id="4" name="Connecteur droit avec flèche 3"/>
        <cdr:cNvSpPr/>
      </cdr:nvSpPr>
      <cdr:spPr>
        <a:xfrm xmlns:a="http://schemas.openxmlformats.org/drawingml/2006/main">
          <a:off x="2428892" y="3214710"/>
          <a:ext cx="2428892" cy="1588"/>
        </a:xfrm>
        <a:prstGeom xmlns:a="http://schemas.openxmlformats.org/drawingml/2006/main" prst="straightConnector1">
          <a:avLst/>
        </a:prstGeom>
        <a:ln xmlns:a="http://schemas.openxmlformats.org/drawingml/2006/main" w="57150">
          <a:headEnd type="arrow"/>
          <a:tailEnd type="arrow"/>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fr-FR"/>
        </a:p>
      </cdr:txBody>
    </cdr:sp>
  </cdr:relSizeAnchor>
  <cdr:relSizeAnchor xmlns:cdr="http://schemas.openxmlformats.org/drawingml/2006/chartDrawing">
    <cdr:from>
      <cdr:x>0.34746</cdr:x>
      <cdr:y>0.67647</cdr:y>
    </cdr:from>
    <cdr:to>
      <cdr:x>0.57627</cdr:x>
      <cdr:y>0.74592</cdr:y>
    </cdr:to>
    <cdr:sp macro="" textlink="">
      <cdr:nvSpPr>
        <cdr:cNvPr id="5" name="Rectangle 4"/>
        <cdr:cNvSpPr/>
      </cdr:nvSpPr>
      <cdr:spPr>
        <a:xfrm xmlns:a="http://schemas.openxmlformats.org/drawingml/2006/main">
          <a:off x="2928958" y="3286148"/>
          <a:ext cx="1928826" cy="337346"/>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Exercice </a:t>
          </a:r>
          <a:endParaRPr lang="fr-FR" sz="2400" b="1" dirty="0">
            <a:solidFill>
              <a:sysClr val="windowText" lastClr="000000"/>
            </a:solidFill>
          </a:endParaRPr>
        </a:p>
      </cdr:txBody>
    </cdr:sp>
  </cdr:relSizeAnchor>
  <cdr:relSizeAnchor xmlns:cdr="http://schemas.openxmlformats.org/drawingml/2006/chartDrawing">
    <cdr:from>
      <cdr:x>0.5</cdr:x>
      <cdr:y>0.32353</cdr:y>
    </cdr:from>
    <cdr:to>
      <cdr:x>0.55085</cdr:x>
      <cdr:y>0.41177</cdr:y>
    </cdr:to>
    <cdr:sp macro="" textlink="">
      <cdr:nvSpPr>
        <cdr:cNvPr id="6" name="Rectangle 5"/>
        <cdr:cNvSpPr/>
      </cdr:nvSpPr>
      <cdr:spPr>
        <a:xfrm xmlns:a="http://schemas.openxmlformats.org/drawingml/2006/main">
          <a:off x="4214842" y="1571636"/>
          <a:ext cx="428650" cy="42865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2400" b="1" dirty="0" smtClean="0">
              <a:solidFill>
                <a:schemeClr val="tx1"/>
              </a:solidFill>
            </a:rPr>
            <a:t>E</a:t>
          </a:r>
          <a:endParaRPr lang="fr-FR" sz="2400" b="1" dirty="0">
            <a:solidFill>
              <a:schemeClr val="tx1"/>
            </a:solidFill>
          </a:endParaRPr>
        </a:p>
      </cdr:txBody>
    </cdr:sp>
  </cdr:relSizeAnchor>
  <cdr:relSizeAnchor xmlns:cdr="http://schemas.openxmlformats.org/drawingml/2006/chartDrawing">
    <cdr:from>
      <cdr:x>0.51695</cdr:x>
      <cdr:y>0.08824</cdr:y>
    </cdr:from>
    <cdr:to>
      <cdr:x>0.59322</cdr:x>
      <cdr:y>0.20588</cdr:y>
    </cdr:to>
    <cdr:sp macro="" textlink="">
      <cdr:nvSpPr>
        <cdr:cNvPr id="7" name="Rectangle 6"/>
        <cdr:cNvSpPr/>
      </cdr:nvSpPr>
      <cdr:spPr>
        <a:xfrm xmlns:a="http://schemas.openxmlformats.org/drawingml/2006/main">
          <a:off x="4357718" y="428628"/>
          <a:ext cx="642932" cy="571470"/>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NE</a:t>
          </a:r>
          <a:endParaRPr lang="fr-FR" sz="2400" b="1" dirty="0">
            <a:solidFill>
              <a:sysClr val="windowText" lastClr="000000"/>
            </a:solidFill>
          </a:endParaRPr>
        </a:p>
      </cdr:txBody>
    </cdr:sp>
  </cdr:relSizeAnchor>
  <cdr:relSizeAnchor xmlns:cdr="http://schemas.openxmlformats.org/drawingml/2006/chartDrawing">
    <cdr:from>
      <cdr:x>0.49153</cdr:x>
      <cdr:y>0.22059</cdr:y>
    </cdr:from>
    <cdr:to>
      <cdr:x>0.55932</cdr:x>
      <cdr:y>0.30882</cdr:y>
    </cdr:to>
    <cdr:sp macro="" textlink="">
      <cdr:nvSpPr>
        <cdr:cNvPr id="8" name="Rectangle 7"/>
        <cdr:cNvSpPr/>
      </cdr:nvSpPr>
      <cdr:spPr>
        <a:xfrm xmlns:a="http://schemas.openxmlformats.org/drawingml/2006/main">
          <a:off x="4143404" y="1071570"/>
          <a:ext cx="571504" cy="428628"/>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SE</a:t>
          </a:r>
          <a:endParaRPr lang="fr-FR" sz="2400" b="1" dirty="0">
            <a:solidFill>
              <a:sysClr val="windowText" lastClr="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0.54688</cdr:x>
      <cdr:y>0.72223</cdr:y>
    </cdr:from>
    <cdr:to>
      <cdr:x>0.8198</cdr:x>
      <cdr:y>0.81774</cdr:y>
    </cdr:to>
    <cdr:sp macro="" textlink="">
      <cdr:nvSpPr>
        <cdr:cNvPr id="2" name="Rectangle 1"/>
        <cdr:cNvSpPr/>
      </cdr:nvSpPr>
      <cdr:spPr>
        <a:xfrm xmlns:a="http://schemas.openxmlformats.org/drawingml/2006/main">
          <a:off x="5000628" y="3714776"/>
          <a:ext cx="2495580" cy="491284"/>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a:solidFill>
                <a:sysClr val="windowText" lastClr="000000"/>
              </a:solidFill>
            </a:rPr>
            <a:t>fin de saison </a:t>
          </a:r>
        </a:p>
      </cdr:txBody>
    </cdr:sp>
  </cdr:relSizeAnchor>
  <cdr:relSizeAnchor xmlns:cdr="http://schemas.openxmlformats.org/drawingml/2006/chartDrawing">
    <cdr:from>
      <cdr:x>0.21094</cdr:x>
      <cdr:y>0.73611</cdr:y>
    </cdr:from>
    <cdr:to>
      <cdr:x>0.48385</cdr:x>
      <cdr:y>0.83163</cdr:y>
    </cdr:to>
    <cdr:sp macro="" textlink="">
      <cdr:nvSpPr>
        <cdr:cNvPr id="3" name="Rectangle 2"/>
        <cdr:cNvSpPr/>
      </cdr:nvSpPr>
      <cdr:spPr>
        <a:xfrm xmlns:a="http://schemas.openxmlformats.org/drawingml/2006/main">
          <a:off x="1928794" y="3786214"/>
          <a:ext cx="2495489" cy="491284"/>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a:solidFill>
                <a:sysClr val="windowText" lastClr="000000"/>
              </a:solidFill>
            </a:rPr>
            <a:t>début de saison </a:t>
          </a:r>
        </a:p>
      </cdr:txBody>
    </cdr:sp>
  </cdr:relSizeAnchor>
  <cdr:relSizeAnchor xmlns:cdr="http://schemas.openxmlformats.org/drawingml/2006/chartDrawing">
    <cdr:from>
      <cdr:x>0.27344</cdr:x>
      <cdr:y>0.81945</cdr:y>
    </cdr:from>
    <cdr:to>
      <cdr:x>0.40789</cdr:x>
      <cdr:y>0.88178</cdr:y>
    </cdr:to>
    <cdr:sp macro="" textlink="">
      <cdr:nvSpPr>
        <cdr:cNvPr id="4" name="Rectangle 3"/>
        <cdr:cNvSpPr/>
      </cdr:nvSpPr>
      <cdr:spPr>
        <a:xfrm xmlns:a="http://schemas.openxmlformats.org/drawingml/2006/main">
          <a:off x="2500298" y="4214842"/>
          <a:ext cx="1229411" cy="320613"/>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(30:53)</a:t>
          </a:r>
          <a:endParaRPr lang="fr-FR" sz="2400" b="1" dirty="0">
            <a:solidFill>
              <a:sysClr val="windowText" lastClr="000000"/>
            </a:solidFill>
          </a:endParaRPr>
        </a:p>
      </cdr:txBody>
    </cdr:sp>
  </cdr:relSizeAnchor>
  <cdr:relSizeAnchor xmlns:cdr="http://schemas.openxmlformats.org/drawingml/2006/chartDrawing">
    <cdr:from>
      <cdr:x>0.57813</cdr:x>
      <cdr:y>0.80556</cdr:y>
    </cdr:from>
    <cdr:to>
      <cdr:x>0.71258</cdr:x>
      <cdr:y>0.86789</cdr:y>
    </cdr:to>
    <cdr:sp macro="" textlink="">
      <cdr:nvSpPr>
        <cdr:cNvPr id="5" name="Rectangle 4"/>
        <cdr:cNvSpPr/>
      </cdr:nvSpPr>
      <cdr:spPr>
        <a:xfrm xmlns:a="http://schemas.openxmlformats.org/drawingml/2006/main">
          <a:off x="5286380" y="4143404"/>
          <a:ext cx="1229411" cy="320613"/>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(32:10)</a:t>
          </a:r>
          <a:endParaRPr lang="fr-FR" sz="2400" b="1" dirty="0">
            <a:solidFill>
              <a:sysClr val="windowText" lastClr="000000"/>
            </a:solidFill>
          </a:endParaRPr>
        </a:p>
      </cdr:txBody>
    </cdr:sp>
  </cdr:relSizeAnchor>
  <cdr:relSizeAnchor xmlns:cdr="http://schemas.openxmlformats.org/drawingml/2006/chartDrawing">
    <cdr:from>
      <cdr:x>0.35937</cdr:x>
      <cdr:y>0.88889</cdr:y>
    </cdr:from>
    <cdr:to>
      <cdr:x>0.83836</cdr:x>
      <cdr:y>0.94606</cdr:y>
    </cdr:to>
    <cdr:sp macro="" textlink="">
      <cdr:nvSpPr>
        <cdr:cNvPr id="6" name="Rectangle 5"/>
        <cdr:cNvSpPr/>
      </cdr:nvSpPr>
      <cdr:spPr>
        <a:xfrm xmlns:a="http://schemas.openxmlformats.org/drawingml/2006/main">
          <a:off x="3286116" y="4572032"/>
          <a:ext cx="4379884" cy="294029"/>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&lt;Temps au 10 Km &gt;</a:t>
          </a:r>
          <a:endParaRPr lang="fr-FR" sz="2400" b="1" dirty="0">
            <a:solidFill>
              <a:sysClr val="windowText" lastClr="000000"/>
            </a:solidFill>
          </a:endParaRPr>
        </a:p>
      </cdr:txBody>
    </cdr:sp>
  </cdr:relSizeAnchor>
  <cdr:relSizeAnchor xmlns:cdr="http://schemas.openxmlformats.org/drawingml/2006/chartDrawing">
    <cdr:from>
      <cdr:x>0.625</cdr:x>
      <cdr:y>0.125</cdr:y>
    </cdr:from>
    <cdr:to>
      <cdr:x>0.79307</cdr:x>
      <cdr:y>0.21075</cdr:y>
    </cdr:to>
    <cdr:sp macro="" textlink="">
      <cdr:nvSpPr>
        <cdr:cNvPr id="7" name="Rectangle 6"/>
        <cdr:cNvSpPr/>
      </cdr:nvSpPr>
      <cdr:spPr>
        <a:xfrm xmlns:a="http://schemas.openxmlformats.org/drawingml/2006/main">
          <a:off x="5715008" y="642942"/>
          <a:ext cx="1536831" cy="441067"/>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80% max </a:t>
          </a:r>
          <a:endParaRPr lang="fr-FR" sz="2400" b="1" dirty="0">
            <a:solidFill>
              <a:sysClr val="windowText" lastClr="000000"/>
            </a:solidFill>
          </a:endParaRPr>
        </a:p>
      </cdr:txBody>
    </cdr:sp>
  </cdr:relSizeAnchor>
  <cdr:relSizeAnchor xmlns:cdr="http://schemas.openxmlformats.org/drawingml/2006/chartDrawing">
    <cdr:from>
      <cdr:x>0.79688</cdr:x>
      <cdr:y>0.23611</cdr:y>
    </cdr:from>
    <cdr:to>
      <cdr:x>0.96094</cdr:x>
      <cdr:y>0.32632</cdr:y>
    </cdr:to>
    <cdr:sp macro="" textlink="">
      <cdr:nvSpPr>
        <cdr:cNvPr id="8" name="Rectangle 7"/>
        <cdr:cNvSpPr/>
      </cdr:nvSpPr>
      <cdr:spPr>
        <a:xfrm xmlns:a="http://schemas.openxmlformats.org/drawingml/2006/main">
          <a:off x="7286644" y="1214446"/>
          <a:ext cx="1500166" cy="463993"/>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defPPr>
            <a:defRPr lang="fr-FR"/>
          </a:defPPr>
          <a:lvl1pPr marL="0" algn="l" defTabSz="914400" rtl="0" eaLnBrk="1" latinLnBrk="0" hangingPunct="1">
            <a:defRPr sz="1800" kern="1200">
              <a:solidFill>
                <a:sysClr val="window" lastClr="FFFFFF"/>
              </a:solidFill>
              <a:latin typeface="Calibri"/>
            </a:defRPr>
          </a:lvl1pPr>
          <a:lvl2pPr marL="457200" algn="l" defTabSz="914400" rtl="0" eaLnBrk="1" latinLnBrk="0" hangingPunct="1">
            <a:defRPr sz="1800" kern="1200">
              <a:solidFill>
                <a:sysClr val="window" lastClr="FFFFFF"/>
              </a:solidFill>
              <a:latin typeface="Calibri"/>
            </a:defRPr>
          </a:lvl2pPr>
          <a:lvl3pPr marL="914400" algn="l" defTabSz="914400" rtl="0" eaLnBrk="1" latinLnBrk="0" hangingPunct="1">
            <a:defRPr sz="1800" kern="1200">
              <a:solidFill>
                <a:sysClr val="window" lastClr="FFFFFF"/>
              </a:solidFill>
              <a:latin typeface="Calibri"/>
            </a:defRPr>
          </a:lvl3pPr>
          <a:lvl4pPr marL="1371600" algn="l" defTabSz="914400" rtl="0" eaLnBrk="1" latinLnBrk="0" hangingPunct="1">
            <a:defRPr sz="1800" kern="1200">
              <a:solidFill>
                <a:sysClr val="window" lastClr="FFFFFF"/>
              </a:solidFill>
              <a:latin typeface="Calibri"/>
            </a:defRPr>
          </a:lvl4pPr>
          <a:lvl5pPr marL="1828800" algn="l" defTabSz="914400" rtl="0" eaLnBrk="1" latinLnBrk="0" hangingPunct="1">
            <a:defRPr sz="1800" kern="1200">
              <a:solidFill>
                <a:sysClr val="window" lastClr="FFFFFF"/>
              </a:solidFill>
              <a:latin typeface="Calibri"/>
            </a:defRPr>
          </a:lvl5pPr>
          <a:lvl6pPr marL="2286000" algn="l" defTabSz="914400" rtl="0" eaLnBrk="1" latinLnBrk="0" hangingPunct="1">
            <a:defRPr sz="1800" kern="1200">
              <a:solidFill>
                <a:sysClr val="window" lastClr="FFFFFF"/>
              </a:solidFill>
              <a:latin typeface="Calibri"/>
            </a:defRPr>
          </a:lvl6pPr>
          <a:lvl7pPr marL="2743200" algn="l" defTabSz="914400" rtl="0" eaLnBrk="1" latinLnBrk="0" hangingPunct="1">
            <a:defRPr sz="1800" kern="1200">
              <a:solidFill>
                <a:sysClr val="window" lastClr="FFFFFF"/>
              </a:solidFill>
              <a:latin typeface="Calibri"/>
            </a:defRPr>
          </a:lvl7pPr>
          <a:lvl8pPr marL="3200400" algn="l" defTabSz="914400" rtl="0" eaLnBrk="1" latinLnBrk="0" hangingPunct="1">
            <a:defRPr sz="1800" kern="1200">
              <a:solidFill>
                <a:sysClr val="window" lastClr="FFFFFF"/>
              </a:solidFill>
              <a:latin typeface="Calibri"/>
            </a:defRPr>
          </a:lvl8pPr>
          <a:lvl9pPr marL="3657600" algn="l" defTabSz="914400" rtl="0" eaLnBrk="1" latinLnBrk="0" hangingPunct="1">
            <a:defRPr sz="1800" kern="1200">
              <a:solidFill>
                <a:sysClr val="window" lastClr="FFFFFF"/>
              </a:solidFill>
              <a:latin typeface="Calibri"/>
            </a:defRPr>
          </a:lvl9pPr>
        </a:lstStyle>
        <a:p xmlns:a="http://schemas.openxmlformats.org/drawingml/2006/main">
          <a:r>
            <a:rPr lang="fr-FR" sz="2400" b="1" dirty="0" smtClean="0">
              <a:solidFill>
                <a:sysClr val="windowText" lastClr="000000"/>
              </a:solidFill>
            </a:rPr>
            <a:t>VO2 max </a:t>
          </a:r>
          <a:endParaRPr lang="fr-FR" sz="2400" b="1" dirty="0">
            <a:solidFill>
              <a:sysClr val="windowText" lastClr="000000"/>
            </a:solidFill>
          </a:endParaRPr>
        </a:p>
      </cdr:txBody>
    </cdr:sp>
  </cdr:relSizeAnchor>
  <cdr:relSizeAnchor xmlns:cdr="http://schemas.openxmlformats.org/drawingml/2006/chartDrawing">
    <cdr:from>
      <cdr:x>0.78125</cdr:x>
      <cdr:y>0.34722</cdr:y>
    </cdr:from>
    <cdr:to>
      <cdr:x>1</cdr:x>
      <cdr:y>0.43743</cdr:y>
    </cdr:to>
    <cdr:sp macro="" textlink="">
      <cdr:nvSpPr>
        <cdr:cNvPr id="9" name="Rectangle 8"/>
        <cdr:cNvSpPr/>
      </cdr:nvSpPr>
      <cdr:spPr>
        <a:xfrm xmlns:a="http://schemas.openxmlformats.org/drawingml/2006/main">
          <a:off x="7143768" y="1785950"/>
          <a:ext cx="2000232" cy="463993"/>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Sous-maximal </a:t>
          </a:r>
          <a:endParaRPr lang="fr-FR" sz="2400" b="1" dirty="0">
            <a:solidFill>
              <a:sysClr val="windowText" lastClr="000000"/>
            </a:solidFill>
          </a:endParaRPr>
        </a:p>
      </cdr:txBody>
    </cdr:sp>
  </cdr:relSizeAnchor>
  <cdr:relSizeAnchor xmlns:cdr="http://schemas.openxmlformats.org/drawingml/2006/chartDrawing">
    <cdr:from>
      <cdr:x>0.76563</cdr:x>
      <cdr:y>0.375</cdr:y>
    </cdr:from>
    <cdr:to>
      <cdr:x>0.78906</cdr:x>
      <cdr:y>0.41667</cdr:y>
    </cdr:to>
    <cdr:sp macro="" textlink="">
      <cdr:nvSpPr>
        <cdr:cNvPr id="10" name="Rectangle 9"/>
        <cdr:cNvSpPr/>
      </cdr:nvSpPr>
      <cdr:spPr>
        <a:xfrm xmlns:a="http://schemas.openxmlformats.org/drawingml/2006/main">
          <a:off x="7000892" y="1928826"/>
          <a:ext cx="214314" cy="214314"/>
        </a:xfrm>
        <a:prstGeom xmlns:a="http://schemas.openxmlformats.org/drawingml/2006/main" prst="rect">
          <a:avLst/>
        </a:prstGeom>
        <a:solidFill xmlns:a="http://schemas.openxmlformats.org/drawingml/2006/main">
          <a:srgbClr val="FF66FF"/>
        </a:solidFill>
        <a:ln xmlns:a="http://schemas.openxmlformats.org/drawingml/2006/main" w="9525" cap="flat" cmpd="sng" algn="ctr">
          <a:solidFill>
            <a:srgbClr val="FF66FF"/>
          </a:solidFill>
          <a:prstDash val="solid"/>
        </a:ln>
        <a:effectLst xmlns:a="http://schemas.openxmlformats.org/drawingml/2006/main">
          <a:outerShdw blurRad="40000" dist="23000" dir="5400000" rotWithShape="0">
            <a:srgbClr val="000000">
              <a:alpha val="35000"/>
            </a:srgbClr>
          </a:outerShdw>
        </a:effectLst>
      </cdr:spPr>
      <cdr:style>
        <a:lnRef xmlns:a="http://schemas.openxmlformats.org/drawingml/2006/main" idx="1">
          <a:schemeClr val="accent2"/>
        </a:lnRef>
        <a:fillRef xmlns:a="http://schemas.openxmlformats.org/drawingml/2006/main" idx="3">
          <a:schemeClr val="accent2"/>
        </a:fillRef>
        <a:effectRef xmlns:a="http://schemas.openxmlformats.org/drawingml/2006/main" idx="2">
          <a:schemeClr val="accent2"/>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dr:relSizeAnchor xmlns:cdr="http://schemas.openxmlformats.org/drawingml/2006/chartDrawing">
    <cdr:from>
      <cdr:x>0.76563</cdr:x>
      <cdr:y>0.26389</cdr:y>
    </cdr:from>
    <cdr:to>
      <cdr:x>0.78906</cdr:x>
      <cdr:y>0.30556</cdr:y>
    </cdr:to>
    <cdr:sp macro="" textlink="">
      <cdr:nvSpPr>
        <cdr:cNvPr id="11" name="Rectangle 10"/>
        <cdr:cNvSpPr/>
      </cdr:nvSpPr>
      <cdr:spPr>
        <a:xfrm xmlns:a="http://schemas.openxmlformats.org/drawingml/2006/main">
          <a:off x="7000892" y="1357322"/>
          <a:ext cx="214314" cy="214314"/>
        </a:xfrm>
        <a:prstGeom xmlns:a="http://schemas.openxmlformats.org/drawingml/2006/main" prst="rect">
          <a:avLst/>
        </a:prstGeom>
        <a:solidFill xmlns:a="http://schemas.openxmlformats.org/drawingml/2006/main">
          <a:schemeClr val="accent1"/>
        </a:solidFill>
        <a:ln xmlns:a="http://schemas.openxmlformats.org/drawingml/2006/main" w="9525" cap="flat" cmpd="sng" algn="ctr">
          <a:solidFill>
            <a:schemeClr val="accent1"/>
          </a:solidFill>
          <a:prstDash val="solid"/>
        </a:ln>
        <a:effectLst xmlns:a="http://schemas.openxmlformats.org/drawingml/2006/main">
          <a:outerShdw blurRad="40000" dist="23000" dir="5400000" rotWithShape="0">
            <a:srgbClr val="000000">
              <a:alpha val="35000"/>
            </a:srgbClr>
          </a:outerShdw>
        </a:effectLst>
      </cdr:spPr>
      <cdr:style>
        <a:lnRef xmlns:a="http://schemas.openxmlformats.org/drawingml/2006/main" idx="1">
          <a:schemeClr val="accent2"/>
        </a:lnRef>
        <a:fillRef xmlns:a="http://schemas.openxmlformats.org/drawingml/2006/main" idx="3">
          <a:schemeClr val="accent2"/>
        </a:fillRef>
        <a:effectRef xmlns:a="http://schemas.openxmlformats.org/drawingml/2006/main" idx="2">
          <a:schemeClr val="accent2"/>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userShapes>
</file>

<file path=ppt/drawings/drawing3.xml><?xml version="1.0" encoding="utf-8"?>
<c:userShapes xmlns:c="http://schemas.openxmlformats.org/drawingml/2006/chart">
  <cdr:relSizeAnchor xmlns:cdr="http://schemas.openxmlformats.org/drawingml/2006/chartDrawing">
    <cdr:from>
      <cdr:x>0.13934</cdr:x>
      <cdr:y>0.78261</cdr:y>
    </cdr:from>
    <cdr:to>
      <cdr:x>0.79157</cdr:x>
      <cdr:y>0.86156</cdr:y>
    </cdr:to>
    <cdr:sp macro="" textlink="">
      <cdr:nvSpPr>
        <cdr:cNvPr id="2" name="Rectangle 1"/>
        <cdr:cNvSpPr/>
      </cdr:nvSpPr>
      <cdr:spPr>
        <a:xfrm xmlns:a="http://schemas.openxmlformats.org/drawingml/2006/main">
          <a:off x="1214446" y="3857652"/>
          <a:ext cx="5684424" cy="389149"/>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a:lstStyle xmlns:a="http://schemas.openxmlformats.org/drawingml/2006/main"/>
        <a:p xmlns:a="http://schemas.openxmlformats.org/drawingml/2006/main">
          <a:r>
            <a:rPr lang="fr-FR" sz="2400" b="1" dirty="0" smtClean="0"/>
            <a:t>Augmentation de la charge d’entrainement </a:t>
          </a:r>
          <a:endParaRPr lang="fr-FR" sz="24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0.176</cdr:x>
      <cdr:y>0.81579</cdr:y>
    </cdr:from>
    <cdr:to>
      <cdr:x>0.304</cdr:x>
      <cdr:y>0.89798</cdr:y>
    </cdr:to>
    <cdr:sp macro="" textlink="">
      <cdr:nvSpPr>
        <cdr:cNvPr id="2" name="Rectangle 1"/>
        <cdr:cNvSpPr/>
      </cdr:nvSpPr>
      <cdr:spPr>
        <a:xfrm xmlns:a="http://schemas.openxmlformats.org/drawingml/2006/main">
          <a:off x="1571604" y="4429156"/>
          <a:ext cx="1143008" cy="44624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2400" b="1" dirty="0" smtClean="0">
              <a:solidFill>
                <a:schemeClr val="tx1"/>
              </a:solidFill>
            </a:rPr>
            <a:t>Aucun</a:t>
          </a:r>
          <a:r>
            <a:rPr lang="fr-FR" dirty="0" smtClean="0"/>
            <a:t> </a:t>
          </a:r>
          <a:endParaRPr lang="fr-FR" dirty="0"/>
        </a:p>
      </cdr:txBody>
    </cdr:sp>
  </cdr:relSizeAnchor>
  <cdr:relSizeAnchor xmlns:cdr="http://schemas.openxmlformats.org/drawingml/2006/chartDrawing">
    <cdr:from>
      <cdr:x>0.4</cdr:x>
      <cdr:y>0.81579</cdr:y>
    </cdr:from>
    <cdr:to>
      <cdr:x>0.576</cdr:x>
      <cdr:y>0.89798</cdr:y>
    </cdr:to>
    <cdr:sp macro="" textlink="">
      <cdr:nvSpPr>
        <cdr:cNvPr id="3" name="Rectangle 2"/>
        <cdr:cNvSpPr/>
      </cdr:nvSpPr>
      <cdr:spPr>
        <a:xfrm xmlns:a="http://schemas.openxmlformats.org/drawingml/2006/main">
          <a:off x="3571868" y="4429156"/>
          <a:ext cx="1571636" cy="446241"/>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Modéré </a:t>
          </a:r>
          <a:r>
            <a:rPr lang="fr-FR" dirty="0" smtClean="0"/>
            <a:t> </a:t>
          </a:r>
          <a:endParaRPr lang="fr-FR" dirty="0"/>
        </a:p>
      </cdr:txBody>
    </cdr:sp>
  </cdr:relSizeAnchor>
  <cdr:relSizeAnchor xmlns:cdr="http://schemas.openxmlformats.org/drawingml/2006/chartDrawing">
    <cdr:from>
      <cdr:x>0.616</cdr:x>
      <cdr:y>0.81579</cdr:y>
    </cdr:from>
    <cdr:to>
      <cdr:x>1</cdr:x>
      <cdr:y>0.89798</cdr:y>
    </cdr:to>
    <cdr:sp macro="" textlink="">
      <cdr:nvSpPr>
        <cdr:cNvPr id="6" name="Rectangle 5"/>
        <cdr:cNvSpPr/>
      </cdr:nvSpPr>
      <cdr:spPr>
        <a:xfrm xmlns:a="http://schemas.openxmlformats.org/drawingml/2006/main">
          <a:off x="5500694" y="4429156"/>
          <a:ext cx="3429024" cy="446241"/>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Excessif surentrainement   </a:t>
          </a:r>
          <a:r>
            <a:rPr lang="fr-FR" dirty="0" smtClean="0"/>
            <a:t> </a:t>
          </a:r>
          <a:endParaRPr lang="fr-FR" dirty="0"/>
        </a:p>
      </cdr:txBody>
    </cdr:sp>
  </cdr:relSizeAnchor>
  <cdr:relSizeAnchor xmlns:cdr="http://schemas.openxmlformats.org/drawingml/2006/chartDrawing">
    <cdr:from>
      <cdr:x>0.152</cdr:x>
      <cdr:y>0.14474</cdr:y>
    </cdr:from>
    <cdr:to>
      <cdr:x>0.736</cdr:x>
      <cdr:y>0.48684</cdr:y>
    </cdr:to>
    <cdr:sp macro="" textlink="">
      <cdr:nvSpPr>
        <cdr:cNvPr id="7" name="Forme libre 6"/>
        <cdr:cNvSpPr/>
      </cdr:nvSpPr>
      <cdr:spPr>
        <a:xfrm xmlns:a="http://schemas.openxmlformats.org/drawingml/2006/main">
          <a:off x="1357290" y="785818"/>
          <a:ext cx="5214974" cy="1857388"/>
        </a:xfrm>
        <a:custGeom xmlns:a="http://schemas.openxmlformats.org/drawingml/2006/main">
          <a:avLst/>
          <a:gdLst>
            <a:gd name="connsiteX0" fmla="*/ 0 w 2952750"/>
            <a:gd name="connsiteY0" fmla="*/ 655637 h 1217612"/>
            <a:gd name="connsiteX1" fmla="*/ 1009650 w 2952750"/>
            <a:gd name="connsiteY1" fmla="*/ 93662 h 1217612"/>
            <a:gd name="connsiteX2" fmla="*/ 2943225 w 2952750"/>
            <a:gd name="connsiteY2" fmla="*/ 1217612 h 1217612"/>
            <a:gd name="connsiteX3" fmla="*/ 2943225 w 2952750"/>
            <a:gd name="connsiteY3" fmla="*/ 1217612 h 1217612"/>
            <a:gd name="connsiteX4" fmla="*/ 2952750 w 2952750"/>
            <a:gd name="connsiteY4" fmla="*/ 1217612 h 12176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2750" h="1217612">
              <a:moveTo>
                <a:pt x="0" y="655637"/>
              </a:moveTo>
              <a:cubicBezTo>
                <a:pt x="259556" y="327818"/>
                <a:pt x="519113" y="0"/>
                <a:pt x="1009650" y="93662"/>
              </a:cubicBezTo>
              <a:cubicBezTo>
                <a:pt x="1500187" y="187324"/>
                <a:pt x="2943225" y="1217612"/>
                <a:pt x="2943225" y="1217612"/>
              </a:cubicBezTo>
              <a:lnTo>
                <a:pt x="2943225" y="1217612"/>
              </a:lnTo>
              <a:lnTo>
                <a:pt x="2952750" y="1217612"/>
              </a:lnTo>
            </a:path>
          </a:pathLst>
        </a:custGeom>
        <a:noFill xmlns:a="http://schemas.openxmlformats.org/drawingml/2006/main"/>
        <a:ln xmlns:a="http://schemas.openxmlformats.org/drawingml/2006/main" w="25400" cap="flat" cmpd="sng" algn="ctr">
          <a:solidFill>
            <a:srgbClr val="4F81BD"/>
          </a:solidFill>
          <a:prstDash val="solid"/>
        </a:ln>
        <a:effectLst xmlns:a="http://schemas.openxmlformats.org/drawingml/2006/main">
          <a:outerShdw blurRad="40000" dist="20000" dir="5400000" rotWithShape="0">
            <a:srgbClr val="000000">
              <a:alpha val="38000"/>
            </a:srgbClr>
          </a:outerShdw>
        </a:effectLst>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endParaRPr lang="fr-FR" sz="1100"/>
        </a:p>
      </cdr:txBody>
    </cdr:sp>
  </cdr:relSizeAnchor>
  <cdr:relSizeAnchor xmlns:cdr="http://schemas.openxmlformats.org/drawingml/2006/chartDrawing">
    <cdr:from>
      <cdr:x>0.152</cdr:x>
      <cdr:y>0.10526</cdr:y>
    </cdr:from>
    <cdr:to>
      <cdr:x>0.744</cdr:x>
      <cdr:y>0.48684</cdr:y>
    </cdr:to>
    <cdr:sp macro="" textlink="">
      <cdr:nvSpPr>
        <cdr:cNvPr id="8" name="Forme libre 7"/>
        <cdr:cNvSpPr/>
      </cdr:nvSpPr>
      <cdr:spPr>
        <a:xfrm xmlns:a="http://schemas.openxmlformats.org/drawingml/2006/main">
          <a:off x="1357290" y="571504"/>
          <a:ext cx="5286412" cy="2071702"/>
        </a:xfrm>
        <a:custGeom xmlns:a="http://schemas.openxmlformats.org/drawingml/2006/main">
          <a:avLst/>
          <a:gdLst>
            <a:gd name="connsiteX0" fmla="*/ 0 w 3000375"/>
            <a:gd name="connsiteY0" fmla="*/ 704850 h 1365250"/>
            <a:gd name="connsiteX1" fmla="*/ 1066800 w 3000375"/>
            <a:gd name="connsiteY1" fmla="*/ 1247775 h 1365250"/>
            <a:gd name="connsiteX2" fmla="*/ 3000375 w 3000375"/>
            <a:gd name="connsiteY2" fmla="*/ 0 h 1365250"/>
            <a:gd name="connsiteX3" fmla="*/ 3000375 w 3000375"/>
            <a:gd name="connsiteY3" fmla="*/ 0 h 1365250"/>
          </a:gdLst>
          <a:ahLst/>
          <a:cxnLst>
            <a:cxn ang="0">
              <a:pos x="connsiteX0" y="connsiteY0"/>
            </a:cxn>
            <a:cxn ang="0">
              <a:pos x="connsiteX1" y="connsiteY1"/>
            </a:cxn>
            <a:cxn ang="0">
              <a:pos x="connsiteX2" y="connsiteY2"/>
            </a:cxn>
            <a:cxn ang="0">
              <a:pos x="connsiteX3" y="connsiteY3"/>
            </a:cxn>
          </a:cxnLst>
          <a:rect l="l" t="t" r="r" b="b"/>
          <a:pathLst>
            <a:path w="3000375" h="1365250">
              <a:moveTo>
                <a:pt x="0" y="704850"/>
              </a:moveTo>
              <a:cubicBezTo>
                <a:pt x="283369" y="1035050"/>
                <a:pt x="566738" y="1365250"/>
                <a:pt x="1066800" y="1247775"/>
              </a:cubicBezTo>
              <a:cubicBezTo>
                <a:pt x="1566862" y="1130300"/>
                <a:pt x="3000375" y="0"/>
                <a:pt x="3000375" y="0"/>
              </a:cubicBezTo>
              <a:lnTo>
                <a:pt x="3000375" y="0"/>
              </a:lnTo>
            </a:path>
          </a:pathLst>
        </a:custGeom>
        <a:noFill xmlns:a="http://schemas.openxmlformats.org/drawingml/2006/main"/>
        <a:ln xmlns:a="http://schemas.openxmlformats.org/drawingml/2006/main" w="25400" cap="flat" cmpd="sng" algn="ctr">
          <a:solidFill>
            <a:srgbClr val="C0504D"/>
          </a:solidFill>
          <a:prstDash val="solid"/>
        </a:ln>
        <a:effectLst xmlns:a="http://schemas.openxmlformats.org/drawingml/2006/main">
          <a:outerShdw blurRad="40000" dist="20000" dir="5400000" rotWithShape="0">
            <a:srgbClr val="000000">
              <a:alpha val="38000"/>
            </a:srgbClr>
          </a:outerShdw>
        </a:effectLst>
      </cdr:spPr>
      <cdr:style>
        <a:lnRef xmlns:a="http://schemas.openxmlformats.org/drawingml/2006/main" idx="2">
          <a:schemeClr val="accent2"/>
        </a:lnRef>
        <a:fillRef xmlns:a="http://schemas.openxmlformats.org/drawingml/2006/main" idx="0">
          <a:schemeClr val="accent2"/>
        </a:fillRef>
        <a:effectRef xmlns:a="http://schemas.openxmlformats.org/drawingml/2006/main" idx="1">
          <a:schemeClr val="accent2"/>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endParaRPr lang="fr-FR" sz="1100"/>
        </a:p>
      </cdr:txBody>
    </cdr:sp>
  </cdr:relSizeAnchor>
</c:userShapes>
</file>

<file path=ppt/drawings/drawing5.xml><?xml version="1.0" encoding="utf-8"?>
<c:userShapes xmlns:c="http://schemas.openxmlformats.org/drawingml/2006/chart">
  <cdr:relSizeAnchor xmlns:cdr="http://schemas.openxmlformats.org/drawingml/2006/chartDrawing">
    <cdr:from>
      <cdr:x>0.51327</cdr:x>
      <cdr:y>0.24</cdr:y>
    </cdr:from>
    <cdr:to>
      <cdr:x>0.52212</cdr:x>
      <cdr:y>0.4</cdr:y>
    </cdr:to>
    <cdr:sp macro="" textlink="">
      <cdr:nvSpPr>
        <cdr:cNvPr id="3" name="Connecteur droit avec flèche 2"/>
        <cdr:cNvSpPr/>
      </cdr:nvSpPr>
      <cdr:spPr>
        <a:xfrm xmlns:a="http://schemas.openxmlformats.org/drawingml/2006/main" rot="5400000" flipV="1">
          <a:off x="3893372" y="1107265"/>
          <a:ext cx="571504" cy="71441"/>
        </a:xfrm>
        <a:prstGeom xmlns:a="http://schemas.openxmlformats.org/drawingml/2006/main" prst="straightConnector1">
          <a:avLst/>
        </a:prstGeom>
        <a:ln xmlns:a="http://schemas.openxmlformats.org/drawingml/2006/main">
          <a:tailEnd type="arrow"/>
        </a:ln>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fr-FR"/>
        </a:p>
      </cdr:txBody>
    </cdr:sp>
  </cdr:relSizeAnchor>
  <cdr:relSizeAnchor xmlns:cdr="http://schemas.openxmlformats.org/drawingml/2006/chartDrawing">
    <cdr:from>
      <cdr:x>0.81731</cdr:x>
      <cdr:y>0.64</cdr:y>
    </cdr:from>
    <cdr:to>
      <cdr:x>0.87556</cdr:x>
      <cdr:y>0.765</cdr:y>
    </cdr:to>
    <cdr:sp macro="" textlink="">
      <cdr:nvSpPr>
        <cdr:cNvPr id="4" name="Rectangle 3"/>
        <cdr:cNvSpPr/>
      </cdr:nvSpPr>
      <cdr:spPr>
        <a:xfrm xmlns:a="http://schemas.openxmlformats.org/drawingml/2006/main">
          <a:off x="6072230" y="2285992"/>
          <a:ext cx="432790" cy="44648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1800" b="1" dirty="0" smtClean="0">
              <a:solidFill>
                <a:schemeClr val="tx1"/>
              </a:solidFill>
            </a:rPr>
            <a:t>40</a:t>
          </a:r>
          <a:endParaRPr lang="fr-FR" sz="1800" b="1" dirty="0">
            <a:solidFill>
              <a:schemeClr val="tx1"/>
            </a:solidFill>
          </a:endParaRPr>
        </a:p>
      </cdr:txBody>
    </cdr:sp>
  </cdr:relSizeAnchor>
  <cdr:relSizeAnchor xmlns:cdr="http://schemas.openxmlformats.org/drawingml/2006/chartDrawing">
    <cdr:from>
      <cdr:x>0.81731</cdr:x>
      <cdr:y>0.56</cdr:y>
    </cdr:from>
    <cdr:to>
      <cdr:x>0.87556</cdr:x>
      <cdr:y>0.685</cdr:y>
    </cdr:to>
    <cdr:sp macro="" textlink="">
      <cdr:nvSpPr>
        <cdr:cNvPr id="5" name="Rectangle 4"/>
        <cdr:cNvSpPr/>
      </cdr:nvSpPr>
      <cdr:spPr>
        <a:xfrm xmlns:a="http://schemas.openxmlformats.org/drawingml/2006/main">
          <a:off x="6072230" y="2000240"/>
          <a:ext cx="432790" cy="446485"/>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50</a:t>
          </a:r>
          <a:endParaRPr lang="fr-FR" sz="1800" b="1" dirty="0">
            <a:solidFill>
              <a:sysClr val="windowText" lastClr="000000"/>
            </a:solidFill>
          </a:endParaRPr>
        </a:p>
      </cdr:txBody>
    </cdr:sp>
  </cdr:relSizeAnchor>
  <cdr:relSizeAnchor xmlns:cdr="http://schemas.openxmlformats.org/drawingml/2006/chartDrawing">
    <cdr:from>
      <cdr:x>0.81731</cdr:x>
      <cdr:y>0.46</cdr:y>
    </cdr:from>
    <cdr:to>
      <cdr:x>0.87556</cdr:x>
      <cdr:y>0.585</cdr:y>
    </cdr:to>
    <cdr:sp macro="" textlink="">
      <cdr:nvSpPr>
        <cdr:cNvPr id="6" name="Rectangle 5"/>
        <cdr:cNvSpPr/>
      </cdr:nvSpPr>
      <cdr:spPr>
        <a:xfrm xmlns:a="http://schemas.openxmlformats.org/drawingml/2006/main">
          <a:off x="6072230" y="1643050"/>
          <a:ext cx="432790" cy="446485"/>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60</a:t>
          </a:r>
          <a:endParaRPr lang="fr-FR" sz="1800" b="1" dirty="0">
            <a:solidFill>
              <a:sysClr val="windowText" lastClr="000000"/>
            </a:solidFill>
          </a:endParaRPr>
        </a:p>
      </cdr:txBody>
    </cdr:sp>
  </cdr:relSizeAnchor>
  <cdr:relSizeAnchor xmlns:cdr="http://schemas.openxmlformats.org/drawingml/2006/chartDrawing">
    <cdr:from>
      <cdr:x>0.81731</cdr:x>
      <cdr:y>0.36</cdr:y>
    </cdr:from>
    <cdr:to>
      <cdr:x>0.87556</cdr:x>
      <cdr:y>0.485</cdr:y>
    </cdr:to>
    <cdr:sp macro="" textlink="">
      <cdr:nvSpPr>
        <cdr:cNvPr id="7" name="Rectangle 6"/>
        <cdr:cNvSpPr/>
      </cdr:nvSpPr>
      <cdr:spPr>
        <a:xfrm xmlns:a="http://schemas.openxmlformats.org/drawingml/2006/main">
          <a:off x="6072230" y="1285860"/>
          <a:ext cx="432790" cy="446484"/>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70</a:t>
          </a:r>
          <a:endParaRPr lang="fr-FR" sz="1800" b="1" dirty="0">
            <a:solidFill>
              <a:sysClr val="windowText" lastClr="000000"/>
            </a:solidFill>
          </a:endParaRPr>
        </a:p>
      </cdr:txBody>
    </cdr:sp>
  </cdr:relSizeAnchor>
  <cdr:relSizeAnchor xmlns:cdr="http://schemas.openxmlformats.org/drawingml/2006/chartDrawing">
    <cdr:from>
      <cdr:x>0.81731</cdr:x>
      <cdr:y>0.28</cdr:y>
    </cdr:from>
    <cdr:to>
      <cdr:x>0.87556</cdr:x>
      <cdr:y>0.405</cdr:y>
    </cdr:to>
    <cdr:sp macro="" textlink="">
      <cdr:nvSpPr>
        <cdr:cNvPr id="8" name="Rectangle 7"/>
        <cdr:cNvSpPr/>
      </cdr:nvSpPr>
      <cdr:spPr>
        <a:xfrm xmlns:a="http://schemas.openxmlformats.org/drawingml/2006/main">
          <a:off x="6072230" y="1000108"/>
          <a:ext cx="432790" cy="446485"/>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80</a:t>
          </a:r>
          <a:endParaRPr lang="fr-FR" sz="1800" b="1" dirty="0">
            <a:solidFill>
              <a:sysClr val="windowText" lastClr="000000"/>
            </a:solidFill>
          </a:endParaRPr>
        </a:p>
      </cdr:txBody>
    </cdr:sp>
  </cdr:relSizeAnchor>
  <cdr:relSizeAnchor xmlns:cdr="http://schemas.openxmlformats.org/drawingml/2006/chartDrawing">
    <cdr:from>
      <cdr:x>0.81731</cdr:x>
      <cdr:y>0.17999</cdr:y>
    </cdr:from>
    <cdr:to>
      <cdr:x>0.87556</cdr:x>
      <cdr:y>0.30499</cdr:y>
    </cdr:to>
    <cdr:sp macro="" textlink="">
      <cdr:nvSpPr>
        <cdr:cNvPr id="9" name="Rectangle 8"/>
        <cdr:cNvSpPr/>
      </cdr:nvSpPr>
      <cdr:spPr>
        <a:xfrm xmlns:a="http://schemas.openxmlformats.org/drawingml/2006/main">
          <a:off x="6072230" y="642918"/>
          <a:ext cx="432790" cy="446484"/>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90</a:t>
          </a:r>
          <a:endParaRPr lang="fr-FR" sz="1800" b="1" dirty="0">
            <a:solidFill>
              <a:sysClr val="windowText" lastClr="000000"/>
            </a:solidFill>
          </a:endParaRPr>
        </a:p>
      </cdr:txBody>
    </cdr:sp>
  </cdr:relSizeAnchor>
  <cdr:relSizeAnchor xmlns:cdr="http://schemas.openxmlformats.org/drawingml/2006/chartDrawing">
    <cdr:from>
      <cdr:x>0.81553</cdr:x>
      <cdr:y>0.0625</cdr:y>
    </cdr:from>
    <cdr:to>
      <cdr:x>0.8932</cdr:x>
      <cdr:y>0.1875</cdr:y>
    </cdr:to>
    <cdr:sp macro="" textlink="">
      <cdr:nvSpPr>
        <cdr:cNvPr id="10" name="Rectangle 9"/>
        <cdr:cNvSpPr/>
      </cdr:nvSpPr>
      <cdr:spPr>
        <a:xfrm xmlns:a="http://schemas.openxmlformats.org/drawingml/2006/main">
          <a:off x="6000792" y="214314"/>
          <a:ext cx="571504" cy="428628"/>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100</a:t>
          </a:r>
          <a:endParaRPr lang="fr-FR" sz="1800" b="1" dirty="0">
            <a:solidFill>
              <a:sysClr val="windowText" lastClr="000000"/>
            </a:solidFill>
          </a:endParaRPr>
        </a:p>
      </cdr:txBody>
    </cdr:sp>
  </cdr:relSizeAnchor>
  <cdr:relSizeAnchor xmlns:cdr="http://schemas.openxmlformats.org/drawingml/2006/chartDrawing">
    <cdr:from>
      <cdr:x>0.3301</cdr:x>
      <cdr:y>0.125</cdr:y>
    </cdr:from>
    <cdr:to>
      <cdr:x>0.66019</cdr:x>
      <cdr:y>0.22917</cdr:y>
    </cdr:to>
    <cdr:sp macro="" textlink="">
      <cdr:nvSpPr>
        <cdr:cNvPr id="11" name="Rectangle 10"/>
        <cdr:cNvSpPr/>
      </cdr:nvSpPr>
      <cdr:spPr>
        <a:xfrm xmlns:a="http://schemas.openxmlformats.org/drawingml/2006/main">
          <a:off x="2428892" y="428628"/>
          <a:ext cx="2428892" cy="35719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2400" b="1" dirty="0" smtClean="0">
              <a:solidFill>
                <a:srgbClr val="C00000"/>
              </a:solidFill>
            </a:rPr>
            <a:t>Cross  over point</a:t>
          </a:r>
          <a:endParaRPr lang="fr-FR" sz="2400" b="1" dirty="0">
            <a:solidFill>
              <a:srgbClr val="C00000"/>
            </a:solidFill>
          </a:endParaRPr>
        </a:p>
      </cdr:txBody>
    </cdr:sp>
  </cdr:relSizeAnchor>
  <cdr:relSizeAnchor xmlns:cdr="http://schemas.openxmlformats.org/drawingml/2006/chartDrawing">
    <cdr:from>
      <cdr:x>0.18269</cdr:x>
      <cdr:y>0</cdr:y>
    </cdr:from>
    <cdr:to>
      <cdr:x>0.75</cdr:x>
      <cdr:y>0.12</cdr:y>
    </cdr:to>
    <cdr:sp macro="" textlink="">
      <cdr:nvSpPr>
        <cdr:cNvPr id="12" name="Rectangle 11"/>
        <cdr:cNvSpPr/>
      </cdr:nvSpPr>
      <cdr:spPr>
        <a:xfrm xmlns:a="http://schemas.openxmlformats.org/drawingml/2006/main">
          <a:off x="1357322" y="-214290"/>
          <a:ext cx="4214842" cy="40291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r>
            <a:rPr lang="fr-FR" sz="2400" b="1" dirty="0" smtClean="0">
              <a:solidFill>
                <a:schemeClr val="tx1"/>
              </a:solidFill>
            </a:rPr>
            <a:t>Footballeurs non surentraînés</a:t>
          </a:r>
          <a:endParaRPr lang="fr-FR" sz="2400" b="1" dirty="0">
            <a:solidFill>
              <a:schemeClr val="tx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0.20388</cdr:x>
      <cdr:y>0.02083</cdr:y>
    </cdr:from>
    <cdr:to>
      <cdr:x>0.7767</cdr:x>
      <cdr:y>0.16037</cdr:y>
    </cdr:to>
    <cdr:sp macro="" textlink="">
      <cdr:nvSpPr>
        <cdr:cNvPr id="3" name="Rectangle 2"/>
        <cdr:cNvSpPr/>
      </cdr:nvSpPr>
      <cdr:spPr>
        <a:xfrm xmlns:a="http://schemas.openxmlformats.org/drawingml/2006/main">
          <a:off x="1500198" y="71438"/>
          <a:ext cx="4214842" cy="478462"/>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2400" b="1" dirty="0" smtClean="0">
              <a:solidFill>
                <a:sysClr val="windowText" lastClr="000000"/>
              </a:solidFill>
            </a:rPr>
            <a:t>Footballeurs surentraînés</a:t>
          </a:r>
          <a:endParaRPr lang="fr-FR" sz="2400" b="1" dirty="0">
            <a:solidFill>
              <a:sysClr val="windowText" lastClr="000000"/>
            </a:solidFill>
          </a:endParaRPr>
        </a:p>
      </cdr:txBody>
    </cdr:sp>
  </cdr:relSizeAnchor>
  <cdr:relSizeAnchor xmlns:cdr="http://schemas.openxmlformats.org/drawingml/2006/chartDrawing">
    <cdr:from>
      <cdr:x>0.90291</cdr:x>
      <cdr:y>0.6875</cdr:y>
    </cdr:from>
    <cdr:to>
      <cdr:x>0.96682</cdr:x>
      <cdr:y>0.81771</cdr:y>
    </cdr:to>
    <cdr:sp macro="" textlink="">
      <cdr:nvSpPr>
        <cdr:cNvPr id="4" name="Rectangle 3"/>
        <cdr:cNvSpPr/>
      </cdr:nvSpPr>
      <cdr:spPr>
        <a:xfrm xmlns:a="http://schemas.openxmlformats.org/drawingml/2006/main">
          <a:off x="6643734" y="2357454"/>
          <a:ext cx="470257" cy="446490"/>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r>
            <a:rPr lang="fr-FR" sz="1800" b="1" dirty="0" smtClean="0">
              <a:solidFill>
                <a:sysClr val="windowText" lastClr="000000"/>
              </a:solidFill>
            </a:rPr>
            <a:t>40</a:t>
          </a:r>
          <a:endParaRPr lang="fr-FR" sz="1800" b="1" dirty="0">
            <a:solidFill>
              <a:sysClr val="windowText" lastClr="000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65C12F-CEB7-4ADD-81F0-0F8324A6D353}" type="datetimeFigureOut">
              <a:rPr lang="fr-FR" smtClean="0"/>
              <a:pPr/>
              <a:t>09/12/2024</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33FDE6-CD1C-4836-BE10-E301332B7A9C}"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9933FDE6-CD1C-4836-BE10-E301332B7A9C}" type="slidenum">
              <a:rPr lang="fr-FR" smtClean="0"/>
              <a:pPr/>
              <a:t>19</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933FDE6-CD1C-4836-BE10-E301332B7A9C}" type="slidenum">
              <a:rPr lang="fr-FR" smtClean="0"/>
              <a:pPr/>
              <a:t>26</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A064198-579F-4C7F-8F95-8FD57FF6D1C8}" type="datetimeFigureOut">
              <a:rPr lang="fr-FR" smtClean="0"/>
              <a:pPr/>
              <a:t>09/12/2024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3A76F72-9269-46C0-B666-5D4CA49EE97C}"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64198-579F-4C7F-8F95-8FD57FF6D1C8}" type="datetimeFigureOut">
              <a:rPr lang="fr-FR" smtClean="0"/>
              <a:pPr/>
              <a:t>09/12/2024</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76F72-9269-46C0-B666-5D4CA49EE97C}"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57158" y="1785926"/>
            <a:ext cx="8429684" cy="307183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7200" b="1" dirty="0" smtClean="0"/>
              <a:t>فرط التدريب  </a:t>
            </a:r>
          </a:p>
          <a:p>
            <a:pPr algn="ctr"/>
            <a:r>
              <a:rPr lang="fr-FR" sz="7200" b="1" dirty="0" smtClean="0"/>
              <a:t>Le surentraînement </a:t>
            </a:r>
            <a:endParaRPr lang="fr-FR" sz="7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285720" y="1643050"/>
          <a:ext cx="8429684" cy="4857784"/>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0" y="0"/>
            <a:ext cx="9144000" cy="142873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solidFill>
                  <a:schemeClr val="tx1"/>
                </a:solidFill>
              </a:rPr>
              <a:t>Variation de la fréquence cardiaque lors d’un même exercice standardisé sur tapis roulant, avant entrainement (NE), après entrainement (E) et en phases de surentrainement (SE) </a:t>
            </a:r>
            <a:endParaRPr lang="fr-FR" sz="2400" b="1"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0" y="1857364"/>
          <a:ext cx="9144000" cy="5000636"/>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3071802" y="2571744"/>
            <a:ext cx="1536832" cy="441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2400" b="1" dirty="0" smtClean="0">
                <a:solidFill>
                  <a:schemeClr val="tx1"/>
                </a:solidFill>
              </a:rPr>
              <a:t>70% max </a:t>
            </a:r>
            <a:endParaRPr lang="fr-FR" sz="2400" b="1" dirty="0">
              <a:solidFill>
                <a:schemeClr val="tx1"/>
              </a:solidFill>
            </a:endParaRPr>
          </a:p>
        </p:txBody>
      </p:sp>
      <p:sp>
        <p:nvSpPr>
          <p:cNvPr id="4" name="Rectangle 3"/>
          <p:cNvSpPr/>
          <p:nvPr/>
        </p:nvSpPr>
        <p:spPr>
          <a:xfrm>
            <a:off x="0" y="0"/>
            <a:ext cx="9144000" cy="164305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fr-FR" sz="2000" b="1" dirty="0" smtClean="0"/>
              <a:t>Variation de la consommation d’oxygène et de la performance sur 10 Km d’un coureur en état de forme (début de saison), et en état de surentrainement  (fin de saison) . La VO2max ne varie pas au cours de la saison , mais la VO2 nécessaire pour courir les 10 km est augmenté , cette dernière correspond à 70%   de VO2max en début de saison et 80% de VO2max en fin de saison lorsque le sujet et surentrainé </a:t>
            </a:r>
            <a:endParaRPr lang="fr-FR"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928662" y="71414"/>
            <a:ext cx="7358114" cy="714380"/>
          </a:xfrm>
          <a:prstGeom prst="downArrowCallout">
            <a:avLst>
              <a:gd name="adj1" fmla="val 25000"/>
              <a:gd name="adj2" fmla="val 124867"/>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smtClean="0"/>
              <a:t>Classification de surentrainement</a:t>
            </a:r>
            <a:r>
              <a:rPr lang="ar-DZ" sz="2400" b="1" dirty="0" smtClean="0"/>
              <a:t>5- تصنيف الإرهاق </a:t>
            </a:r>
            <a:r>
              <a:rPr lang="fr-FR" sz="2400" b="1" dirty="0" smtClean="0"/>
              <a:t> </a:t>
            </a:r>
            <a:endParaRPr lang="fr-FR" sz="2400" b="1" dirty="0"/>
          </a:p>
        </p:txBody>
      </p:sp>
      <p:sp>
        <p:nvSpPr>
          <p:cNvPr id="3" name="Carré corné 2"/>
          <p:cNvSpPr/>
          <p:nvPr/>
        </p:nvSpPr>
        <p:spPr>
          <a:xfrm>
            <a:off x="2500298" y="857232"/>
            <a:ext cx="4071966" cy="428628"/>
          </a:xfrm>
          <a:prstGeom prst="foldedCorner">
            <a:avLst>
              <a:gd name="adj" fmla="val 5000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smtClean="0"/>
          </a:p>
          <a:p>
            <a:pPr algn="ctr"/>
            <a:r>
              <a:rPr lang="fr-FR" sz="2400" b="1" dirty="0" smtClean="0"/>
              <a:t>  (</a:t>
            </a:r>
            <a:r>
              <a:rPr lang="fr-FR" sz="2400" b="1" dirty="0" err="1" smtClean="0"/>
              <a:t>Israel</a:t>
            </a:r>
            <a:r>
              <a:rPr lang="fr-FR" sz="2400" b="1" dirty="0" smtClean="0"/>
              <a:t> 1976)</a:t>
            </a:r>
            <a:r>
              <a:rPr lang="ar-DZ" sz="2400" b="1" dirty="0" smtClean="0"/>
              <a:t>تصنيف  </a:t>
            </a:r>
            <a:endParaRPr lang="fr-FR" sz="2400" b="1" dirty="0"/>
          </a:p>
        </p:txBody>
      </p:sp>
      <p:sp>
        <p:nvSpPr>
          <p:cNvPr id="4" name="Rectangle à coins arrondis 3"/>
          <p:cNvSpPr/>
          <p:nvPr/>
        </p:nvSpPr>
        <p:spPr>
          <a:xfrm>
            <a:off x="4572000" y="3000372"/>
            <a:ext cx="4500594" cy="200026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النوع </a:t>
            </a:r>
            <a:r>
              <a:rPr lang="ar-DZ" sz="2400" dirty="0" err="1" smtClean="0"/>
              <a:t>السمبثاوي</a:t>
            </a:r>
            <a:r>
              <a:rPr lang="ar-DZ" sz="2400" dirty="0" smtClean="0"/>
              <a:t> المتهيج (</a:t>
            </a:r>
            <a:r>
              <a:rPr lang="fr-FR" sz="2400" dirty="0" smtClean="0"/>
              <a:t>surexcitation</a:t>
            </a:r>
            <a:r>
              <a:rPr lang="ar-DZ" sz="2400" dirty="0" smtClean="0"/>
              <a:t>): </a:t>
            </a:r>
          </a:p>
          <a:p>
            <a:pPr algn="ctr" rtl="1"/>
            <a:r>
              <a:rPr lang="ar-DZ" sz="2400" dirty="0" smtClean="0"/>
              <a:t>سهل من ناحية التشخيص نظرا للإحساس الخاص بالمرض يحدث للجسم الشاب . النشاط من نوع (القوة\السرعة)  </a:t>
            </a:r>
            <a:endParaRPr lang="fr-FR" sz="2400" dirty="0"/>
          </a:p>
        </p:txBody>
      </p:sp>
      <p:sp>
        <p:nvSpPr>
          <p:cNvPr id="5" name="Rectangle à coins arrondis 4"/>
          <p:cNvSpPr/>
          <p:nvPr/>
        </p:nvSpPr>
        <p:spPr>
          <a:xfrm>
            <a:off x="71406" y="3000372"/>
            <a:ext cx="4214842" cy="200026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النوع </a:t>
            </a:r>
            <a:r>
              <a:rPr lang="ar-DZ" sz="2400" dirty="0" err="1" smtClean="0"/>
              <a:t>الباراسمبثاوي</a:t>
            </a:r>
            <a:r>
              <a:rPr lang="ar-DZ" sz="2400" dirty="0" smtClean="0"/>
              <a:t>  المثبط (</a:t>
            </a:r>
            <a:r>
              <a:rPr lang="fr-FR" sz="2400" dirty="0" smtClean="0"/>
              <a:t>inhibition</a:t>
            </a:r>
            <a:r>
              <a:rPr lang="ar-DZ" sz="2400" dirty="0" smtClean="0"/>
              <a:t>): </a:t>
            </a:r>
          </a:p>
          <a:p>
            <a:pPr algn="ctr" rtl="1"/>
            <a:r>
              <a:rPr lang="ar-DZ" sz="2400" dirty="0" smtClean="0"/>
              <a:t>أكثر  غموضا، غالبا لا يكون ظاهرا في الراحة يحدث لدى الأشخاص المتقدمين في العمر. نشاط التحمل </a:t>
            </a:r>
            <a:endParaRPr lang="fr-FR" sz="2400" dirty="0"/>
          </a:p>
        </p:txBody>
      </p:sp>
      <p:cxnSp>
        <p:nvCxnSpPr>
          <p:cNvPr id="6" name="Connecteur droit avec flèche 5"/>
          <p:cNvCxnSpPr/>
          <p:nvPr/>
        </p:nvCxnSpPr>
        <p:spPr>
          <a:xfrm rot="16200000" flipH="1">
            <a:off x="5375676" y="517902"/>
            <a:ext cx="1500200" cy="303611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7" name="Connecteur droit avec flèche 6"/>
          <p:cNvCxnSpPr/>
          <p:nvPr/>
        </p:nvCxnSpPr>
        <p:spPr>
          <a:xfrm rot="5400000">
            <a:off x="2303844" y="410745"/>
            <a:ext cx="1428760" cy="3178991"/>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rré corné 1"/>
          <p:cNvSpPr/>
          <p:nvPr/>
        </p:nvSpPr>
        <p:spPr>
          <a:xfrm>
            <a:off x="1571604" y="71414"/>
            <a:ext cx="5643602" cy="428628"/>
          </a:xfrm>
          <a:prstGeom prst="foldedCorner">
            <a:avLst>
              <a:gd name="adj" fmla="val 5000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smtClean="0"/>
          </a:p>
          <a:p>
            <a:pPr algn="ctr"/>
            <a:r>
              <a:rPr lang="fr-FR" sz="2400" b="1" dirty="0" smtClean="0"/>
              <a:t>Forme de surentrainement</a:t>
            </a:r>
            <a:r>
              <a:rPr lang="ar-DZ" sz="2400" b="1" dirty="0" smtClean="0"/>
              <a:t>أشكال الإرهاق </a:t>
            </a:r>
            <a:r>
              <a:rPr lang="fr-FR" sz="2400" b="1" dirty="0" smtClean="0"/>
              <a:t> </a:t>
            </a:r>
            <a:endParaRPr lang="fr-FR" sz="2400" b="1" dirty="0"/>
          </a:p>
        </p:txBody>
      </p:sp>
      <p:sp>
        <p:nvSpPr>
          <p:cNvPr id="3" name="Rectangle à coins arrondis 2"/>
          <p:cNvSpPr/>
          <p:nvPr/>
        </p:nvSpPr>
        <p:spPr>
          <a:xfrm>
            <a:off x="6286512" y="1000108"/>
            <a:ext cx="2643174" cy="185738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400" dirty="0" smtClean="0"/>
              <a:t>1- الشكل الأقل خطرا</a:t>
            </a:r>
          </a:p>
          <a:p>
            <a:r>
              <a:rPr lang="ar-DZ" sz="2400" dirty="0" smtClean="0"/>
              <a:t> </a:t>
            </a:r>
            <a:r>
              <a:rPr lang="fr-FR" sz="2400" dirty="0" smtClean="0"/>
              <a:t>«dépassement»</a:t>
            </a:r>
          </a:p>
          <a:p>
            <a:r>
              <a:rPr lang="fr-FR" sz="2400" dirty="0" smtClean="0"/>
              <a:t>(</a:t>
            </a:r>
            <a:r>
              <a:rPr lang="fr-FR" sz="2400" dirty="0" err="1" smtClean="0"/>
              <a:t>overreaching</a:t>
            </a:r>
            <a:r>
              <a:rPr lang="fr-FR" sz="2400" dirty="0" smtClean="0"/>
              <a:t>).</a:t>
            </a:r>
          </a:p>
          <a:p>
            <a:pPr algn="r" rtl="1"/>
            <a:endParaRPr lang="fr-FR" sz="2400" dirty="0"/>
          </a:p>
        </p:txBody>
      </p:sp>
      <p:sp>
        <p:nvSpPr>
          <p:cNvPr id="4" name="Rectangle à coins arrondis 3"/>
          <p:cNvSpPr/>
          <p:nvPr/>
        </p:nvSpPr>
        <p:spPr>
          <a:xfrm>
            <a:off x="3286148" y="1071546"/>
            <a:ext cx="2857488" cy="17859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400" dirty="0" smtClean="0"/>
              <a:t>2- الشكل الخطير المزمن </a:t>
            </a:r>
          </a:p>
          <a:p>
            <a:pPr algn="r" rtl="1"/>
            <a:r>
              <a:rPr lang="fr-FR" sz="2400" dirty="0" smtClean="0"/>
              <a:t>syndrome de </a:t>
            </a:r>
          </a:p>
          <a:p>
            <a:pPr algn="r"/>
            <a:r>
              <a:rPr lang="fr-FR" sz="2400" dirty="0" smtClean="0"/>
              <a:t>surentraînement » (</a:t>
            </a:r>
            <a:r>
              <a:rPr lang="fr-FR" sz="2400" dirty="0" err="1" smtClean="0"/>
              <a:t>overtraining</a:t>
            </a:r>
            <a:r>
              <a:rPr lang="fr-FR" sz="2400" dirty="0" smtClean="0"/>
              <a:t>).</a:t>
            </a:r>
          </a:p>
          <a:p>
            <a:pPr algn="r" rtl="1"/>
            <a:endParaRPr lang="fr-FR" sz="2400" dirty="0"/>
          </a:p>
        </p:txBody>
      </p:sp>
      <p:sp>
        <p:nvSpPr>
          <p:cNvPr id="5" name="Rectangle à coins arrondis 4"/>
          <p:cNvSpPr/>
          <p:nvPr/>
        </p:nvSpPr>
        <p:spPr>
          <a:xfrm>
            <a:off x="142844" y="1071546"/>
            <a:ext cx="2928958" cy="17145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400" dirty="0" smtClean="0"/>
              <a:t>3- مؤشرات الإرهاق</a:t>
            </a:r>
            <a:r>
              <a:rPr lang="fr-FR" sz="2400" dirty="0" smtClean="0"/>
              <a:t> (</a:t>
            </a:r>
            <a:r>
              <a:rPr lang="fr-FR" sz="2400" dirty="0" err="1" smtClean="0"/>
              <a:t>overtraining</a:t>
            </a:r>
            <a:r>
              <a:rPr lang="fr-FR" sz="2400" dirty="0" smtClean="0"/>
              <a:t> syndrome </a:t>
            </a:r>
            <a:r>
              <a:rPr lang="fr-FR" sz="2400" dirty="0" err="1" smtClean="0"/>
              <a:t>staleness</a:t>
            </a:r>
            <a:r>
              <a:rPr lang="fr-FR" sz="2400" dirty="0" smtClean="0"/>
              <a:t>)</a:t>
            </a:r>
            <a:r>
              <a:rPr lang="ar-DZ" sz="2400" dirty="0" smtClean="0"/>
              <a:t>  </a:t>
            </a:r>
            <a:endParaRPr lang="fr-FR" sz="2400" dirty="0"/>
          </a:p>
        </p:txBody>
      </p:sp>
      <p:sp>
        <p:nvSpPr>
          <p:cNvPr id="9" name="Rectangle à coins arrondis 8"/>
          <p:cNvSpPr/>
          <p:nvPr/>
        </p:nvSpPr>
        <p:spPr>
          <a:xfrm>
            <a:off x="6286512" y="3000372"/>
            <a:ext cx="2714644" cy="350046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200" b="1" dirty="0" smtClean="0"/>
              <a:t>حالة انخفاض في مستوى التفوق، اقل خطرا</a:t>
            </a:r>
          </a:p>
          <a:p>
            <a:pPr algn="r" rtl="1"/>
            <a:r>
              <a:rPr lang="ar-DZ" sz="2200" b="1" dirty="0" smtClean="0"/>
              <a:t>الأعراض تختفي بعد فترة من الاسترجاع لمدة متوسطة </a:t>
            </a:r>
            <a:endParaRPr lang="fr-FR" sz="2200" b="1" dirty="0"/>
          </a:p>
        </p:txBody>
      </p:sp>
      <p:sp>
        <p:nvSpPr>
          <p:cNvPr id="10" name="Rectangle à coins arrondis 9"/>
          <p:cNvSpPr/>
          <p:nvPr/>
        </p:nvSpPr>
        <p:spPr>
          <a:xfrm>
            <a:off x="3286116" y="3000372"/>
            <a:ext cx="2714644" cy="35719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200" b="1" dirty="0" smtClean="0"/>
              <a:t>يتمثل في انخفاض الإنجاز الرياضي بينما حمولة التدريب تكون نفسها. الراحة تكون أكثر طولا من حيث المدة (من 2 إلى 3 أشهر) </a:t>
            </a:r>
            <a:endParaRPr lang="fr-FR" sz="2200" b="1" dirty="0" smtClean="0"/>
          </a:p>
        </p:txBody>
      </p:sp>
      <p:sp>
        <p:nvSpPr>
          <p:cNvPr id="12" name="Rectangle à coins arrondis 11"/>
          <p:cNvSpPr/>
          <p:nvPr/>
        </p:nvSpPr>
        <p:spPr>
          <a:xfrm>
            <a:off x="142844" y="2928934"/>
            <a:ext cx="2857520" cy="364333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200" b="1" dirty="0" smtClean="0"/>
              <a:t>يتمثل في حالة مستمرة لانخفاض الإنجاز الرياضي يصاحبه عدة مؤشرات صحية </a:t>
            </a:r>
            <a:r>
              <a:rPr lang="ar-DZ" sz="2200" b="1" dirty="0" err="1" smtClean="0"/>
              <a:t>و</a:t>
            </a:r>
            <a:r>
              <a:rPr lang="ar-DZ" sz="2200" b="1" dirty="0" smtClean="0"/>
              <a:t> بيولوجية . مدة الراحة تكون أكثر طولا (2 إلى 3 سنوات) </a:t>
            </a:r>
            <a:endParaRPr lang="fr-FR" sz="2200" b="1" dirty="0"/>
          </a:p>
        </p:txBody>
      </p:sp>
      <p:cxnSp>
        <p:nvCxnSpPr>
          <p:cNvPr id="14" name="Connecteur droit avec flèche 13"/>
          <p:cNvCxnSpPr/>
          <p:nvPr/>
        </p:nvCxnSpPr>
        <p:spPr>
          <a:xfrm>
            <a:off x="4393404" y="500042"/>
            <a:ext cx="3107554"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Connecteur droit avec flèche 15"/>
          <p:cNvCxnSpPr/>
          <p:nvPr/>
        </p:nvCxnSpPr>
        <p:spPr>
          <a:xfrm rot="16200000" flipH="1">
            <a:off x="4125511" y="767935"/>
            <a:ext cx="57150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Connecteur droit avec flèche 16"/>
          <p:cNvCxnSpPr/>
          <p:nvPr/>
        </p:nvCxnSpPr>
        <p:spPr>
          <a:xfrm rot="10800000" flipV="1">
            <a:off x="1428728" y="500042"/>
            <a:ext cx="2964678" cy="50006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1438"/>
            <a:ext cx="9144000" cy="5714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b="1" dirty="0" smtClean="0"/>
              <a:t>Symptômes et manifestations de surentrainement (d’après Israël 1976) </a:t>
            </a:r>
            <a:endParaRPr lang="fr-FR" sz="2400" b="1" dirty="0"/>
          </a:p>
        </p:txBody>
      </p:sp>
      <p:graphicFrame>
        <p:nvGraphicFramePr>
          <p:cNvPr id="3" name="Tableau 2"/>
          <p:cNvGraphicFramePr>
            <a:graphicFrameLocks noGrp="1"/>
          </p:cNvGraphicFramePr>
          <p:nvPr/>
        </p:nvGraphicFramePr>
        <p:xfrm>
          <a:off x="0" y="714356"/>
          <a:ext cx="9144000" cy="5873264"/>
        </p:xfrm>
        <a:graphic>
          <a:graphicData uri="http://schemas.openxmlformats.org/drawingml/2006/table">
            <a:tbl>
              <a:tblPr firstRow="1" bandRow="1">
                <a:tableStyleId>{93296810-A885-4BE3-A3E7-6D5BEEA58F35}</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80451">
                <a:tc gridSpan="2">
                  <a:txBody>
                    <a:bodyPr/>
                    <a:lstStyle/>
                    <a:p>
                      <a:pPr algn="ctr"/>
                      <a:r>
                        <a:rPr lang="ar-DZ" sz="2000" dirty="0" smtClean="0">
                          <a:solidFill>
                            <a:schemeClr val="tx1"/>
                          </a:solidFill>
                        </a:rPr>
                        <a:t>الإرهاق</a:t>
                      </a:r>
                      <a:r>
                        <a:rPr lang="ar-DZ" sz="2000" baseline="0" dirty="0" smtClean="0">
                          <a:solidFill>
                            <a:schemeClr val="tx1"/>
                          </a:solidFill>
                        </a:rPr>
                        <a:t> </a:t>
                      </a:r>
                      <a:endParaRPr lang="fr-FR" sz="2000" dirty="0">
                        <a:solidFill>
                          <a:schemeClr val="tx1"/>
                        </a:solidFill>
                      </a:endParaRPr>
                    </a:p>
                  </a:txBody>
                  <a:tcPr/>
                </a:tc>
                <a:tc hMerge="1">
                  <a:txBody>
                    <a:bodyPr/>
                    <a:lstStyle/>
                    <a:p>
                      <a:endParaRPr lang="fr-FR" dirty="0"/>
                    </a:p>
                  </a:txBody>
                  <a:tcPr/>
                </a:tc>
                <a:extLst>
                  <a:ext uri="{0D108BD9-81ED-4DB2-BD59-A6C34878D82A}">
                    <a16:rowId xmlns:a16="http://schemas.microsoft.com/office/drawing/2014/main" val="10000"/>
                  </a:ext>
                </a:extLst>
              </a:tr>
              <a:tr h="4097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2200" b="1" dirty="0" err="1" smtClean="0">
                          <a:solidFill>
                            <a:srgbClr val="0070C0"/>
                          </a:solidFill>
                        </a:rPr>
                        <a:t>السمبثاوي</a:t>
                      </a:r>
                      <a:r>
                        <a:rPr lang="ar-DZ" sz="2200" b="1" dirty="0" smtClean="0">
                          <a:solidFill>
                            <a:srgbClr val="0070C0"/>
                          </a:solidFill>
                        </a:rPr>
                        <a:t> </a:t>
                      </a:r>
                      <a:endParaRPr lang="fr-FR" sz="2200" b="1" dirty="0" smtClean="0">
                        <a:solidFill>
                          <a:srgbClr val="0070C0"/>
                        </a:solidFill>
                      </a:endParaRPr>
                    </a:p>
                  </a:txBody>
                  <a:tcPr/>
                </a:tc>
                <a:tc>
                  <a:txBody>
                    <a:bodyPr/>
                    <a:lstStyle/>
                    <a:p>
                      <a:pPr algn="ctr"/>
                      <a:r>
                        <a:rPr lang="ar-DZ" sz="2200" b="1" dirty="0" err="1" smtClean="0">
                          <a:solidFill>
                            <a:srgbClr val="0070C0"/>
                          </a:solidFill>
                        </a:rPr>
                        <a:t>البراسمبثاوي</a:t>
                      </a:r>
                      <a:r>
                        <a:rPr lang="ar-DZ" sz="2200" b="1" baseline="0" dirty="0" smtClean="0">
                          <a:solidFill>
                            <a:srgbClr val="0070C0"/>
                          </a:solidFill>
                        </a:rPr>
                        <a:t> </a:t>
                      </a:r>
                      <a:endParaRPr lang="fr-FR" sz="2200" b="1" dirty="0">
                        <a:solidFill>
                          <a:srgbClr val="0070C0"/>
                        </a:solidFill>
                      </a:endParaRPr>
                    </a:p>
                  </a:txBody>
                  <a:tcPr/>
                </a:tc>
                <a:extLst>
                  <a:ext uri="{0D108BD9-81ED-4DB2-BD59-A6C34878D82A}">
                    <a16:rowId xmlns:a16="http://schemas.microsoft.com/office/drawing/2014/main" val="10001"/>
                  </a:ext>
                </a:extLst>
              </a:tr>
              <a:tr h="409716">
                <a:tc>
                  <a:txBody>
                    <a:bodyPr/>
                    <a:lstStyle/>
                    <a:p>
                      <a:pPr algn="r" rtl="1"/>
                      <a:r>
                        <a:rPr lang="ar-DZ" sz="2200" b="1" dirty="0" smtClean="0"/>
                        <a:t>قابلية التعب السهل </a:t>
                      </a:r>
                      <a:endParaRPr lang="fr-FR" sz="2200" b="1" dirty="0"/>
                    </a:p>
                  </a:txBody>
                  <a:tcPr/>
                </a:tc>
                <a:tc>
                  <a:txBody>
                    <a:bodyPr/>
                    <a:lstStyle/>
                    <a:p>
                      <a:pPr algn="r" rtl="1"/>
                      <a:r>
                        <a:rPr lang="ar-DZ" sz="2200" b="1" dirty="0" smtClean="0"/>
                        <a:t>قابلية التعب السهل  (غير عادي)</a:t>
                      </a:r>
                      <a:r>
                        <a:rPr lang="ar-DZ" sz="2200" b="1" baseline="0" dirty="0" smtClean="0"/>
                        <a:t> </a:t>
                      </a:r>
                      <a:endParaRPr lang="fr-FR" sz="2200" b="1" dirty="0"/>
                    </a:p>
                  </a:txBody>
                  <a:tcPr/>
                </a:tc>
                <a:extLst>
                  <a:ext uri="{0D108BD9-81ED-4DB2-BD59-A6C34878D82A}">
                    <a16:rowId xmlns:a16="http://schemas.microsoft.com/office/drawing/2014/main" val="10002"/>
                  </a:ext>
                </a:extLst>
              </a:tr>
              <a:tr h="409716">
                <a:tc>
                  <a:txBody>
                    <a:bodyPr/>
                    <a:lstStyle/>
                    <a:p>
                      <a:pPr algn="r" rtl="1"/>
                      <a:r>
                        <a:rPr lang="ar-DZ" sz="2200" b="1" dirty="0" smtClean="0"/>
                        <a:t>التحفيز </a:t>
                      </a:r>
                      <a:endParaRPr lang="fr-FR" sz="2200" b="1" dirty="0"/>
                    </a:p>
                  </a:txBody>
                  <a:tcPr/>
                </a:tc>
                <a:tc>
                  <a:txBody>
                    <a:bodyPr/>
                    <a:lstStyle/>
                    <a:p>
                      <a:pPr algn="r" rtl="1"/>
                      <a:r>
                        <a:rPr lang="ar-DZ" sz="2200" b="1" dirty="0" smtClean="0"/>
                        <a:t>التثبيط </a:t>
                      </a:r>
                      <a:endParaRPr lang="fr-FR" sz="2200" b="1" dirty="0"/>
                    </a:p>
                  </a:txBody>
                  <a:tcPr/>
                </a:tc>
                <a:extLst>
                  <a:ext uri="{0D108BD9-81ED-4DB2-BD59-A6C34878D82A}">
                    <a16:rowId xmlns:a16="http://schemas.microsoft.com/office/drawing/2014/main" val="10003"/>
                  </a:ext>
                </a:extLst>
              </a:tr>
              <a:tr h="409716">
                <a:tc>
                  <a:txBody>
                    <a:bodyPr/>
                    <a:lstStyle/>
                    <a:p>
                      <a:pPr algn="r" rtl="1"/>
                      <a:r>
                        <a:rPr lang="ar-DZ" sz="2200" b="1" dirty="0" err="1" smtClean="0"/>
                        <a:t>إضطراب</a:t>
                      </a:r>
                      <a:r>
                        <a:rPr lang="ar-DZ" sz="2200" b="1" dirty="0" smtClean="0"/>
                        <a:t> في النوم </a:t>
                      </a:r>
                      <a:endParaRPr lang="fr-FR" sz="2200" b="1" dirty="0"/>
                    </a:p>
                  </a:txBody>
                  <a:tcPr/>
                </a:tc>
                <a:tc>
                  <a:txBody>
                    <a:bodyPr/>
                    <a:lstStyle/>
                    <a:p>
                      <a:pPr algn="r" rtl="1"/>
                      <a:r>
                        <a:rPr lang="ar-DZ" sz="2200" b="1" dirty="0" smtClean="0"/>
                        <a:t>نوم عادي</a:t>
                      </a:r>
                      <a:r>
                        <a:rPr lang="ar-DZ" sz="2200" b="1" baseline="0" dirty="0" smtClean="0"/>
                        <a:t> </a:t>
                      </a:r>
                      <a:endParaRPr lang="fr-FR" sz="2200" b="1" dirty="0"/>
                    </a:p>
                  </a:txBody>
                  <a:tcPr/>
                </a:tc>
                <a:extLst>
                  <a:ext uri="{0D108BD9-81ED-4DB2-BD59-A6C34878D82A}">
                    <a16:rowId xmlns:a16="http://schemas.microsoft.com/office/drawing/2014/main" val="10004"/>
                  </a:ext>
                </a:extLst>
              </a:tr>
              <a:tr h="325772">
                <a:tc>
                  <a:txBody>
                    <a:bodyPr/>
                    <a:lstStyle/>
                    <a:p>
                      <a:pPr algn="r" rtl="1"/>
                      <a:r>
                        <a:rPr lang="ar-DZ" sz="2200" b="1" dirty="0" smtClean="0"/>
                        <a:t>انخفاض في الشهية </a:t>
                      </a:r>
                      <a:endParaRPr lang="fr-FR" sz="2200" b="1" dirty="0"/>
                    </a:p>
                  </a:txBody>
                  <a:tcPr/>
                </a:tc>
                <a:tc>
                  <a:txBody>
                    <a:bodyPr/>
                    <a:lstStyle/>
                    <a:p>
                      <a:pPr algn="r" rtl="1"/>
                      <a:r>
                        <a:rPr lang="ar-DZ" sz="2200" b="1" dirty="0" smtClean="0"/>
                        <a:t>شهية طبيعية </a:t>
                      </a:r>
                      <a:endParaRPr lang="fr-FR" sz="2200" b="1" dirty="0"/>
                    </a:p>
                  </a:txBody>
                  <a:tcPr/>
                </a:tc>
                <a:extLst>
                  <a:ext uri="{0D108BD9-81ED-4DB2-BD59-A6C34878D82A}">
                    <a16:rowId xmlns:a16="http://schemas.microsoft.com/office/drawing/2014/main" val="10005"/>
                  </a:ext>
                </a:extLst>
              </a:tr>
              <a:tr h="409716">
                <a:tc>
                  <a:txBody>
                    <a:bodyPr/>
                    <a:lstStyle/>
                    <a:p>
                      <a:pPr algn="r" rtl="1"/>
                      <a:r>
                        <a:rPr lang="ar-DZ" sz="2200" b="1" baseline="0" dirty="0" smtClean="0"/>
                        <a:t>فقدان وزن الجسم </a:t>
                      </a:r>
                      <a:endParaRPr lang="fr-FR" sz="2200" b="1" dirty="0"/>
                    </a:p>
                  </a:txBody>
                  <a:tcPr/>
                </a:tc>
                <a:tc>
                  <a:txBody>
                    <a:bodyPr/>
                    <a:lstStyle/>
                    <a:p>
                      <a:pPr algn="r" rtl="1"/>
                      <a:r>
                        <a:rPr lang="ar-DZ" sz="2200" b="1" dirty="0" smtClean="0"/>
                        <a:t>وزن الجسم ثابت </a:t>
                      </a:r>
                      <a:endParaRPr lang="fr-FR" sz="2200" b="1" dirty="0"/>
                    </a:p>
                  </a:txBody>
                  <a:tcPr/>
                </a:tc>
                <a:extLst>
                  <a:ext uri="{0D108BD9-81ED-4DB2-BD59-A6C34878D82A}">
                    <a16:rowId xmlns:a16="http://schemas.microsoft.com/office/drawing/2014/main" val="10006"/>
                  </a:ext>
                </a:extLst>
              </a:tr>
              <a:tr h="731636">
                <a:tc>
                  <a:txBody>
                    <a:bodyPr/>
                    <a:lstStyle/>
                    <a:p>
                      <a:pPr algn="r" rtl="1"/>
                      <a:r>
                        <a:rPr lang="ar-DZ" sz="2200" b="1" baseline="0" dirty="0" smtClean="0"/>
                        <a:t>التوجه نحو </a:t>
                      </a:r>
                      <a:r>
                        <a:rPr lang="ar-DZ" sz="2200" b="1" baseline="0" dirty="0" err="1" smtClean="0"/>
                        <a:t>التعرق</a:t>
                      </a:r>
                      <a:r>
                        <a:rPr lang="ar-DZ" sz="2200" b="1" baseline="0" dirty="0" smtClean="0"/>
                        <a:t>، عرق غزير</a:t>
                      </a:r>
                      <a:endParaRPr lang="fr-FR" sz="2200" b="1" dirty="0"/>
                    </a:p>
                  </a:txBody>
                  <a:tcPr/>
                </a:tc>
                <a:tc>
                  <a:txBody>
                    <a:bodyPr/>
                    <a:lstStyle/>
                    <a:p>
                      <a:pPr algn="r" rtl="1"/>
                      <a:r>
                        <a:rPr lang="ar-DZ" sz="2200" b="1" baseline="0" dirty="0" smtClean="0"/>
                        <a:t>تعديل حراري عادي </a:t>
                      </a:r>
                      <a:endParaRPr lang="fr-FR" sz="2200" b="1" dirty="0"/>
                    </a:p>
                  </a:txBody>
                  <a:tcPr/>
                </a:tc>
                <a:extLst>
                  <a:ext uri="{0D108BD9-81ED-4DB2-BD59-A6C34878D82A}">
                    <a16:rowId xmlns:a16="http://schemas.microsoft.com/office/drawing/2014/main" val="10007"/>
                  </a:ext>
                </a:extLst>
              </a:tr>
              <a:tr h="40971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200" b="1" baseline="0" dirty="0" smtClean="0"/>
                        <a:t>خفقان، ضغط، آلام في القلب، نبض سريع</a:t>
                      </a:r>
                      <a:endParaRPr lang="fr-FR" sz="2200" b="1" dirty="0" smtClean="0"/>
                    </a:p>
                  </a:txBody>
                  <a:tcPr/>
                </a:tc>
                <a:tc>
                  <a:txBody>
                    <a:bodyPr/>
                    <a:lstStyle/>
                    <a:p>
                      <a:pPr algn="r" rtl="1"/>
                      <a:r>
                        <a:rPr lang="ar-DZ" sz="2200" b="1" dirty="0" smtClean="0"/>
                        <a:t>نبض</a:t>
                      </a:r>
                      <a:r>
                        <a:rPr lang="ar-DZ" sz="2200" b="1" baseline="0" dirty="0" smtClean="0"/>
                        <a:t> بطيء </a:t>
                      </a:r>
                      <a:endParaRPr lang="fr-FR" sz="2200" b="1" dirty="0"/>
                    </a:p>
                  </a:txBody>
                  <a:tcPr/>
                </a:tc>
                <a:extLst>
                  <a:ext uri="{0D108BD9-81ED-4DB2-BD59-A6C34878D82A}">
                    <a16:rowId xmlns:a16="http://schemas.microsoft.com/office/drawing/2014/main" val="10008"/>
                  </a:ext>
                </a:extLst>
              </a:tr>
              <a:tr h="569628">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200" b="1" dirty="0" smtClean="0"/>
                        <a:t>عمليات</a:t>
                      </a:r>
                      <a:r>
                        <a:rPr lang="ar-DZ" sz="2200" b="1" baseline="0" dirty="0" smtClean="0"/>
                        <a:t> </a:t>
                      </a:r>
                      <a:r>
                        <a:rPr lang="ar-DZ" sz="2200" b="1" baseline="0" dirty="0" err="1" smtClean="0"/>
                        <a:t>أيضية</a:t>
                      </a:r>
                      <a:r>
                        <a:rPr lang="ar-DZ" sz="2200" b="1" baseline="0" dirty="0" smtClean="0"/>
                        <a:t> متزايدة </a:t>
                      </a:r>
                      <a:endParaRPr lang="fr-FR" sz="2200" b="1" dirty="0" smtClean="0"/>
                    </a:p>
                  </a:txBody>
                  <a:tcPr/>
                </a:tc>
                <a:tc>
                  <a:txBody>
                    <a:bodyPr/>
                    <a:lstStyle/>
                    <a:p>
                      <a:pPr algn="r" rtl="1"/>
                      <a:r>
                        <a:rPr lang="ar-DZ" sz="2200" b="1" dirty="0" smtClean="0"/>
                        <a:t>عمليات</a:t>
                      </a:r>
                      <a:r>
                        <a:rPr lang="ar-DZ" sz="2200" b="1" baseline="0" dirty="0" smtClean="0"/>
                        <a:t> </a:t>
                      </a:r>
                      <a:r>
                        <a:rPr lang="ar-DZ" sz="2200" b="1" baseline="0" dirty="0" err="1" smtClean="0"/>
                        <a:t>أيضية</a:t>
                      </a:r>
                      <a:r>
                        <a:rPr lang="ar-DZ" sz="2200" b="1" baseline="0" dirty="0" smtClean="0"/>
                        <a:t> عادية </a:t>
                      </a:r>
                      <a:endParaRPr lang="fr-FR" sz="2200" b="1" dirty="0"/>
                    </a:p>
                  </a:txBody>
                  <a:tcPr/>
                </a:tc>
                <a:extLst>
                  <a:ext uri="{0D108BD9-81ED-4DB2-BD59-A6C34878D82A}">
                    <a16:rowId xmlns:a16="http://schemas.microsoft.com/office/drawing/2014/main" val="10009"/>
                  </a:ext>
                </a:extLst>
              </a:tr>
              <a:tr h="40971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200" b="1" dirty="0" smtClean="0"/>
                        <a:t>درجة حرارة جسمية مرتفعة جزئيا</a:t>
                      </a:r>
                      <a:endParaRPr lang="fr-FR" sz="2200" b="1" dirty="0" smtClean="0"/>
                    </a:p>
                  </a:txBody>
                  <a:tcPr/>
                </a:tc>
                <a:tc>
                  <a:txBody>
                    <a:bodyPr/>
                    <a:lstStyle/>
                    <a:p>
                      <a:pPr algn="r" rtl="1"/>
                      <a:r>
                        <a:rPr lang="ar-DZ" sz="2200" b="1" baseline="0" dirty="0" smtClean="0"/>
                        <a:t>درجة حرارة جسمية عادية </a:t>
                      </a:r>
                      <a:endParaRPr lang="fr-FR" sz="2200" b="1" dirty="0"/>
                    </a:p>
                  </a:txBody>
                  <a:tcPr/>
                </a:tc>
                <a:extLst>
                  <a:ext uri="{0D108BD9-81ED-4DB2-BD59-A6C34878D82A}">
                    <a16:rowId xmlns:a16="http://schemas.microsoft.com/office/drawing/2014/main" val="10010"/>
                  </a:ext>
                </a:extLst>
              </a:tr>
              <a:tr h="73163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200" b="1" dirty="0" smtClean="0"/>
                        <a:t>حدوث صداع</a:t>
                      </a:r>
                      <a:r>
                        <a:rPr lang="ar-DZ" sz="2200" b="1" baseline="0" dirty="0" smtClean="0"/>
                        <a:t> في الرأس </a:t>
                      </a:r>
                      <a:endParaRPr lang="fr-FR" sz="2200" b="1" dirty="0" smtClean="0"/>
                    </a:p>
                    <a:p>
                      <a:pPr algn="r" rtl="1"/>
                      <a:endParaRPr lang="fr-FR" sz="2200" b="1" dirty="0"/>
                    </a:p>
                  </a:txBody>
                  <a:tcPr/>
                </a:tc>
                <a:tc>
                  <a:txBody>
                    <a:bodyPr/>
                    <a:lstStyle/>
                    <a:p>
                      <a:pPr algn="r" rtl="1"/>
                      <a:r>
                        <a:rPr lang="ar-DZ" sz="2200" b="1" dirty="0" smtClean="0"/>
                        <a:t>عودة الدورة بسرعة بعد الجهد</a:t>
                      </a:r>
                      <a:endParaRPr lang="fr-FR" sz="2200" b="1" dirty="0"/>
                    </a:p>
                  </a:txBody>
                  <a:tcPr/>
                </a:tc>
                <a:extLst>
                  <a:ext uri="{0D108BD9-81ED-4DB2-BD59-A6C34878D82A}">
                    <a16:rowId xmlns:a16="http://schemas.microsoft.com/office/drawing/2014/main" val="10011"/>
                  </a:ext>
                </a:extLst>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nvGraphicFramePr>
        <p:xfrm>
          <a:off x="0" y="9171"/>
          <a:ext cx="9144000" cy="6705976"/>
        </p:xfrm>
        <a:graphic>
          <a:graphicData uri="http://schemas.openxmlformats.org/drawingml/2006/table">
            <a:tbl>
              <a:tblPr firstRow="1" bandRow="1">
                <a:tableStyleId>{93296810-A885-4BE3-A3E7-6D5BEEA58F35}</a:tableStyleId>
              </a:tblPr>
              <a:tblGrid>
                <a:gridCol w="4429124">
                  <a:extLst>
                    <a:ext uri="{9D8B030D-6E8A-4147-A177-3AD203B41FA5}">
                      <a16:colId xmlns:a16="http://schemas.microsoft.com/office/drawing/2014/main" val="20000"/>
                    </a:ext>
                  </a:extLst>
                </a:gridCol>
                <a:gridCol w="4714876">
                  <a:extLst>
                    <a:ext uri="{9D8B030D-6E8A-4147-A177-3AD203B41FA5}">
                      <a16:colId xmlns:a16="http://schemas.microsoft.com/office/drawing/2014/main" val="20001"/>
                    </a:ext>
                  </a:extLst>
                </a:gridCol>
              </a:tblGrid>
              <a:tr h="1242599">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400" b="1" dirty="0" smtClean="0">
                          <a:solidFill>
                            <a:schemeClr val="tx1"/>
                          </a:solidFill>
                        </a:rPr>
                        <a:t>ضغط دموي غير</a:t>
                      </a:r>
                      <a:r>
                        <a:rPr lang="ar-DZ" sz="2400" b="1" baseline="0" dirty="0" smtClean="0">
                          <a:solidFill>
                            <a:schemeClr val="tx1"/>
                          </a:solidFill>
                        </a:rPr>
                        <a:t> مستقر  ولا نموذجي </a:t>
                      </a:r>
                      <a:endParaRPr lang="fr-FR" sz="2400" b="1" dirty="0" smtClean="0">
                        <a:solidFill>
                          <a:schemeClr val="tx1"/>
                        </a:solidFill>
                      </a:endParaRPr>
                    </a:p>
                  </a:txBody>
                  <a:tcPr>
                    <a:solidFill>
                      <a:schemeClr val="accent2">
                        <a:lumMod val="20000"/>
                        <a:lumOff val="80000"/>
                      </a:schemeClr>
                    </a:solidFill>
                  </a:tcPr>
                </a:tc>
                <a:tc>
                  <a:txBody>
                    <a:bodyPr/>
                    <a:lstStyle/>
                    <a:p>
                      <a:pPr marL="0" algn="just" rtl="1">
                        <a:spcAft>
                          <a:spcPts val="0"/>
                        </a:spcAft>
                      </a:pPr>
                      <a:r>
                        <a:rPr lang="fr-FR" sz="2200" b="1" dirty="0" smtClean="0">
                          <a:solidFill>
                            <a:schemeClr val="tx1"/>
                          </a:solidFill>
                        </a:rPr>
                        <a:t>Sous et après  charge, </a:t>
                      </a:r>
                      <a:r>
                        <a:rPr lang="fr-FR" sz="2200" b="1" baseline="0" dirty="0" smtClean="0">
                          <a:solidFill>
                            <a:schemeClr val="tx1"/>
                          </a:solidFill>
                        </a:rPr>
                        <a:t> </a:t>
                      </a:r>
                      <a:r>
                        <a:rPr lang="fr-FR" sz="2200" b="1" dirty="0" smtClean="0">
                          <a:solidFill>
                            <a:schemeClr val="tx1"/>
                          </a:solidFill>
                        </a:rPr>
                        <a:t>Fréquemment </a:t>
                      </a:r>
                      <a:r>
                        <a:rPr lang="ar-DZ" sz="2200" b="1" dirty="0" smtClean="0">
                          <a:solidFill>
                            <a:schemeClr val="tx1"/>
                          </a:solidFill>
                        </a:rPr>
                        <a:t>قبل </a:t>
                      </a:r>
                      <a:r>
                        <a:rPr lang="ar-DZ" sz="2200" b="1" dirty="0" err="1" smtClean="0">
                          <a:solidFill>
                            <a:schemeClr val="tx1"/>
                          </a:solidFill>
                        </a:rPr>
                        <a:t>و</a:t>
                      </a:r>
                      <a:r>
                        <a:rPr lang="ar-DZ" sz="2200" b="1" dirty="0" smtClean="0">
                          <a:solidFill>
                            <a:schemeClr val="tx1"/>
                          </a:solidFill>
                        </a:rPr>
                        <a:t> بعد الحمولة،</a:t>
                      </a:r>
                      <a:r>
                        <a:rPr lang="ar-DZ" sz="2200" b="1" baseline="0" dirty="0" smtClean="0">
                          <a:solidFill>
                            <a:schemeClr val="tx1"/>
                          </a:solidFill>
                        </a:rPr>
                        <a:t>  غالبا ارتفاع في الضغط الدموي </a:t>
                      </a:r>
                      <a:r>
                        <a:rPr lang="ar-DZ" sz="2200" b="1" baseline="0" dirty="0" err="1" smtClean="0">
                          <a:solidFill>
                            <a:schemeClr val="tx1"/>
                          </a:solidFill>
                        </a:rPr>
                        <a:t>السيستولي</a:t>
                      </a:r>
                      <a:r>
                        <a:rPr lang="fr-FR" sz="2200" b="1" baseline="0" dirty="0" smtClean="0">
                          <a:solidFill>
                            <a:schemeClr val="tx1"/>
                          </a:solidFill>
                        </a:rPr>
                        <a:t>&gt; 100 torr (mm de Hg) </a:t>
                      </a:r>
                      <a:endParaRPr lang="fr-FR" sz="2200" b="1" dirty="0">
                        <a:solidFill>
                          <a:schemeClr val="tx1"/>
                        </a:solidFill>
                      </a:endParaRPr>
                    </a:p>
                  </a:txBody>
                  <a:tcPr>
                    <a:solidFill>
                      <a:schemeClr val="accent2">
                        <a:lumMod val="20000"/>
                        <a:lumOff val="80000"/>
                      </a:schemeClr>
                    </a:solidFill>
                  </a:tcPr>
                </a:tc>
                <a:extLst>
                  <a:ext uri="{0D108BD9-81ED-4DB2-BD59-A6C34878D82A}">
                    <a16:rowId xmlns:a16="http://schemas.microsoft.com/office/drawing/2014/main" val="10000"/>
                  </a:ext>
                </a:extLst>
              </a:tr>
              <a:tr h="448717">
                <a:tc>
                  <a:txBody>
                    <a:bodyPr/>
                    <a:lstStyle/>
                    <a:p>
                      <a:pPr marL="0" algn="just" rtl="1">
                        <a:spcAft>
                          <a:spcPts val="0"/>
                        </a:spcAft>
                      </a:pPr>
                      <a:r>
                        <a:rPr lang="ar-DZ" sz="2000" b="1" dirty="0" smtClean="0">
                          <a:solidFill>
                            <a:schemeClr val="tx1"/>
                          </a:solidFill>
                        </a:rPr>
                        <a:t>تنفس</a:t>
                      </a:r>
                      <a:r>
                        <a:rPr lang="ar-DZ" sz="2000" b="1" baseline="0" dirty="0" smtClean="0">
                          <a:solidFill>
                            <a:schemeClr val="tx1"/>
                          </a:solidFill>
                        </a:rPr>
                        <a:t> غير عادي تحت تأثير حمولة التدريب </a:t>
                      </a:r>
                      <a:endParaRPr lang="fr-FR" sz="2000" b="1" dirty="0">
                        <a:solidFill>
                          <a:schemeClr val="tx1"/>
                        </a:solidFill>
                      </a:endParaRPr>
                    </a:p>
                  </a:txBody>
                  <a:tcPr/>
                </a:tc>
                <a:tc>
                  <a:txBody>
                    <a:bodyPr/>
                    <a:lstStyle/>
                    <a:p>
                      <a:pPr marL="0" algn="just" rtl="1">
                        <a:spcAft>
                          <a:spcPts val="0"/>
                        </a:spcAft>
                      </a:pPr>
                      <a:r>
                        <a:rPr lang="ar-DZ" sz="2000" b="1" dirty="0" smtClean="0">
                          <a:solidFill>
                            <a:schemeClr val="tx1"/>
                          </a:solidFill>
                        </a:rPr>
                        <a:t>عدم وجود صعوبة في التنفس </a:t>
                      </a:r>
                      <a:endParaRPr lang="fr-FR" sz="2000" b="1" dirty="0">
                        <a:solidFill>
                          <a:schemeClr val="tx1"/>
                        </a:solidFill>
                      </a:endParaRPr>
                    </a:p>
                  </a:txBody>
                  <a:tcPr/>
                </a:tc>
                <a:extLst>
                  <a:ext uri="{0D108BD9-81ED-4DB2-BD59-A6C34878D82A}">
                    <a16:rowId xmlns:a16="http://schemas.microsoft.com/office/drawing/2014/main" val="10001"/>
                  </a:ext>
                </a:extLst>
              </a:tr>
              <a:tr h="543430">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b="1" dirty="0" smtClean="0">
                          <a:solidFill>
                            <a:schemeClr val="tx1"/>
                          </a:solidFill>
                        </a:rPr>
                        <a:t>ملاحظة حبوب حمراء في</a:t>
                      </a:r>
                      <a:r>
                        <a:rPr lang="ar-DZ" sz="2000" b="1" baseline="0" dirty="0" smtClean="0">
                          <a:solidFill>
                            <a:schemeClr val="tx1"/>
                          </a:solidFill>
                        </a:rPr>
                        <a:t> </a:t>
                      </a:r>
                      <a:r>
                        <a:rPr lang="fr-FR" sz="2000" b="1" dirty="0" smtClean="0">
                          <a:solidFill>
                            <a:schemeClr val="tx1"/>
                          </a:solidFill>
                        </a:rPr>
                        <a:t> </a:t>
                      </a:r>
                      <a:r>
                        <a:rPr lang="ar-DZ" sz="2000" b="1" dirty="0" smtClean="0">
                          <a:solidFill>
                            <a:schemeClr val="tx1"/>
                          </a:solidFill>
                        </a:rPr>
                        <a:t>الجلد </a:t>
                      </a:r>
                      <a:endParaRPr lang="fr-FR" sz="2000" b="1" dirty="0" smtClean="0">
                        <a:solidFill>
                          <a:schemeClr val="tx1"/>
                        </a:solidFill>
                      </a:endParaRPr>
                    </a:p>
                  </a:txBody>
                  <a:tcPr/>
                </a:tc>
                <a:tc>
                  <a:txBody>
                    <a:bodyPr/>
                    <a:lstStyle/>
                    <a:p>
                      <a:pPr marL="0" algn="just" rtl="1">
                        <a:spcAft>
                          <a:spcPts val="0"/>
                        </a:spcAft>
                      </a:pPr>
                      <a:r>
                        <a:rPr lang="ar-DZ" sz="2000" b="1" baseline="0" dirty="0" smtClean="0">
                          <a:solidFill>
                            <a:schemeClr val="tx1"/>
                          </a:solidFill>
                        </a:rPr>
                        <a:t>إنجاز الحركي صعب </a:t>
                      </a:r>
                      <a:r>
                        <a:rPr lang="ar-DZ" sz="2000" b="1" baseline="0" dirty="0" err="1" smtClean="0">
                          <a:solidFill>
                            <a:schemeClr val="tx1"/>
                          </a:solidFill>
                        </a:rPr>
                        <a:t>و</a:t>
                      </a:r>
                      <a:r>
                        <a:rPr lang="ar-DZ" sz="2000" b="1" baseline="0" dirty="0" smtClean="0">
                          <a:solidFill>
                            <a:schemeClr val="tx1"/>
                          </a:solidFill>
                        </a:rPr>
                        <a:t> ضعيف التنسيق </a:t>
                      </a:r>
                      <a:endParaRPr lang="fr-FR" sz="2000" b="1" dirty="0">
                        <a:solidFill>
                          <a:schemeClr val="tx1"/>
                        </a:solidFill>
                      </a:endParaRPr>
                    </a:p>
                  </a:txBody>
                  <a:tcPr/>
                </a:tc>
                <a:extLst>
                  <a:ext uri="{0D108BD9-81ED-4DB2-BD59-A6C34878D82A}">
                    <a16:rowId xmlns:a16="http://schemas.microsoft.com/office/drawing/2014/main" val="10002"/>
                  </a:ext>
                </a:extLst>
              </a:tr>
              <a:tr h="786711">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b="1" baseline="0" dirty="0" smtClean="0">
                          <a:solidFill>
                            <a:schemeClr val="tx1"/>
                          </a:solidFill>
                        </a:rPr>
                        <a:t>زمن رد الفعل مختصر ولكن عدد من ردود الفعل خاطئة</a:t>
                      </a:r>
                      <a:endParaRPr lang="fr-FR" sz="2000" b="1" dirty="0" smtClean="0">
                        <a:solidFill>
                          <a:schemeClr val="tx1"/>
                        </a:solidFill>
                      </a:endParaRPr>
                    </a:p>
                  </a:txBody>
                  <a:tcPr/>
                </a:tc>
                <a:tc>
                  <a:txBody>
                    <a:bodyPr/>
                    <a:lstStyle/>
                    <a:p>
                      <a:pPr marL="0" algn="just" rtl="1">
                        <a:spcAft>
                          <a:spcPts val="0"/>
                        </a:spcAft>
                      </a:pPr>
                      <a:r>
                        <a:rPr lang="ar-DZ" sz="2000" b="1" dirty="0" smtClean="0">
                          <a:solidFill>
                            <a:schemeClr val="tx1"/>
                          </a:solidFill>
                        </a:rPr>
                        <a:t>زمن رد الفعل طبيعي</a:t>
                      </a:r>
                      <a:endParaRPr lang="fr-FR" sz="2000" b="1" dirty="0">
                        <a:solidFill>
                          <a:schemeClr val="tx1"/>
                        </a:solidFill>
                      </a:endParaRPr>
                    </a:p>
                  </a:txBody>
                  <a:tcPr/>
                </a:tc>
                <a:extLst>
                  <a:ext uri="{0D108BD9-81ED-4DB2-BD59-A6C34878D82A}">
                    <a16:rowId xmlns:a16="http://schemas.microsoft.com/office/drawing/2014/main" val="10003"/>
                  </a:ext>
                </a:extLst>
              </a:tr>
              <a:tr h="491717">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b="1" baseline="0" dirty="0" smtClean="0">
                          <a:solidFill>
                            <a:schemeClr val="tx1"/>
                          </a:solidFill>
                        </a:rPr>
                        <a:t>استرجاع متأخر </a:t>
                      </a:r>
                      <a:endParaRPr lang="fr-FR" sz="2000" b="1" dirty="0" smtClean="0">
                        <a:solidFill>
                          <a:schemeClr val="tx1"/>
                        </a:solidFill>
                      </a:endParaRPr>
                    </a:p>
                  </a:txBody>
                  <a:tcPr/>
                </a:tc>
                <a:tc>
                  <a:txBody>
                    <a:bodyPr/>
                    <a:lstStyle/>
                    <a:p>
                      <a:pPr marL="0" algn="just" rtl="1">
                        <a:spcAft>
                          <a:spcPts val="0"/>
                        </a:spcAft>
                      </a:pPr>
                      <a:r>
                        <a:rPr lang="ar-DZ" sz="2000" b="1" dirty="0" smtClean="0">
                          <a:solidFill>
                            <a:schemeClr val="tx1"/>
                          </a:solidFill>
                        </a:rPr>
                        <a:t>قدرة الاسترجاع حسنة إلى جد حسنة</a:t>
                      </a:r>
                      <a:endParaRPr lang="fr-FR" sz="2000" b="1" dirty="0">
                        <a:solidFill>
                          <a:schemeClr val="tx1"/>
                        </a:solidFill>
                      </a:endParaRPr>
                    </a:p>
                  </a:txBody>
                  <a:tcPr/>
                </a:tc>
                <a:extLst>
                  <a:ext uri="{0D108BD9-81ED-4DB2-BD59-A6C34878D82A}">
                    <a16:rowId xmlns:a16="http://schemas.microsoft.com/office/drawing/2014/main" val="10004"/>
                  </a:ext>
                </a:extLst>
              </a:tr>
              <a:tr h="550225">
                <a:tc>
                  <a:txBody>
                    <a:bodyPr/>
                    <a:lstStyle/>
                    <a:p>
                      <a:pPr marL="0" algn="just" rtl="1">
                        <a:spcAft>
                          <a:spcPts val="0"/>
                        </a:spcAft>
                      </a:pPr>
                      <a:r>
                        <a:rPr lang="ar-DZ" sz="2000" b="1" dirty="0" smtClean="0">
                          <a:solidFill>
                            <a:schemeClr val="tx1"/>
                          </a:solidFill>
                        </a:rPr>
                        <a:t>إنجاز</a:t>
                      </a:r>
                      <a:r>
                        <a:rPr lang="ar-DZ" sz="2000" b="1" baseline="0" dirty="0" smtClean="0">
                          <a:solidFill>
                            <a:schemeClr val="tx1"/>
                          </a:solidFill>
                        </a:rPr>
                        <a:t> حركي أقل تنسيقا </a:t>
                      </a:r>
                      <a:endParaRPr lang="fr-FR" sz="2000" b="1" dirty="0" smtClean="0">
                        <a:solidFill>
                          <a:schemeClr val="tx1"/>
                        </a:solidFill>
                      </a:endParaRPr>
                    </a:p>
                  </a:txBody>
                  <a:tcPr/>
                </a:tc>
                <a:tc>
                  <a:txBody>
                    <a:bodyPr/>
                    <a:lstStyle/>
                    <a:p>
                      <a:pPr marL="0" algn="just" rtl="1">
                        <a:spcAft>
                          <a:spcPts val="0"/>
                        </a:spcAft>
                      </a:pPr>
                      <a:r>
                        <a:rPr lang="ar-DZ" sz="2000" b="1" dirty="0" smtClean="0">
                          <a:solidFill>
                            <a:schemeClr val="tx1"/>
                          </a:solidFill>
                        </a:rPr>
                        <a:t>هدوء ،</a:t>
                      </a:r>
                      <a:r>
                        <a:rPr lang="ar-DZ" sz="2000" b="1" baseline="0" dirty="0" smtClean="0">
                          <a:solidFill>
                            <a:schemeClr val="tx1"/>
                          </a:solidFill>
                        </a:rPr>
                        <a:t>و مزاج طبيعي </a:t>
                      </a:r>
                      <a:endParaRPr lang="fr-FR" sz="2000" b="1" dirty="0">
                        <a:solidFill>
                          <a:schemeClr val="tx1"/>
                        </a:solidFill>
                      </a:endParaRPr>
                    </a:p>
                  </a:txBody>
                  <a:tcPr/>
                </a:tc>
                <a:extLst>
                  <a:ext uri="{0D108BD9-81ED-4DB2-BD59-A6C34878D82A}">
                    <a16:rowId xmlns:a16="http://schemas.microsoft.com/office/drawing/2014/main" val="10005"/>
                  </a:ext>
                </a:extLst>
              </a:tr>
              <a:tr h="492180">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b="1" dirty="0" smtClean="0">
                          <a:solidFill>
                            <a:schemeClr val="tx1"/>
                          </a:solidFill>
                        </a:rPr>
                        <a:t>عودة بطيئة</a:t>
                      </a:r>
                      <a:r>
                        <a:rPr lang="ar-DZ" sz="2000" b="1" baseline="0" dirty="0" smtClean="0">
                          <a:solidFill>
                            <a:schemeClr val="tx1"/>
                          </a:solidFill>
                        </a:rPr>
                        <a:t> للنبض القلبي في الراحة بعد الجهد </a:t>
                      </a:r>
                      <a:endParaRPr lang="fr-FR" sz="2000" b="1" dirty="0" smtClean="0">
                        <a:solidFill>
                          <a:schemeClr val="tx1"/>
                        </a:solidFill>
                      </a:endParaRPr>
                    </a:p>
                  </a:txBody>
                  <a:tcPr/>
                </a:tc>
                <a:tc>
                  <a:txBody>
                    <a:bodyPr/>
                    <a:lstStyle/>
                    <a:p>
                      <a:pPr marL="0" algn="just" rtl="1">
                        <a:spcAft>
                          <a:spcPts val="0"/>
                        </a:spcAft>
                      </a:pPr>
                      <a:r>
                        <a:rPr lang="ar-DZ" sz="2000" b="1" baseline="0" dirty="0" smtClean="0">
                          <a:solidFill>
                            <a:schemeClr val="tx1"/>
                          </a:solidFill>
                        </a:rPr>
                        <a:t>انخفاض النبض القلبي في الراحة </a:t>
                      </a:r>
                      <a:endParaRPr lang="fr-FR" sz="2000" b="1" dirty="0">
                        <a:solidFill>
                          <a:schemeClr val="tx1"/>
                        </a:solidFill>
                      </a:endParaRPr>
                    </a:p>
                  </a:txBody>
                  <a:tcPr/>
                </a:tc>
                <a:extLst>
                  <a:ext uri="{0D108BD9-81ED-4DB2-BD59-A6C34878D82A}">
                    <a16:rowId xmlns:a16="http://schemas.microsoft.com/office/drawing/2014/main" val="10006"/>
                  </a:ext>
                </a:extLst>
              </a:tr>
              <a:tr h="605491">
                <a:tc>
                  <a:txBody>
                    <a:bodyPr/>
                    <a:lstStyle/>
                    <a:p>
                      <a:pPr marL="0" algn="just" rtl="1">
                        <a:spcAft>
                          <a:spcPts val="0"/>
                        </a:spcAft>
                      </a:pPr>
                      <a:r>
                        <a:rPr lang="ar-DZ" sz="2000" b="1" baseline="0" dirty="0" smtClean="0">
                          <a:solidFill>
                            <a:schemeClr val="tx1"/>
                          </a:solidFill>
                        </a:rPr>
                        <a:t>حدوث ارتجاف  و ارتعاش </a:t>
                      </a:r>
                      <a:endParaRPr lang="fr-FR" sz="2000" b="1" dirty="0" smtClean="0">
                        <a:solidFill>
                          <a:schemeClr val="tx1"/>
                        </a:solidFill>
                      </a:endParaRPr>
                    </a:p>
                  </a:txBody>
                  <a:tcPr/>
                </a:tc>
                <a:tc>
                  <a:txBody>
                    <a:bodyPr/>
                    <a:lstStyle/>
                    <a:p>
                      <a:pPr marL="0" algn="just" rtl="1">
                        <a:spcAft>
                          <a:spcPts val="0"/>
                        </a:spcAft>
                      </a:pPr>
                      <a:r>
                        <a:rPr lang="ar-DZ" sz="2000" b="1" baseline="0" dirty="0" smtClean="0">
                          <a:solidFill>
                            <a:schemeClr val="tx1"/>
                          </a:solidFill>
                        </a:rPr>
                        <a:t>انخفاض الضغط الشرياني في الراحة</a:t>
                      </a:r>
                      <a:endParaRPr lang="fr-FR" sz="2000" b="1" dirty="0">
                        <a:solidFill>
                          <a:schemeClr val="tx1"/>
                        </a:solidFill>
                      </a:endParaRPr>
                    </a:p>
                  </a:txBody>
                  <a:tcPr/>
                </a:tc>
                <a:extLst>
                  <a:ext uri="{0D108BD9-81ED-4DB2-BD59-A6C34878D82A}">
                    <a16:rowId xmlns:a16="http://schemas.microsoft.com/office/drawing/2014/main" val="10007"/>
                  </a:ext>
                </a:extLst>
              </a:tr>
              <a:tr h="448717">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DZ" sz="2000" b="1" baseline="0" dirty="0" smtClean="0">
                          <a:solidFill>
                            <a:schemeClr val="tx1"/>
                          </a:solidFill>
                        </a:rPr>
                        <a:t>فرط الحساسية خاصة السمعية</a:t>
                      </a:r>
                      <a:endParaRPr lang="fr-FR" sz="2000" b="1" dirty="0" smtClean="0">
                        <a:solidFill>
                          <a:schemeClr val="tx1"/>
                        </a:solidFill>
                      </a:endParaRPr>
                    </a:p>
                  </a:txBody>
                  <a:tcPr/>
                </a:tc>
                <a:tc>
                  <a:txBody>
                    <a:bodyPr/>
                    <a:lstStyle/>
                    <a:p>
                      <a:pPr marL="0" algn="just">
                        <a:spcAft>
                          <a:spcPts val="0"/>
                        </a:spcAft>
                      </a:pPr>
                      <a:endParaRPr lang="fr-FR" sz="2000" b="1" dirty="0">
                        <a:solidFill>
                          <a:schemeClr val="tx1"/>
                        </a:solidFill>
                      </a:endParaRPr>
                    </a:p>
                  </a:txBody>
                  <a:tcPr/>
                </a:tc>
                <a:extLst>
                  <a:ext uri="{0D108BD9-81ED-4DB2-BD59-A6C34878D82A}">
                    <a16:rowId xmlns:a16="http://schemas.microsoft.com/office/drawing/2014/main" val="10008"/>
                  </a:ext>
                </a:extLst>
              </a:tr>
              <a:tr h="1096189">
                <a:tc>
                  <a:txBody>
                    <a:bodyPr/>
                    <a:lstStyle/>
                    <a:p>
                      <a:pPr marL="0" algn="just" rtl="1">
                        <a:spcAft>
                          <a:spcPts val="0"/>
                        </a:spcAft>
                      </a:pPr>
                      <a:r>
                        <a:rPr lang="ar-DZ" sz="2000" b="1" dirty="0" smtClean="0">
                          <a:solidFill>
                            <a:schemeClr val="tx1"/>
                          </a:solidFill>
                        </a:rPr>
                        <a:t>تهيج </a:t>
                      </a:r>
                      <a:r>
                        <a:rPr lang="ar-DZ" sz="2000" b="1" baseline="0" dirty="0" smtClean="0">
                          <a:solidFill>
                            <a:schemeClr val="tx1"/>
                          </a:solidFill>
                        </a:rPr>
                        <a:t>داخلي، انفعال، سرعة الغضب، انهيار عصبي</a:t>
                      </a:r>
                      <a:endParaRPr lang="fr-FR" sz="2000" b="1" dirty="0" smtClean="0">
                        <a:solidFill>
                          <a:schemeClr val="tx1"/>
                        </a:solidFill>
                      </a:endParaRPr>
                    </a:p>
                  </a:txBody>
                  <a:tcPr/>
                </a:tc>
                <a:tc>
                  <a:txBody>
                    <a:bodyPr/>
                    <a:lstStyle/>
                    <a:p>
                      <a:pPr marL="0" algn="just">
                        <a:spcAft>
                          <a:spcPts val="0"/>
                        </a:spcAft>
                      </a:pPr>
                      <a:endParaRPr lang="fr-FR" sz="2000" b="1" dirty="0">
                        <a:solidFill>
                          <a:schemeClr val="tx1"/>
                        </a:solidFill>
                      </a:endParaRPr>
                    </a:p>
                  </a:txBody>
                  <a:tcPr/>
                </a:tc>
                <a:extLst>
                  <a:ext uri="{0D108BD9-81ED-4DB2-BD59-A6C34878D82A}">
                    <a16:rowId xmlns:a16="http://schemas.microsoft.com/office/drawing/2014/main" val="10009"/>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1357290" y="71414"/>
            <a:ext cx="6286544" cy="714380"/>
          </a:xfrm>
          <a:prstGeom prst="downArrowCallout">
            <a:avLst>
              <a:gd name="adj1" fmla="val 25000"/>
              <a:gd name="adj2" fmla="val 161425"/>
              <a:gd name="adj3" fmla="val 25000"/>
              <a:gd name="adj4" fmla="val 64977"/>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smtClean="0"/>
              <a:t>6- أعراض متعددة </a:t>
            </a:r>
            <a:r>
              <a:rPr lang="fr-FR" sz="2400" b="1" dirty="0" smtClean="0"/>
              <a:t>Multiples symptômes</a:t>
            </a:r>
            <a:r>
              <a:rPr lang="ar-DZ" sz="2400" b="1" dirty="0" smtClean="0"/>
              <a:t> </a:t>
            </a:r>
            <a:endParaRPr lang="fr-FR" sz="2400" b="1" dirty="0"/>
          </a:p>
        </p:txBody>
      </p:sp>
      <p:sp>
        <p:nvSpPr>
          <p:cNvPr id="3" name="Carré corné 2"/>
          <p:cNvSpPr/>
          <p:nvPr/>
        </p:nvSpPr>
        <p:spPr>
          <a:xfrm>
            <a:off x="285720" y="857232"/>
            <a:ext cx="8572560" cy="571504"/>
          </a:xfrm>
          <a:prstGeom prst="foldedCorner">
            <a:avLst>
              <a:gd name="adj" fmla="val 4198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r>
              <a:rPr lang="fr-FR" sz="2400" b="1" dirty="0" smtClean="0"/>
              <a:t>Les aspects psycho-comportementaux</a:t>
            </a:r>
            <a:r>
              <a:rPr lang="ar-DZ" sz="2400" b="1" dirty="0" smtClean="0"/>
              <a:t>6-1الجوانب النفسية </a:t>
            </a:r>
            <a:r>
              <a:rPr lang="ar-DZ" sz="2400" b="1" dirty="0" err="1" smtClean="0"/>
              <a:t>و</a:t>
            </a:r>
            <a:r>
              <a:rPr lang="ar-DZ" sz="2400" b="1" dirty="0" smtClean="0"/>
              <a:t> السلوكية </a:t>
            </a:r>
            <a:endParaRPr lang="fr-FR" sz="2400" b="1" dirty="0"/>
          </a:p>
        </p:txBody>
      </p:sp>
      <p:sp>
        <p:nvSpPr>
          <p:cNvPr id="4" name="Rectangle 3"/>
          <p:cNvSpPr/>
          <p:nvPr/>
        </p:nvSpPr>
        <p:spPr>
          <a:xfrm>
            <a:off x="1928794" y="1643050"/>
            <a:ext cx="4929222" cy="50006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b="1" dirty="0" smtClean="0"/>
              <a:t>العوامل المؤثرة </a:t>
            </a:r>
            <a:r>
              <a:rPr lang="ar-DZ" sz="2400" b="1" dirty="0" err="1" smtClean="0"/>
              <a:t>و</a:t>
            </a:r>
            <a:r>
              <a:rPr lang="ar-DZ" sz="2400" b="1" dirty="0" smtClean="0"/>
              <a:t> المحفزة </a:t>
            </a:r>
            <a:endParaRPr lang="fr-FR" sz="2400" b="1" dirty="0"/>
          </a:p>
        </p:txBody>
      </p:sp>
      <p:sp>
        <p:nvSpPr>
          <p:cNvPr id="5" name="Rectangle 4"/>
          <p:cNvSpPr/>
          <p:nvPr/>
        </p:nvSpPr>
        <p:spPr>
          <a:xfrm>
            <a:off x="6215074" y="3571876"/>
            <a:ext cx="2643206" cy="20002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athlètes très fortement motivés</a:t>
            </a:r>
            <a:endParaRPr lang="ar-DZ" sz="2400" b="1" dirty="0" smtClean="0"/>
          </a:p>
          <a:p>
            <a:pPr algn="ctr"/>
            <a:r>
              <a:rPr lang="ar-DZ" sz="2400" b="1" dirty="0" smtClean="0"/>
              <a:t>الرياضي الذي لديه تحفيز كبير   </a:t>
            </a:r>
            <a:endParaRPr lang="fr-FR" sz="2400" b="1" dirty="0"/>
          </a:p>
        </p:txBody>
      </p:sp>
      <p:sp>
        <p:nvSpPr>
          <p:cNvPr id="6" name="Rectangle 5"/>
          <p:cNvSpPr/>
          <p:nvPr/>
        </p:nvSpPr>
        <p:spPr>
          <a:xfrm>
            <a:off x="3214678" y="3571876"/>
            <a:ext cx="2643206" cy="20002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peu expérimentés</a:t>
            </a:r>
            <a:endParaRPr lang="ar-DZ" sz="2400" b="1" dirty="0" smtClean="0"/>
          </a:p>
          <a:p>
            <a:pPr algn="ctr"/>
            <a:r>
              <a:rPr lang="ar-DZ" sz="2400" b="1" dirty="0" smtClean="0"/>
              <a:t>نقص الخبرة  </a:t>
            </a:r>
            <a:endParaRPr lang="fr-FR" sz="2400" b="1" dirty="0"/>
          </a:p>
        </p:txBody>
      </p:sp>
      <p:sp>
        <p:nvSpPr>
          <p:cNvPr id="7" name="Rectangle 6"/>
          <p:cNvSpPr/>
          <p:nvPr/>
        </p:nvSpPr>
        <p:spPr>
          <a:xfrm>
            <a:off x="285720" y="3571876"/>
            <a:ext cx="2643206" cy="20002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s'entraînant seuls</a:t>
            </a:r>
            <a:endParaRPr lang="ar-DZ" sz="2400" b="1" dirty="0" smtClean="0"/>
          </a:p>
          <a:p>
            <a:pPr algn="ctr"/>
            <a:r>
              <a:rPr lang="ar-DZ" sz="2400" b="1" dirty="0" smtClean="0"/>
              <a:t>التدريب فرديا </a:t>
            </a:r>
            <a:endParaRPr lang="fr-FR" sz="2400" b="1" dirty="0"/>
          </a:p>
        </p:txBody>
      </p:sp>
      <p:cxnSp>
        <p:nvCxnSpPr>
          <p:cNvPr id="8" name="Connecteur droit avec flèche 7"/>
          <p:cNvCxnSpPr/>
          <p:nvPr/>
        </p:nvCxnSpPr>
        <p:spPr>
          <a:xfrm rot="16200000" flipH="1">
            <a:off x="5375677" y="1232281"/>
            <a:ext cx="928694" cy="289323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Connecteur droit avec flèche 8"/>
          <p:cNvCxnSpPr/>
          <p:nvPr/>
        </p:nvCxnSpPr>
        <p:spPr>
          <a:xfrm rot="5400000">
            <a:off x="3839760" y="2732478"/>
            <a:ext cx="107157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0" name="Connecteur droit avec flèche 9"/>
          <p:cNvCxnSpPr/>
          <p:nvPr/>
        </p:nvCxnSpPr>
        <p:spPr>
          <a:xfrm rot="5400000">
            <a:off x="2553876" y="1232283"/>
            <a:ext cx="857258" cy="282180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1414"/>
            <a:ext cx="8643998" cy="8572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Les signes psycho-comportementaux</a:t>
            </a:r>
            <a:r>
              <a:rPr lang="ar-DZ" sz="2400" b="1" dirty="0" smtClean="0"/>
              <a:t>6-1-1 المؤشرات  النفسية  </a:t>
            </a:r>
            <a:r>
              <a:rPr lang="ar-DZ" sz="2400" b="1" dirty="0" err="1" smtClean="0"/>
              <a:t>و</a:t>
            </a:r>
            <a:r>
              <a:rPr lang="ar-DZ" sz="2400" b="1" dirty="0" smtClean="0"/>
              <a:t>  السلوكية </a:t>
            </a:r>
            <a:endParaRPr lang="fr-FR" sz="2400" b="1" dirty="0"/>
          </a:p>
        </p:txBody>
      </p:sp>
      <p:sp>
        <p:nvSpPr>
          <p:cNvPr id="3" name="Rectangle à coins arrondis 2"/>
          <p:cNvSpPr/>
          <p:nvPr/>
        </p:nvSpPr>
        <p:spPr>
          <a:xfrm>
            <a:off x="71438" y="1285860"/>
            <a:ext cx="8929718" cy="121444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b="1" dirty="0" smtClean="0"/>
              <a:t>المجال الجسدي: </a:t>
            </a:r>
            <a:endParaRPr lang="ar-DZ" sz="2400" b="1" dirty="0"/>
          </a:p>
          <a:p>
            <a:pPr algn="ctr"/>
            <a:r>
              <a:rPr lang="ar-DZ" sz="2400" b="1" dirty="0" smtClean="0"/>
              <a:t>تغيير في الحالة العامة، اضطراب في الهضم، النوم، اضطراب في  النشاط الجنسي، تعب عضلي </a:t>
            </a:r>
            <a:r>
              <a:rPr lang="ar-DZ" sz="2400" b="1" dirty="0" err="1" smtClean="0"/>
              <a:t>و</a:t>
            </a:r>
            <a:r>
              <a:rPr lang="ar-DZ" sz="2400" b="1" dirty="0" smtClean="0"/>
              <a:t> حسي  </a:t>
            </a:r>
          </a:p>
        </p:txBody>
      </p:sp>
      <p:sp>
        <p:nvSpPr>
          <p:cNvPr id="4" name="Rectangle à coins arrondis 3"/>
          <p:cNvSpPr/>
          <p:nvPr/>
        </p:nvSpPr>
        <p:spPr>
          <a:xfrm>
            <a:off x="71438" y="2714620"/>
            <a:ext cx="8929718" cy="10715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b="1" dirty="0" smtClean="0"/>
              <a:t>المجال الفكري: </a:t>
            </a:r>
          </a:p>
          <a:p>
            <a:pPr algn="ctr"/>
            <a:r>
              <a:rPr lang="ar-DZ" sz="2400" dirty="0" smtClean="0"/>
              <a:t>اضطرابات الإدراك الحسي، والتعب الذهني</a:t>
            </a:r>
            <a:endParaRPr lang="ar-DZ" sz="2400" b="1" dirty="0" smtClean="0"/>
          </a:p>
        </p:txBody>
      </p:sp>
      <p:sp>
        <p:nvSpPr>
          <p:cNvPr id="5" name="Rectangle à coins arrondis 4"/>
          <p:cNvSpPr/>
          <p:nvPr/>
        </p:nvSpPr>
        <p:spPr>
          <a:xfrm>
            <a:off x="142844" y="4000504"/>
            <a:ext cx="8858312" cy="121444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ar-DZ" sz="2400" b="1" dirty="0" smtClean="0"/>
          </a:p>
          <a:p>
            <a:pPr algn="ctr"/>
            <a:r>
              <a:rPr lang="ar-DZ" sz="2400" b="1" dirty="0" smtClean="0"/>
              <a:t>المجال النفسي </a:t>
            </a:r>
            <a:r>
              <a:rPr lang="ar-DZ" sz="2400" b="1" dirty="0" err="1" smtClean="0"/>
              <a:t>و</a:t>
            </a:r>
            <a:r>
              <a:rPr lang="ar-DZ" sz="2400" b="1" dirty="0" smtClean="0"/>
              <a:t> العاطفي : </a:t>
            </a:r>
          </a:p>
          <a:p>
            <a:pPr algn="ctr"/>
            <a:r>
              <a:rPr lang="ar-DZ" sz="2400" dirty="0" smtClean="0"/>
              <a:t>صعوبة الاتصال، والتغيرات في الحالة العاطفية، تغيرات في المزاج، والتغيرات في حالة القلق.</a:t>
            </a:r>
            <a:endParaRPr lang="ar-DZ" sz="2400" b="1" dirty="0" smtClean="0"/>
          </a:p>
          <a:p>
            <a:pPr algn="ctr"/>
            <a:endParaRPr lang="fr-FR" sz="2400" b="1" dirty="0"/>
          </a:p>
        </p:txBody>
      </p:sp>
      <p:sp>
        <p:nvSpPr>
          <p:cNvPr id="6" name="Rectangle à coins arrondis 5"/>
          <p:cNvSpPr/>
          <p:nvPr/>
        </p:nvSpPr>
        <p:spPr>
          <a:xfrm>
            <a:off x="142844" y="5500702"/>
            <a:ext cx="8858312" cy="10715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b="1" dirty="0" smtClean="0"/>
              <a:t>المجال الإرادي: </a:t>
            </a:r>
          </a:p>
          <a:p>
            <a:pPr algn="ctr"/>
            <a:r>
              <a:rPr lang="ar-DZ" sz="2400" b="1" dirty="0" smtClean="0"/>
              <a:t>نقصان في الإرادة  </a:t>
            </a:r>
            <a:r>
              <a:rPr lang="ar-DZ" sz="2400" b="1" dirty="0" err="1" smtClean="0"/>
              <a:t>و</a:t>
            </a:r>
            <a:r>
              <a:rPr lang="ar-DZ" sz="2400" b="1" dirty="0" smtClean="0"/>
              <a:t> حدوث اضطرابات في الشخصية  </a:t>
            </a:r>
            <a:endParaRPr lang="fr-FR" sz="2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rré corné 1"/>
          <p:cNvSpPr/>
          <p:nvPr/>
        </p:nvSpPr>
        <p:spPr>
          <a:xfrm>
            <a:off x="1357290" y="71414"/>
            <a:ext cx="6500858" cy="1143008"/>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endParaRPr lang="ar-DZ" sz="2400" b="1" dirty="0" smtClean="0"/>
          </a:p>
          <a:p>
            <a:pPr algn="ctr" rtl="1"/>
            <a:endParaRPr lang="ar-DZ" sz="2400" b="1" dirty="0" smtClean="0"/>
          </a:p>
          <a:p>
            <a:pPr algn="ctr" rtl="1"/>
            <a:endParaRPr lang="ar-DZ" sz="2400" b="1" dirty="0" smtClean="0"/>
          </a:p>
          <a:p>
            <a:pPr algn="ctr" rtl="1"/>
            <a:r>
              <a:rPr lang="ar-DZ" sz="2400" b="1" dirty="0" smtClean="0"/>
              <a:t>6-2 العوامل المناعية  والضعف ضد </a:t>
            </a:r>
            <a:r>
              <a:rPr lang="ar-DZ" sz="2400" b="1" dirty="0" err="1" smtClean="0"/>
              <a:t>التسممات</a:t>
            </a:r>
            <a:endParaRPr lang="ar-DZ" sz="2400" b="1" dirty="0" smtClean="0"/>
          </a:p>
          <a:p>
            <a:pPr algn="ctr"/>
            <a:r>
              <a:rPr lang="fr-FR" sz="2400" b="1" dirty="0" smtClean="0"/>
              <a:t>Les aspects immunitaires et la fragilité</a:t>
            </a:r>
          </a:p>
          <a:p>
            <a:pPr algn="ctr"/>
            <a:r>
              <a:rPr lang="fr-FR" sz="2400" b="1" dirty="0" smtClean="0"/>
              <a:t>aux infections</a:t>
            </a:r>
          </a:p>
          <a:p>
            <a:pPr algn="ctr"/>
            <a:endParaRPr lang="ar-DZ" sz="2400" b="1" dirty="0" smtClean="0"/>
          </a:p>
          <a:p>
            <a:pPr algn="ctr"/>
            <a:endParaRPr lang="fr-FR" sz="2400" b="1" dirty="0" smtClean="0"/>
          </a:p>
        </p:txBody>
      </p:sp>
      <p:sp>
        <p:nvSpPr>
          <p:cNvPr id="3" name="Rectangle à coins arrondis 2"/>
          <p:cNvSpPr/>
          <p:nvPr/>
        </p:nvSpPr>
        <p:spPr>
          <a:xfrm>
            <a:off x="142844" y="1285860"/>
            <a:ext cx="8858280" cy="12858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endParaRPr lang="ar-DZ" sz="2400" dirty="0" smtClean="0"/>
          </a:p>
          <a:p>
            <a:pPr algn="ctr" rtl="1"/>
            <a:r>
              <a:rPr lang="ar-DZ" sz="2400" dirty="0" smtClean="0"/>
              <a:t>الجهاز المناعي (البكتيريا، الفيروسات، الطفيليات، الخلايا السرطانية)</a:t>
            </a:r>
          </a:p>
          <a:p>
            <a:pPr algn="ctr" rtl="1"/>
            <a:r>
              <a:rPr lang="fr-FR" sz="2400" dirty="0" smtClean="0"/>
              <a:t>↓</a:t>
            </a:r>
            <a:r>
              <a:rPr lang="ar-DZ" sz="2400" dirty="0" smtClean="0"/>
              <a:t> الدفاع في حالة الإرهاق: حساسية الرياضي </a:t>
            </a:r>
            <a:r>
              <a:rPr lang="ar-DZ" sz="2400" dirty="0" err="1" smtClean="0"/>
              <a:t>للتسممات</a:t>
            </a:r>
            <a:r>
              <a:rPr lang="ar-DZ" sz="2400" dirty="0" smtClean="0"/>
              <a:t>  (الحد من القوة الدفاعية للجهاز المناعي) </a:t>
            </a:r>
          </a:p>
          <a:p>
            <a:pPr algn="ctr" rtl="1"/>
            <a:r>
              <a:rPr lang="ar-DZ" sz="2400" dirty="0" smtClean="0"/>
              <a:t> </a:t>
            </a:r>
            <a:endParaRPr lang="fr-FR" sz="2400" dirty="0"/>
          </a:p>
        </p:txBody>
      </p:sp>
      <p:sp>
        <p:nvSpPr>
          <p:cNvPr id="4" name="Rectangle à coins arrondis 3"/>
          <p:cNvSpPr/>
          <p:nvPr/>
        </p:nvSpPr>
        <p:spPr>
          <a:xfrm>
            <a:off x="142844" y="2643182"/>
            <a:ext cx="8858280" cy="92869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endParaRPr lang="ar-DZ" sz="2400" dirty="0" smtClean="0"/>
          </a:p>
          <a:p>
            <a:pPr algn="ctr" rtl="1"/>
            <a:r>
              <a:rPr lang="ar-DZ" sz="2400" dirty="0" smtClean="0"/>
              <a:t>انخفاض في عناصر الجهاز المناعي يعكس التأثير بسبب التمرينات، ولكن ليس بالضرورة الإرهاق</a:t>
            </a:r>
            <a:r>
              <a:rPr lang="fr-FR" sz="2400" dirty="0" smtClean="0"/>
              <a:t>(McKinnon, 2000). </a:t>
            </a:r>
          </a:p>
          <a:p>
            <a:pPr algn="ctr"/>
            <a:r>
              <a:rPr lang="ar-DZ" sz="2400" dirty="0" smtClean="0"/>
              <a:t> </a:t>
            </a:r>
            <a:endParaRPr lang="fr-FR" sz="2400" dirty="0"/>
          </a:p>
        </p:txBody>
      </p:sp>
      <p:sp>
        <p:nvSpPr>
          <p:cNvPr id="6" name="Carré corné 5"/>
          <p:cNvSpPr/>
          <p:nvPr/>
        </p:nvSpPr>
        <p:spPr>
          <a:xfrm>
            <a:off x="1428728" y="3643314"/>
            <a:ext cx="6357982" cy="500066"/>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r>
              <a:rPr lang="fr-FR" sz="2400" b="1" dirty="0" smtClean="0"/>
              <a:t>Les aspects neurovégétatifs</a:t>
            </a:r>
            <a:r>
              <a:rPr lang="ar-DZ" sz="2400" b="1" dirty="0" smtClean="0"/>
              <a:t>6-3 العوامل اللاإرادية    </a:t>
            </a:r>
            <a:endParaRPr lang="fr-FR" sz="2400" b="1" dirty="0" smtClean="0"/>
          </a:p>
        </p:txBody>
      </p:sp>
      <p:sp>
        <p:nvSpPr>
          <p:cNvPr id="7" name="Rectangle 6"/>
          <p:cNvSpPr/>
          <p:nvPr/>
        </p:nvSpPr>
        <p:spPr>
          <a:xfrm>
            <a:off x="1142976" y="4214818"/>
            <a:ext cx="6929486" cy="57150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smtClean="0"/>
              <a:t>6-3-1 الشكل </a:t>
            </a:r>
            <a:r>
              <a:rPr lang="ar-DZ" sz="2400" b="1" dirty="0" err="1" smtClean="0"/>
              <a:t>السمبثاوي</a:t>
            </a:r>
            <a:r>
              <a:rPr lang="ar-DZ" sz="2400" b="1" dirty="0" smtClean="0"/>
              <a:t> </a:t>
            </a:r>
            <a:r>
              <a:rPr lang="fr-FR" sz="2400" b="1" dirty="0" smtClean="0"/>
              <a:t>6-3-1 La forme sympathique</a:t>
            </a:r>
            <a:r>
              <a:rPr lang="ar-DZ" sz="2400" b="1" dirty="0" smtClean="0"/>
              <a:t> </a:t>
            </a:r>
            <a:endParaRPr lang="fr-FR" sz="2400" b="1" dirty="0"/>
          </a:p>
        </p:txBody>
      </p:sp>
      <p:sp>
        <p:nvSpPr>
          <p:cNvPr id="8" name="Rectangle à coins arrondis 7"/>
          <p:cNvSpPr/>
          <p:nvPr/>
        </p:nvSpPr>
        <p:spPr>
          <a:xfrm>
            <a:off x="142844" y="4857760"/>
            <a:ext cx="8858312" cy="185738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Tx/>
              <a:buChar char="-"/>
            </a:pPr>
            <a:endParaRPr lang="ar-DZ" sz="2400" dirty="0" smtClean="0"/>
          </a:p>
          <a:p>
            <a:pPr algn="ctr" rtl="1">
              <a:buFontTx/>
              <a:buChar char="-"/>
            </a:pPr>
            <a:r>
              <a:rPr lang="ar-DZ" sz="2400" dirty="0" smtClean="0"/>
              <a:t>زيادة النبض القلبي في الراحة.</a:t>
            </a:r>
          </a:p>
          <a:p>
            <a:pPr algn="ctr" rtl="1">
              <a:buFontTx/>
              <a:buChar char="-"/>
            </a:pPr>
            <a:r>
              <a:rPr lang="ar-DZ" sz="2400" dirty="0" smtClean="0"/>
              <a:t>انخفاض الوزن. </a:t>
            </a:r>
          </a:p>
          <a:p>
            <a:pPr algn="ctr" rtl="1">
              <a:buFontTx/>
              <a:buChar char="-"/>
            </a:pPr>
            <a:r>
              <a:rPr lang="ar-DZ" sz="2400" dirty="0" smtClean="0"/>
              <a:t>اضطراب في النوم. </a:t>
            </a:r>
          </a:p>
          <a:p>
            <a:pPr algn="ctr" rtl="1">
              <a:buFontTx/>
              <a:buChar char="-"/>
            </a:pPr>
            <a:r>
              <a:rPr lang="ar-DZ" sz="2400" dirty="0" smtClean="0"/>
              <a:t> فقدان الشهية . </a:t>
            </a:r>
          </a:p>
          <a:p>
            <a:pPr algn="ctr" rtl="1">
              <a:buFontTx/>
              <a:buChar char="-"/>
            </a:pPr>
            <a:r>
              <a:rPr lang="ar-DZ" sz="2400" dirty="0" smtClean="0"/>
              <a:t> عدم الاستقرار. </a:t>
            </a:r>
          </a:p>
          <a:p>
            <a:pPr algn="ctr" rtl="1">
              <a:buFontTx/>
              <a:buChar char="-"/>
            </a:pPr>
            <a:endParaRPr lang="fr-FR"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7356" y="71414"/>
            <a:ext cx="4857784" cy="50006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smtClean="0"/>
              <a:t>6-3-2 الشكل </a:t>
            </a:r>
            <a:r>
              <a:rPr lang="ar-DZ" sz="2400" b="1" dirty="0" err="1" smtClean="0"/>
              <a:t>البارسمبثاوي</a:t>
            </a:r>
            <a:r>
              <a:rPr lang="ar-DZ" sz="2400" b="1" dirty="0" smtClean="0"/>
              <a:t> </a:t>
            </a:r>
            <a:endParaRPr lang="fr-FR" sz="2400" b="1" dirty="0"/>
          </a:p>
        </p:txBody>
      </p:sp>
      <p:sp>
        <p:nvSpPr>
          <p:cNvPr id="3" name="Rectangle à coins arrondis 2"/>
          <p:cNvSpPr/>
          <p:nvPr/>
        </p:nvSpPr>
        <p:spPr>
          <a:xfrm>
            <a:off x="142876" y="642918"/>
            <a:ext cx="8858280" cy="12858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 انخفاض في النبض القلبي. </a:t>
            </a:r>
          </a:p>
          <a:p>
            <a:pPr algn="ctr" rtl="1"/>
            <a:r>
              <a:rPr lang="ar-DZ" sz="2400" dirty="0" smtClean="0"/>
              <a:t>- نقصان في الضغط الشرياني. </a:t>
            </a:r>
          </a:p>
          <a:p>
            <a:pPr algn="ctr" rtl="1"/>
            <a:r>
              <a:rPr lang="ar-DZ" sz="2400" dirty="0" smtClean="0"/>
              <a:t>- اضطراب في الهضم  خاصة لدى رياضيي التحمل.   </a:t>
            </a:r>
            <a:endParaRPr lang="fr-FR" sz="2400" dirty="0" smtClean="0"/>
          </a:p>
        </p:txBody>
      </p:sp>
      <p:sp>
        <p:nvSpPr>
          <p:cNvPr id="4" name="Rectangle à coins arrondis 3"/>
          <p:cNvSpPr/>
          <p:nvPr/>
        </p:nvSpPr>
        <p:spPr>
          <a:xfrm>
            <a:off x="142876" y="2571744"/>
            <a:ext cx="8858280" cy="150019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Tx/>
              <a:buChar char="-"/>
            </a:pPr>
            <a:r>
              <a:rPr lang="ar-DZ" sz="2400" dirty="0" smtClean="0"/>
              <a:t>الإرهاق يثبط إفراز هرمون النمو</a:t>
            </a:r>
            <a:r>
              <a:rPr lang="fr-FR" sz="2400" dirty="0" smtClean="0"/>
              <a:t> GH</a:t>
            </a:r>
            <a:r>
              <a:rPr lang="ar-DZ" sz="2400" dirty="0" smtClean="0"/>
              <a:t>.  </a:t>
            </a:r>
          </a:p>
          <a:p>
            <a:pPr algn="ctr" rtl="1">
              <a:buFontTx/>
              <a:buChar char="-"/>
            </a:pPr>
            <a:r>
              <a:rPr lang="ar-DZ" sz="2400" dirty="0" smtClean="0"/>
              <a:t> من المفروض ارتفاع إفراز </a:t>
            </a:r>
            <a:r>
              <a:rPr lang="fr-FR" sz="2400" dirty="0" smtClean="0"/>
              <a:t>IGF-I </a:t>
            </a:r>
            <a:r>
              <a:rPr lang="ar-DZ" sz="2400" dirty="0" smtClean="0"/>
              <a:t> بسبب النشاط البدني . </a:t>
            </a:r>
          </a:p>
          <a:p>
            <a:pPr algn="ctr" rtl="1">
              <a:buFontTx/>
              <a:buChar char="-"/>
            </a:pPr>
            <a:r>
              <a:rPr lang="ar-DZ" sz="2400" dirty="0" smtClean="0"/>
              <a:t> حالة الالتهاب تخفض من هرمون </a:t>
            </a:r>
            <a:r>
              <a:rPr lang="fr-FR" sz="2400" dirty="0" smtClean="0"/>
              <a:t>IGF-I </a:t>
            </a:r>
            <a:r>
              <a:rPr lang="ar-DZ" sz="2400" dirty="0" smtClean="0"/>
              <a:t>، الإرهاق يمكن أن يصاحبه انخفاض في قيم</a:t>
            </a:r>
            <a:r>
              <a:rPr lang="fr-FR" sz="2400" dirty="0" smtClean="0"/>
              <a:t> IGF-I</a:t>
            </a:r>
            <a:r>
              <a:rPr lang="ar-DZ" sz="2400" dirty="0" smtClean="0"/>
              <a:t> . </a:t>
            </a:r>
            <a:endParaRPr lang="fr-FR" sz="2400" dirty="0" smtClean="0"/>
          </a:p>
        </p:txBody>
      </p:sp>
      <p:sp>
        <p:nvSpPr>
          <p:cNvPr id="5" name="Carré corné 4"/>
          <p:cNvSpPr/>
          <p:nvPr/>
        </p:nvSpPr>
        <p:spPr>
          <a:xfrm>
            <a:off x="928662" y="2000240"/>
            <a:ext cx="7643866" cy="428628"/>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r>
              <a:rPr lang="fr-FR" sz="2400" b="1" dirty="0" smtClean="0"/>
              <a:t>Les aspects endocriniens</a:t>
            </a:r>
            <a:r>
              <a:rPr lang="ar-DZ" sz="2400" b="1" dirty="0" smtClean="0"/>
              <a:t>6-4 العوامل  الخاصة بالغدد الصماء </a:t>
            </a:r>
            <a:r>
              <a:rPr lang="fr-FR" sz="2400" b="1" dirty="0" smtClean="0"/>
              <a:t>  </a:t>
            </a:r>
          </a:p>
        </p:txBody>
      </p:sp>
      <p:sp>
        <p:nvSpPr>
          <p:cNvPr id="7" name="Rectangle à coins arrondis 6"/>
          <p:cNvSpPr/>
          <p:nvPr/>
        </p:nvSpPr>
        <p:spPr>
          <a:xfrm>
            <a:off x="142844" y="4214818"/>
            <a:ext cx="8858312" cy="157163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sz="2400" dirty="0" smtClean="0"/>
          </a:p>
          <a:p>
            <a:pPr algn="ctr"/>
            <a:endParaRPr lang="fr-FR" sz="2400" dirty="0" smtClean="0"/>
          </a:p>
          <a:p>
            <a:pPr algn="ctr"/>
            <a:endParaRPr lang="fr-FR" sz="2400" dirty="0" smtClean="0"/>
          </a:p>
          <a:p>
            <a:pPr algn="ctr" rtl="1"/>
            <a:r>
              <a:rPr lang="ar-DZ" sz="2400" dirty="0" smtClean="0"/>
              <a:t>- الإرهاق يرفع من إنتاج </a:t>
            </a:r>
            <a:r>
              <a:rPr lang="ar-DZ" sz="2400" dirty="0" err="1" smtClean="0"/>
              <a:t>الكورتزول</a:t>
            </a:r>
            <a:r>
              <a:rPr lang="ar-DZ" sz="2400" dirty="0" smtClean="0"/>
              <a:t>، ويثبط استجابة هرمون </a:t>
            </a:r>
            <a:r>
              <a:rPr lang="fr-FR" sz="2400" dirty="0" smtClean="0"/>
              <a:t>ACTH</a:t>
            </a:r>
            <a:r>
              <a:rPr lang="ar-DZ" sz="2400" dirty="0" smtClean="0"/>
              <a:t>. </a:t>
            </a:r>
          </a:p>
          <a:p>
            <a:pPr algn="ctr" rtl="1">
              <a:buFontTx/>
              <a:buChar char="-"/>
            </a:pPr>
            <a:r>
              <a:rPr lang="ar-DZ" sz="2400" dirty="0" smtClean="0"/>
              <a:t> الإرهاق ومحور الغدد الجنسية  لدى الإنسان انخفاض </a:t>
            </a:r>
            <a:r>
              <a:rPr lang="ar-DZ" sz="2400" dirty="0" err="1" smtClean="0"/>
              <a:t>التستستيرون</a:t>
            </a:r>
            <a:r>
              <a:rPr lang="ar-DZ" sz="2400" dirty="0" smtClean="0"/>
              <a:t>.  </a:t>
            </a:r>
          </a:p>
          <a:p>
            <a:pPr algn="ctr" rtl="1">
              <a:buFontTx/>
              <a:buChar char="-"/>
            </a:pPr>
            <a:r>
              <a:rPr lang="ar-DZ" sz="2400" dirty="0" smtClean="0"/>
              <a:t> انخفاض </a:t>
            </a:r>
            <a:r>
              <a:rPr lang="ar-DZ" sz="2400" dirty="0" err="1" smtClean="0"/>
              <a:t>الثيروكسين</a:t>
            </a:r>
            <a:r>
              <a:rPr lang="ar-DZ" sz="2400" dirty="0" smtClean="0"/>
              <a:t>. </a:t>
            </a:r>
          </a:p>
          <a:p>
            <a:pPr algn="ctr" rtl="1">
              <a:buFontTx/>
              <a:buChar char="-"/>
            </a:pPr>
            <a:r>
              <a:rPr lang="ar-DZ" sz="2400" dirty="0" smtClean="0"/>
              <a:t> انخفاض في إفراز هرمون </a:t>
            </a:r>
            <a:r>
              <a:rPr lang="ar-DZ" sz="2400" dirty="0" err="1" smtClean="0"/>
              <a:t>البرجستيرون</a:t>
            </a:r>
            <a:r>
              <a:rPr lang="ar-DZ" sz="2400" dirty="0" smtClean="0"/>
              <a:t>  لدى المرأة خلال المرحلة الثانية من الدورة.  </a:t>
            </a:r>
            <a:endParaRPr lang="fr-FR" sz="2400" dirty="0" smtClean="0"/>
          </a:p>
          <a:p>
            <a:pPr algn="ctr"/>
            <a:endParaRPr lang="fr-FR" sz="2400" dirty="0" smtClean="0"/>
          </a:p>
          <a:p>
            <a:pPr algn="ctr"/>
            <a:endParaRPr lang="fr-FR" sz="2400" dirty="0" smtClean="0"/>
          </a:p>
          <a:p>
            <a:pPr algn="ctr"/>
            <a:endParaRPr lang="fr-FR" sz="2400" dirty="0"/>
          </a:p>
        </p:txBody>
      </p:sp>
      <p:sp>
        <p:nvSpPr>
          <p:cNvPr id="10" name="Rectangle à coins arrondis 9"/>
          <p:cNvSpPr/>
          <p:nvPr/>
        </p:nvSpPr>
        <p:spPr>
          <a:xfrm>
            <a:off x="142844" y="5857892"/>
            <a:ext cx="8858312" cy="92867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rtl="1"/>
            <a:r>
              <a:rPr lang="ar-DZ" sz="2400" b="1" dirty="0" smtClean="0"/>
              <a:t>ارتفاع مستويات الأدرينالين و </a:t>
            </a:r>
            <a:r>
              <a:rPr lang="ar-DZ" sz="2400" b="1" dirty="0" err="1" smtClean="0"/>
              <a:t>النورادرينالين</a:t>
            </a:r>
            <a:r>
              <a:rPr lang="ar-DZ" sz="2400" b="1" dirty="0" smtClean="0"/>
              <a:t>، </a:t>
            </a:r>
            <a:r>
              <a:rPr lang="ar-DZ" sz="2400" b="1" dirty="0" err="1" smtClean="0"/>
              <a:t>النوريبيرفيرين</a:t>
            </a:r>
            <a:r>
              <a:rPr lang="ar-DZ" sz="2400" b="1" dirty="0" smtClean="0"/>
              <a:t>، </a:t>
            </a:r>
            <a:r>
              <a:rPr lang="ar-DZ" sz="2400" b="1" dirty="0" err="1" smtClean="0"/>
              <a:t>الدوبامين</a:t>
            </a:r>
            <a:r>
              <a:rPr lang="ar-DZ" sz="2400" b="1" dirty="0" smtClean="0"/>
              <a:t> (زيادة النبض القلبي </a:t>
            </a:r>
            <a:r>
              <a:rPr lang="ar-DZ" sz="2400" b="1" dirty="0" err="1" smtClean="0"/>
              <a:t>و</a:t>
            </a:r>
            <a:r>
              <a:rPr lang="ar-DZ" sz="2400" b="1" dirty="0" smtClean="0"/>
              <a:t> الضغط الشرياني) .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714348" y="71414"/>
            <a:ext cx="7858180" cy="928694"/>
          </a:xfrm>
          <a:prstGeom prst="downArrowCallout">
            <a:avLst>
              <a:gd name="adj1" fmla="val 25000"/>
              <a:gd name="adj2" fmla="val 146435"/>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smtClean="0"/>
              <a:t>Définition du surentraînement</a:t>
            </a:r>
            <a:r>
              <a:rPr lang="ar-DZ" sz="2800" b="1" dirty="0" smtClean="0"/>
              <a:t>1- تعريف الإرهاق </a:t>
            </a:r>
            <a:r>
              <a:rPr lang="fr-FR" sz="3200" b="1" dirty="0" smtClean="0"/>
              <a:t> </a:t>
            </a:r>
            <a:endParaRPr lang="fr-FR" sz="3200" b="1" dirty="0"/>
          </a:p>
        </p:txBody>
      </p:sp>
      <p:sp>
        <p:nvSpPr>
          <p:cNvPr id="3" name="Rectangle à coins arrondis 2"/>
          <p:cNvSpPr/>
          <p:nvPr/>
        </p:nvSpPr>
        <p:spPr>
          <a:xfrm>
            <a:off x="142844" y="1142984"/>
            <a:ext cx="8786874" cy="5715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فرط التدريب هو تعب مستمر يحدث بعد حمل زائد بدني أو عقلي . </a:t>
            </a:r>
            <a:endParaRPr lang="fr-FR" sz="2400" dirty="0" smtClean="0"/>
          </a:p>
        </p:txBody>
      </p:sp>
      <p:sp>
        <p:nvSpPr>
          <p:cNvPr id="5" name="Rectangle à coins arrondis 4"/>
          <p:cNvSpPr/>
          <p:nvPr/>
        </p:nvSpPr>
        <p:spPr>
          <a:xfrm>
            <a:off x="142844" y="2000240"/>
            <a:ext cx="8858312" cy="185738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فرط التدريب  هو حدوث اختلال أو اضطراب في الإفراز العصبي الهرموني ويظهر ذلك في انخفاض مستوى التفوق الرياضي في المنافسة، عدم القدرة على إنجاز حمولة  التدريب الاعتيادية، حدوث تعب مستمر، انخفاض في إفراز </a:t>
            </a:r>
            <a:r>
              <a:rPr lang="ar-DZ" sz="2400" dirty="0" err="1" smtClean="0"/>
              <a:t>الكاتي</a:t>
            </a:r>
            <a:r>
              <a:rPr lang="ar-DZ" sz="2400" dirty="0" smtClean="0"/>
              <a:t> </a:t>
            </a:r>
            <a:r>
              <a:rPr lang="ar-DZ" sz="2400" dirty="0" err="1" smtClean="0"/>
              <a:t>كولامين</a:t>
            </a:r>
            <a:r>
              <a:rPr lang="ar-DZ" sz="2400" dirty="0" smtClean="0"/>
              <a:t>، حدوث مشاكل صحية، اضطراب  في النوم و المزاج . </a:t>
            </a:r>
            <a:endParaRPr lang="fr-FR" sz="2400" dirty="0"/>
          </a:p>
        </p:txBody>
      </p:sp>
      <p:sp>
        <p:nvSpPr>
          <p:cNvPr id="8" name="Rectangle à coins arrondis 7"/>
          <p:cNvSpPr/>
          <p:nvPr/>
        </p:nvSpPr>
        <p:spPr>
          <a:xfrm>
            <a:off x="71406" y="4143380"/>
            <a:ext cx="9001156" cy="157163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فرط التدريب  = تدريب مفرط أو زائد مع استرجاع غير كافي  من أجل حدوث التكيفات الخاصة. </a:t>
            </a:r>
          </a:p>
          <a:p>
            <a:pPr algn="ctr" rtl="1"/>
            <a:r>
              <a:rPr lang="ar-DZ" sz="2400" dirty="0" smtClean="0"/>
              <a:t>آليات الهدم أكبر من </a:t>
            </a:r>
            <a:r>
              <a:rPr lang="fr-FR" sz="2400" dirty="0" smtClean="0"/>
              <a:t>&lt;</a:t>
            </a:r>
            <a:r>
              <a:rPr lang="ar-DZ" sz="2400" dirty="0" smtClean="0"/>
              <a:t> آليات البناء (التخزين) . </a:t>
            </a:r>
            <a:endParaRPr lang="fr-FR"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71438" y="500042"/>
            <a:ext cx="8858280" cy="207170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مجموعة من الدراسات توصلت إلى انخفاض في مستويات </a:t>
            </a:r>
            <a:r>
              <a:rPr lang="ar-DZ" sz="2400" dirty="0" err="1" smtClean="0"/>
              <a:t>التستستيرون</a:t>
            </a:r>
            <a:r>
              <a:rPr lang="ar-DZ" sz="2400" dirty="0" smtClean="0"/>
              <a:t> لدى الإنسان  تحت تأثير التدريب الشاق </a:t>
            </a:r>
            <a:r>
              <a:rPr lang="fr-FR" sz="2400" dirty="0" smtClean="0"/>
              <a:t>(HACKNEY A.C.</a:t>
            </a:r>
            <a:r>
              <a:rPr lang="en-US" sz="2400" dirty="0" smtClean="0"/>
              <a:t>et </a:t>
            </a:r>
            <a:r>
              <a:rPr lang="fr-FR" sz="2400" dirty="0" smtClean="0"/>
              <a:t>all, 1988)</a:t>
            </a:r>
            <a:r>
              <a:rPr lang="ar-DZ" sz="2400" dirty="0" smtClean="0"/>
              <a:t>. لدى  النساء الرفع من كمية العمل العضلي ينتج عنه كذلك تغير في حالة </a:t>
            </a:r>
            <a:r>
              <a:rPr lang="ar-DZ" sz="2400" dirty="0" err="1" smtClean="0"/>
              <a:t>الهرمونات</a:t>
            </a:r>
            <a:r>
              <a:rPr lang="ar-DZ" sz="2400" dirty="0" smtClean="0"/>
              <a:t> </a:t>
            </a:r>
            <a:r>
              <a:rPr lang="ar-DZ" sz="2400" dirty="0" err="1" smtClean="0"/>
              <a:t>الستيرويدية</a:t>
            </a:r>
            <a:r>
              <a:rPr lang="ar-DZ" sz="2400" dirty="0" smtClean="0"/>
              <a:t> (الجنسية) وأكثر وضوحا هي انخفاض إفراز </a:t>
            </a:r>
            <a:r>
              <a:rPr lang="ar-DZ" sz="2400" dirty="0" err="1" smtClean="0"/>
              <a:t>البروجستيرون</a:t>
            </a:r>
            <a:r>
              <a:rPr lang="ar-DZ" sz="2400" dirty="0" smtClean="0"/>
              <a:t> خلال المرحلة الثانية  من الدورة الشهرية  (مرحلة الجسم الأصفر قصيرة) . </a:t>
            </a:r>
            <a:endParaRPr lang="fr-FR" sz="2400" dirty="0" smtClean="0"/>
          </a:p>
        </p:txBody>
      </p:sp>
      <p:sp>
        <p:nvSpPr>
          <p:cNvPr id="3" name="Rectangle à coins arrondis 2"/>
          <p:cNvSpPr/>
          <p:nvPr/>
        </p:nvSpPr>
        <p:spPr>
          <a:xfrm>
            <a:off x="142844" y="3429000"/>
            <a:ext cx="8858280" cy="17859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انخفاض في مستوى </a:t>
            </a:r>
            <a:r>
              <a:rPr lang="ar-DZ" sz="2400" dirty="0" err="1" smtClean="0"/>
              <a:t>الهرمونات</a:t>
            </a:r>
            <a:r>
              <a:rPr lang="ar-DZ" sz="2400" dirty="0" smtClean="0"/>
              <a:t> الجنسية يعتبر كمؤشر على حالة الإرهاق لدى الرياضيين، حيث تؤدي حالة الإرهاق إلى التأثير على حساسية المحور (منطقة تحت المهاد-الغدة النخامية)  من جهة، </a:t>
            </a:r>
            <a:r>
              <a:rPr lang="ar-DZ" sz="2400" dirty="0" err="1" smtClean="0"/>
              <a:t>و</a:t>
            </a:r>
            <a:r>
              <a:rPr lang="ar-DZ" sz="2400" dirty="0" smtClean="0"/>
              <a:t> انخفاض في مستويات إنتاج </a:t>
            </a:r>
            <a:r>
              <a:rPr lang="ar-DZ" sz="2400" dirty="0" err="1" smtClean="0"/>
              <a:t>الكاتي</a:t>
            </a:r>
            <a:r>
              <a:rPr lang="ar-DZ" sz="2400" dirty="0" smtClean="0"/>
              <a:t> </a:t>
            </a:r>
            <a:r>
              <a:rPr lang="ar-DZ" sz="2400" dirty="0" err="1" smtClean="0"/>
              <a:t>كولامين</a:t>
            </a:r>
            <a:r>
              <a:rPr lang="ar-DZ" sz="2400" dirty="0" smtClean="0"/>
              <a:t> . حيث أن مختلف وظائف الغدة النخامية تتغير تحت تأثير الإرهاق . </a:t>
            </a:r>
            <a:endParaRPr lang="fr-FR"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71438" y="428604"/>
            <a:ext cx="8858280" cy="242889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في حالات التدريب الشاق  يمكن أن يحدث </a:t>
            </a:r>
            <a:r>
              <a:rPr lang="ar-DZ" sz="2400" dirty="0" err="1" smtClean="0"/>
              <a:t>إنخفاض</a:t>
            </a:r>
            <a:r>
              <a:rPr lang="ar-DZ" sz="2400" dirty="0" smtClean="0"/>
              <a:t> في نشاط </a:t>
            </a:r>
            <a:r>
              <a:rPr lang="ar-DZ" sz="2400" dirty="0" err="1" smtClean="0"/>
              <a:t>و</a:t>
            </a:r>
            <a:r>
              <a:rPr lang="ar-DZ" sz="2400" dirty="0" smtClean="0"/>
              <a:t> تحفيز في حلقة التنظيم بين إنتاج </a:t>
            </a:r>
            <a:r>
              <a:rPr lang="ar-DZ" sz="2400" dirty="0" err="1" smtClean="0"/>
              <a:t>الكورتزول</a:t>
            </a:r>
            <a:r>
              <a:rPr lang="ar-DZ" sz="2400" dirty="0" smtClean="0"/>
              <a:t> و العلاقة الرجعية بين محور تحت المهاد- الغدة النخامية. من جهة أخرى  حاليا تم التأكد التغير في وتيرة محور القشرة </a:t>
            </a:r>
            <a:r>
              <a:rPr lang="ar-DZ" sz="2400" dirty="0" err="1" smtClean="0"/>
              <a:t>الكظرية</a:t>
            </a:r>
            <a:r>
              <a:rPr lang="ar-DZ" sz="2400" dirty="0" smtClean="0"/>
              <a:t>  يؤثر على  العمل </a:t>
            </a:r>
            <a:r>
              <a:rPr lang="ar-DZ" sz="2400" dirty="0" err="1" smtClean="0"/>
              <a:t>الأيضي</a:t>
            </a:r>
            <a:r>
              <a:rPr lang="ar-DZ" sz="2400" dirty="0" smtClean="0"/>
              <a:t> لهرمون </a:t>
            </a:r>
            <a:r>
              <a:rPr lang="ar-DZ" sz="2400" dirty="0" err="1" smtClean="0"/>
              <a:t>الليبتين</a:t>
            </a:r>
            <a:r>
              <a:rPr lang="ar-DZ" sz="2400" dirty="0" smtClean="0"/>
              <a:t>. وبالتالي يمكن أن نضع فرضية أن انخفاض  حساسية المحور تحت المهاد-الغدة النخامية أثناء حدوث الإرهاق يؤدي إلى انخفاض في التركيز الدوري لهرمون </a:t>
            </a:r>
            <a:r>
              <a:rPr lang="ar-DZ" sz="2400" dirty="0" err="1" smtClean="0"/>
              <a:t>الليبتين</a:t>
            </a:r>
            <a:r>
              <a:rPr lang="ar-DZ" sz="2400" dirty="0" smtClean="0"/>
              <a:t>   </a:t>
            </a:r>
            <a:r>
              <a:rPr lang="fr-FR" sz="2400" dirty="0" smtClean="0"/>
              <a:t>C.Y, 2003)</a:t>
            </a:r>
            <a:r>
              <a:rPr lang="ar-DZ" sz="2400" dirty="0" smtClean="0"/>
              <a:t> </a:t>
            </a:r>
            <a:r>
              <a:rPr lang="fr-FR" sz="2400" dirty="0" smtClean="0"/>
              <a:t>(GUEZENNEC</a:t>
            </a:r>
            <a:r>
              <a:rPr lang="ar-DZ" sz="2400" dirty="0" smtClean="0"/>
              <a:t> . </a:t>
            </a:r>
            <a:endParaRPr lang="fr-FR"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214282" y="1571612"/>
          <a:ext cx="8715436" cy="4929222"/>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71438" y="71438"/>
            <a:ext cx="8929718" cy="12858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2400" b="1" dirty="0" smtClean="0"/>
              <a:t>Variation avec l’entrainement des niveaux sanguins de thyroxine, testostérone, et cortisol, pendant les 10 jours d’entrainement , les nageurs passent  de 4Km/jour à 8 Km/jour. </a:t>
            </a:r>
            <a:r>
              <a:rPr lang="fr-FR" sz="2400" dirty="0" smtClean="0"/>
              <a:t>  </a:t>
            </a:r>
            <a:endParaRPr lang="fr-F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aphique 2"/>
          <p:cNvGraphicFramePr/>
          <p:nvPr/>
        </p:nvGraphicFramePr>
        <p:xfrm>
          <a:off x="0" y="1428736"/>
          <a:ext cx="8929718" cy="5429264"/>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0" y="0"/>
            <a:ext cx="9144000" cy="15001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Modalisation de la réponse immunitaire avec la charge d’entrainement. Ce modèle suggère qu’un entrainement modéré diminue le risque d’infection ou de maladie, tandis que le surentrainement l’augmente  (d’après </a:t>
            </a:r>
            <a:r>
              <a:rPr lang="fr-FR" sz="2400" b="1" dirty="0" err="1" smtClean="0"/>
              <a:t>Nieman</a:t>
            </a:r>
            <a:r>
              <a:rPr lang="fr-FR" sz="2400" b="1" dirty="0" smtClean="0"/>
              <a:t> DC 1997)</a:t>
            </a:r>
            <a:endParaRPr lang="fr-FR" sz="24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rré corné 1"/>
          <p:cNvSpPr/>
          <p:nvPr/>
        </p:nvSpPr>
        <p:spPr>
          <a:xfrm>
            <a:off x="785786" y="71414"/>
            <a:ext cx="7072362" cy="500066"/>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l"/>
            <a:r>
              <a:rPr lang="fr-FR" sz="2400" b="1" dirty="0" smtClean="0"/>
              <a:t>Les aspects métabolique</a:t>
            </a:r>
            <a:r>
              <a:rPr lang="ar-DZ" sz="2400" b="1" dirty="0" smtClean="0"/>
              <a:t>6-5 العوامل </a:t>
            </a:r>
            <a:r>
              <a:rPr lang="ar-DZ" sz="2400" b="1" dirty="0" err="1" smtClean="0"/>
              <a:t>الأيضية</a:t>
            </a:r>
            <a:r>
              <a:rPr lang="ar-DZ" sz="2400" b="1" dirty="0" smtClean="0"/>
              <a:t>         </a:t>
            </a:r>
            <a:endParaRPr lang="fr-FR" sz="2400" b="1" dirty="0" smtClean="0"/>
          </a:p>
        </p:txBody>
      </p:sp>
      <p:sp>
        <p:nvSpPr>
          <p:cNvPr id="3" name="Rectangle à coins arrondis 2"/>
          <p:cNvSpPr/>
          <p:nvPr/>
        </p:nvSpPr>
        <p:spPr>
          <a:xfrm>
            <a:off x="214282" y="785794"/>
            <a:ext cx="8715436" cy="13573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 نفاذ مخزون </a:t>
            </a:r>
            <a:r>
              <a:rPr lang="ar-DZ" sz="2400" dirty="0" err="1" smtClean="0"/>
              <a:t>الجليكوجين</a:t>
            </a:r>
            <a:r>
              <a:rPr lang="ar-DZ" sz="2400" dirty="0" smtClean="0"/>
              <a:t> مقترح من أجل تفسير الإرهاق. النفاذ السريع  ينتج عنه حدوث التعب . </a:t>
            </a:r>
            <a:endParaRPr lang="fr-FR" sz="2400" dirty="0"/>
          </a:p>
        </p:txBody>
      </p:sp>
      <p:sp>
        <p:nvSpPr>
          <p:cNvPr id="5" name="Rectangle à coins arrondis 4"/>
          <p:cNvSpPr/>
          <p:nvPr/>
        </p:nvSpPr>
        <p:spPr>
          <a:xfrm>
            <a:off x="142844" y="2714620"/>
            <a:ext cx="8858280" cy="20002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endParaRPr lang="ar-DZ" sz="2400" dirty="0" smtClean="0"/>
          </a:p>
          <a:p>
            <a:pPr algn="ctr" rtl="1"/>
            <a:endParaRPr lang="ar-DZ" sz="2400" dirty="0" smtClean="0"/>
          </a:p>
          <a:p>
            <a:pPr algn="ctr" rtl="1"/>
            <a:r>
              <a:rPr lang="ar-DZ" sz="2400" dirty="0" err="1" smtClean="0"/>
              <a:t>إنخفاض</a:t>
            </a:r>
            <a:r>
              <a:rPr lang="ar-DZ" sz="2400" dirty="0" smtClean="0"/>
              <a:t> مستويات السكر </a:t>
            </a:r>
            <a:r>
              <a:rPr lang="fr-FR" sz="2400" dirty="0" smtClean="0"/>
              <a:t>Les hypoglycémies d’effort</a:t>
            </a:r>
            <a:endParaRPr lang="ar-DZ" sz="2400" dirty="0" smtClean="0"/>
          </a:p>
          <a:p>
            <a:pPr algn="ctr" rtl="1">
              <a:buFontTx/>
              <a:buChar char="-"/>
            </a:pPr>
            <a:r>
              <a:rPr lang="ar-DZ" sz="2400" dirty="0" smtClean="0"/>
              <a:t>يؤدي ذلك إلى التعب </a:t>
            </a:r>
            <a:r>
              <a:rPr lang="ar-DZ" sz="2400" dirty="0" err="1" smtClean="0"/>
              <a:t>و</a:t>
            </a:r>
            <a:r>
              <a:rPr lang="ar-DZ" sz="2400" dirty="0" smtClean="0"/>
              <a:t> توقف التمرين.</a:t>
            </a:r>
          </a:p>
          <a:p>
            <a:pPr algn="ctr" rtl="1">
              <a:buFontTx/>
              <a:buChar char="-"/>
            </a:pPr>
            <a:r>
              <a:rPr lang="ar-DZ" sz="2400" dirty="0" smtClean="0"/>
              <a:t>انخفاض التعديل الحراري أثناء التمرينات في الأجواء الباردة وهذا يؤدي إلى: </a:t>
            </a:r>
          </a:p>
          <a:p>
            <a:pPr algn="ctr" rtl="1">
              <a:buFontTx/>
              <a:buChar char="-"/>
            </a:pPr>
            <a:r>
              <a:rPr lang="ar-DZ" sz="2400" dirty="0" smtClean="0"/>
              <a:t>إمكانية تحفيز </a:t>
            </a:r>
            <a:r>
              <a:rPr lang="ar-DZ" sz="2400" dirty="0" err="1" smtClean="0"/>
              <a:t>التمزقات</a:t>
            </a:r>
            <a:r>
              <a:rPr lang="ar-DZ" sz="2400" dirty="0" smtClean="0"/>
              <a:t> العضلية. </a:t>
            </a:r>
          </a:p>
          <a:p>
            <a:pPr algn="ctr" rtl="1"/>
            <a:endParaRPr lang="ar-DZ" sz="2400" dirty="0" smtClean="0"/>
          </a:p>
          <a:p>
            <a:pPr algn="ctr" rtl="1">
              <a:buFontTx/>
              <a:buChar char="-"/>
            </a:pPr>
            <a:endParaRPr lang="ar-DZ" sz="2400" dirty="0" smtClean="0"/>
          </a:p>
          <a:p>
            <a:pPr algn="ctr" rtl="1">
              <a:buFontTx/>
              <a:buChar char="-"/>
            </a:pPr>
            <a:endParaRPr lang="fr-FR" sz="2400" dirty="0"/>
          </a:p>
        </p:txBody>
      </p:sp>
      <p:sp>
        <p:nvSpPr>
          <p:cNvPr id="8" name="Rectangle à coins arrondis 7"/>
          <p:cNvSpPr/>
          <p:nvPr/>
        </p:nvSpPr>
        <p:spPr>
          <a:xfrm>
            <a:off x="142844" y="4786322"/>
            <a:ext cx="8858312" cy="20002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sz="2400" dirty="0" smtClean="0"/>
          </a:p>
          <a:p>
            <a:pPr algn="ctr"/>
            <a:endParaRPr lang="fr-FR" sz="2400" dirty="0" smtClean="0"/>
          </a:p>
          <a:p>
            <a:pPr algn="ctr" rtl="1"/>
            <a:r>
              <a:rPr lang="ar-DZ" sz="2400" dirty="0" smtClean="0"/>
              <a:t>تمرين عند شدة 45</a:t>
            </a:r>
            <a:r>
              <a:rPr lang="fr-FR" sz="2400" dirty="0" smtClean="0"/>
              <a:t>%</a:t>
            </a:r>
            <a:r>
              <a:rPr lang="ar-DZ" sz="2400" dirty="0" smtClean="0"/>
              <a:t> من </a:t>
            </a:r>
            <a:r>
              <a:rPr lang="fr-FR" sz="2400" dirty="0" smtClean="0"/>
              <a:t>VO2 max </a:t>
            </a:r>
            <a:r>
              <a:rPr lang="ar-DZ" sz="2400" dirty="0" smtClean="0"/>
              <a:t> </a:t>
            </a:r>
            <a:r>
              <a:rPr lang="ar-DZ" sz="2400" dirty="0" err="1" smtClean="0"/>
              <a:t>إستخدام</a:t>
            </a:r>
            <a:r>
              <a:rPr lang="ar-DZ" sz="2400" dirty="0" smtClean="0"/>
              <a:t> الدهون تمرين عند 75</a:t>
            </a:r>
            <a:r>
              <a:rPr lang="fr-FR" sz="2400" dirty="0" smtClean="0"/>
              <a:t>%</a:t>
            </a:r>
            <a:r>
              <a:rPr lang="ar-DZ" sz="2400" dirty="0" smtClean="0"/>
              <a:t> من </a:t>
            </a:r>
            <a:r>
              <a:rPr lang="en-US" sz="2400" dirty="0" smtClean="0"/>
              <a:t>VO</a:t>
            </a:r>
            <a:r>
              <a:rPr lang="fr-FR" sz="2400" dirty="0" smtClean="0"/>
              <a:t>2max</a:t>
            </a:r>
            <a:r>
              <a:rPr lang="ar-DZ" sz="2400" dirty="0" smtClean="0"/>
              <a:t> </a:t>
            </a:r>
            <a:r>
              <a:rPr lang="ar-DZ" sz="2400" dirty="0" err="1" smtClean="0"/>
              <a:t>إستخدام</a:t>
            </a:r>
            <a:r>
              <a:rPr lang="ar-DZ" sz="2400" dirty="0" smtClean="0"/>
              <a:t> </a:t>
            </a:r>
            <a:r>
              <a:rPr lang="ar-DZ" sz="2400" dirty="0" err="1" smtClean="0"/>
              <a:t>الكربوهيدرات</a:t>
            </a:r>
            <a:r>
              <a:rPr lang="ar-DZ" sz="2400" dirty="0" smtClean="0"/>
              <a:t> ”نقطة العبور“</a:t>
            </a:r>
            <a:r>
              <a:rPr lang="fr-FR" sz="2400" b="1" dirty="0" smtClean="0">
                <a:solidFill>
                  <a:srgbClr val="C00000"/>
                </a:solidFill>
              </a:rPr>
              <a:t>« Cross over point »: </a:t>
            </a:r>
            <a:r>
              <a:rPr lang="ar-DZ" sz="2400" b="1" dirty="0" smtClean="0">
                <a:solidFill>
                  <a:srgbClr val="C00000"/>
                </a:solidFill>
              </a:rPr>
              <a:t> </a:t>
            </a:r>
            <a:r>
              <a:rPr lang="ar-DZ" sz="2400" b="1" dirty="0" smtClean="0">
                <a:solidFill>
                  <a:schemeClr val="tx1"/>
                </a:solidFill>
              </a:rPr>
              <a:t>هي شدة التمرين التي عن طريقها  قدوم الطاقة  المستخدمة من </a:t>
            </a:r>
            <a:r>
              <a:rPr lang="ar-DZ" sz="2400" b="1" dirty="0" err="1" smtClean="0">
                <a:solidFill>
                  <a:schemeClr val="tx1"/>
                </a:solidFill>
              </a:rPr>
              <a:t>الكربوهيدرات</a:t>
            </a:r>
            <a:r>
              <a:rPr lang="ar-DZ" sz="2400" b="1" dirty="0" smtClean="0">
                <a:solidFill>
                  <a:schemeClr val="tx1"/>
                </a:solidFill>
              </a:rPr>
              <a:t> بكثرة مقارنة بالطاقة القادمة من أكسدة الدهون . </a:t>
            </a:r>
            <a:endParaRPr lang="fr-FR" sz="2400" dirty="0" smtClean="0">
              <a:solidFill>
                <a:schemeClr val="tx1"/>
              </a:solidFill>
            </a:endParaRPr>
          </a:p>
          <a:p>
            <a:pPr algn="ctr"/>
            <a:endParaRPr lang="fr-FR"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85720" y="428604"/>
            <a:ext cx="8643998" cy="235745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الأعمال التي قام </a:t>
            </a:r>
            <a:r>
              <a:rPr lang="ar-DZ" sz="2400" dirty="0" err="1" smtClean="0"/>
              <a:t>بها</a:t>
            </a:r>
            <a:r>
              <a:rPr lang="ar-DZ" sz="2400" dirty="0" smtClean="0"/>
              <a:t> (</a:t>
            </a:r>
            <a:r>
              <a:rPr lang="fr-FR" sz="2400" dirty="0" smtClean="0"/>
              <a:t>et col , 1988</a:t>
            </a:r>
            <a:r>
              <a:rPr lang="ar-DZ" sz="2400" dirty="0" smtClean="0"/>
              <a:t> </a:t>
            </a:r>
            <a:r>
              <a:rPr lang="fr-FR" sz="2400" dirty="0" smtClean="0"/>
              <a:t>COSTILL, D.L.</a:t>
            </a:r>
            <a:r>
              <a:rPr lang="ar-DZ" sz="2400" dirty="0" smtClean="0"/>
              <a:t>) اكتشفت أن تكرار التمرينات الشاقة  لعدة أيام متتابعة ينتج عنه انخفاض في تركيز  </a:t>
            </a:r>
            <a:r>
              <a:rPr lang="ar-DZ" sz="2400" dirty="0" err="1" smtClean="0"/>
              <a:t>الجليكوجين</a:t>
            </a:r>
            <a:r>
              <a:rPr lang="ar-DZ" sz="2400" dirty="0" smtClean="0"/>
              <a:t> العضلي، كما تم التوصل إلى أن الرياضي الغير قادر على المحافظة على المخزون </a:t>
            </a:r>
            <a:r>
              <a:rPr lang="ar-DZ" sz="2400" dirty="0" err="1" smtClean="0"/>
              <a:t>الطاقوي</a:t>
            </a:r>
            <a:r>
              <a:rPr lang="ar-DZ" sz="2400" dirty="0" smtClean="0"/>
              <a:t>  لديه أعراض حدوث الإرهاق. هذا الانخفاض في مخزون </a:t>
            </a:r>
            <a:r>
              <a:rPr lang="ar-DZ" sz="2400" dirty="0" err="1" smtClean="0"/>
              <a:t>الجليكوجين</a:t>
            </a:r>
            <a:r>
              <a:rPr lang="ar-DZ" sz="2400" dirty="0" smtClean="0"/>
              <a:t> يخفض من إمكانية توفر السكريات المستخدمة أثناء التمرين البدني . </a:t>
            </a:r>
            <a:endParaRPr lang="fr-FR" sz="2400" dirty="0"/>
          </a:p>
        </p:txBody>
      </p:sp>
      <p:sp>
        <p:nvSpPr>
          <p:cNvPr id="3" name="Rectangle à coins arrondis 2"/>
          <p:cNvSpPr/>
          <p:nvPr/>
        </p:nvSpPr>
        <p:spPr>
          <a:xfrm>
            <a:off x="142844" y="3286124"/>
            <a:ext cx="8715436" cy="235745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من جهة أخرى يحدث تغير في العمليات </a:t>
            </a:r>
            <a:r>
              <a:rPr lang="ar-DZ" sz="2400" dirty="0" err="1" smtClean="0"/>
              <a:t>الأيضية</a:t>
            </a:r>
            <a:r>
              <a:rPr lang="ar-DZ" sz="2400" dirty="0" smtClean="0"/>
              <a:t>  </a:t>
            </a:r>
            <a:r>
              <a:rPr lang="ar-DZ" sz="2400" dirty="0" err="1" smtClean="0"/>
              <a:t>الطاقوية</a:t>
            </a:r>
            <a:r>
              <a:rPr lang="ar-DZ" sz="2400" dirty="0" smtClean="0"/>
              <a:t>  بسبب انخفاض في نسبة السكريات المتاحة وهذا يؤدي إلى استخدام المواد </a:t>
            </a:r>
            <a:r>
              <a:rPr lang="ar-DZ" sz="2400" dirty="0" err="1" smtClean="0"/>
              <a:t>الطاقوية</a:t>
            </a:r>
            <a:r>
              <a:rPr lang="ar-DZ" sz="2400" dirty="0" smtClean="0"/>
              <a:t>  </a:t>
            </a:r>
            <a:r>
              <a:rPr lang="ar-DZ" sz="2400" dirty="0" err="1" smtClean="0"/>
              <a:t>الدهنية</a:t>
            </a:r>
            <a:r>
              <a:rPr lang="ar-DZ" sz="2400" dirty="0" smtClean="0"/>
              <a:t> و </a:t>
            </a:r>
            <a:r>
              <a:rPr lang="ar-DZ" sz="2400" dirty="0" err="1" smtClean="0"/>
              <a:t>البروتينية</a:t>
            </a:r>
            <a:r>
              <a:rPr lang="ar-DZ" sz="2400" dirty="0" smtClean="0"/>
              <a:t>. استعمال هذه المركبات </a:t>
            </a:r>
            <a:r>
              <a:rPr lang="ar-DZ" sz="2400" dirty="0" err="1" smtClean="0"/>
              <a:t>الطاقوية</a:t>
            </a:r>
            <a:r>
              <a:rPr lang="ar-DZ" sz="2400" dirty="0" smtClean="0"/>
              <a:t> بكثرة يؤدي إلى حدوث آليات التعب . العلاقة الموجودة بين التعب والعمليات </a:t>
            </a:r>
            <a:r>
              <a:rPr lang="ar-DZ" sz="2400" dirty="0" err="1" smtClean="0"/>
              <a:t>الأيضية</a:t>
            </a:r>
            <a:r>
              <a:rPr lang="ar-DZ" sz="2400" dirty="0" smtClean="0"/>
              <a:t> للبروتينات تتأسس على وجود رابطة بين </a:t>
            </a:r>
            <a:r>
              <a:rPr lang="ar-DZ" sz="2400" dirty="0" err="1" smtClean="0"/>
              <a:t>أيض</a:t>
            </a:r>
            <a:r>
              <a:rPr lang="ar-DZ" sz="2400" dirty="0" smtClean="0"/>
              <a:t> الأحماض </a:t>
            </a:r>
            <a:r>
              <a:rPr lang="ar-DZ" sz="2400" dirty="0" err="1" smtClean="0"/>
              <a:t>الآمينة</a:t>
            </a:r>
            <a:r>
              <a:rPr lang="ar-DZ" sz="2400" dirty="0" smtClean="0"/>
              <a:t>  المستخدمة كمركب </a:t>
            </a:r>
            <a:r>
              <a:rPr lang="ar-DZ" sz="2400" dirty="0" err="1" smtClean="0"/>
              <a:t>طاقوي</a:t>
            </a:r>
            <a:r>
              <a:rPr lang="ar-DZ" sz="2400" dirty="0" smtClean="0"/>
              <a:t> و توفر بعض  </a:t>
            </a:r>
            <a:r>
              <a:rPr lang="ar-DZ" sz="2400" dirty="0" err="1" smtClean="0"/>
              <a:t>النواقل</a:t>
            </a:r>
            <a:r>
              <a:rPr lang="ar-DZ" sz="2400" dirty="0" smtClean="0"/>
              <a:t> العصبية المركزية </a:t>
            </a:r>
            <a:r>
              <a:rPr lang="fr-FR" sz="2400" dirty="0" smtClean="0"/>
              <a:t>neuromédiateur) </a:t>
            </a:r>
            <a:r>
              <a:rPr lang="ar-DZ" sz="2400" dirty="0" smtClean="0"/>
              <a:t> ) المطبقة في التعب </a:t>
            </a:r>
            <a:r>
              <a:rPr lang="fr-FR" sz="2400" dirty="0" smtClean="0"/>
              <a:t>(</a:t>
            </a:r>
            <a:r>
              <a:rPr lang="fr-FR" sz="2400" dirty="0" err="1" smtClean="0"/>
              <a:t>Chaouloff</a:t>
            </a:r>
            <a:r>
              <a:rPr lang="fr-FR" sz="2400" dirty="0" smtClean="0"/>
              <a:t> F. 1989)</a:t>
            </a:r>
            <a:r>
              <a:rPr lang="ar-DZ" sz="2400" dirty="0" smtClean="0"/>
              <a:t>. </a:t>
            </a:r>
            <a:endParaRPr lang="fr-F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14282" y="500042"/>
            <a:ext cx="8715436" cy="21431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dirty="0" smtClean="0"/>
              <a:t>العملية </a:t>
            </a:r>
            <a:r>
              <a:rPr lang="ar-DZ" sz="2400" dirty="0" err="1" smtClean="0"/>
              <a:t>الأيضية</a:t>
            </a:r>
            <a:r>
              <a:rPr lang="ar-DZ" sz="2400" dirty="0" smtClean="0"/>
              <a:t> الأخرى التي تستخدم مكان السكريات هي الدهون هذا الانتقال </a:t>
            </a:r>
            <a:r>
              <a:rPr lang="ar-DZ" sz="2400" dirty="0" err="1" smtClean="0"/>
              <a:t>الإيضي</a:t>
            </a:r>
            <a:r>
              <a:rPr lang="ar-DZ" sz="2400" dirty="0" smtClean="0"/>
              <a:t> يؤدي إلى انخفاض  قدرات  العمل البدني الأقصى، هذه الظاهرة ترجع إلى انخفاض الفعالية   في </a:t>
            </a:r>
            <a:r>
              <a:rPr lang="ar-DZ" sz="2400" dirty="0" err="1" smtClean="0"/>
              <a:t>أيض</a:t>
            </a:r>
            <a:r>
              <a:rPr lang="ar-DZ" sz="2400" dirty="0" smtClean="0"/>
              <a:t> الدهون مقارنة بالسكريات وهذا يفسر بنقصان الفعالية </a:t>
            </a:r>
            <a:r>
              <a:rPr lang="ar-DZ" sz="2400" dirty="0" err="1" smtClean="0"/>
              <a:t>الطاقوية</a:t>
            </a:r>
            <a:r>
              <a:rPr lang="ar-DZ" sz="2400" dirty="0" smtClean="0"/>
              <a:t> أثناء الجهد البدني  الطويل المسافة أين تكون الدهون  المصدر </a:t>
            </a:r>
            <a:r>
              <a:rPr lang="ar-DZ" sz="2400" dirty="0" err="1" smtClean="0"/>
              <a:t>الطاقوي</a:t>
            </a:r>
            <a:r>
              <a:rPr lang="ar-DZ" sz="2400" dirty="0" smtClean="0"/>
              <a:t> الرئيسي . </a:t>
            </a:r>
            <a:r>
              <a:rPr lang="fr-FR" sz="2400" dirty="0" smtClean="0"/>
              <a:t>(Guezennec C.Y, 1992)</a:t>
            </a:r>
            <a:endParaRPr lang="fr-FR" sz="2400" dirty="0"/>
          </a:p>
        </p:txBody>
      </p:sp>
      <p:sp>
        <p:nvSpPr>
          <p:cNvPr id="3" name="Rectangle à coins arrondis 2"/>
          <p:cNvSpPr/>
          <p:nvPr/>
        </p:nvSpPr>
        <p:spPr>
          <a:xfrm>
            <a:off x="142844" y="2928934"/>
            <a:ext cx="8786874" cy="350046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كما توجد فرضية أخرى تتأسس على تأثير التمرينات البدنية  على هرمون يفرز من طرف الخلايا الذهنية وهو </a:t>
            </a:r>
            <a:r>
              <a:rPr lang="ar-DZ" sz="2400" dirty="0" err="1" smtClean="0"/>
              <a:t>الليبتين</a:t>
            </a:r>
            <a:r>
              <a:rPr lang="ar-DZ" sz="2400" dirty="0" smtClean="0"/>
              <a:t> ( </a:t>
            </a:r>
            <a:r>
              <a:rPr lang="fr-FR" sz="2400" dirty="0" smtClean="0"/>
              <a:t>leptine</a:t>
            </a:r>
            <a:r>
              <a:rPr lang="ar-DZ" sz="2400" dirty="0" smtClean="0"/>
              <a:t>) هذا الهرمون يلعب  دورا رئيسيا في تنظيم  العمليات </a:t>
            </a:r>
            <a:r>
              <a:rPr lang="ar-DZ" sz="2400" dirty="0" err="1" smtClean="0"/>
              <a:t>الأيضية</a:t>
            </a:r>
            <a:r>
              <a:rPr lang="ar-DZ" sz="2400" dirty="0" smtClean="0"/>
              <a:t>  المحيطية للدهون  </a:t>
            </a:r>
            <a:r>
              <a:rPr lang="ar-DZ" sz="2400" dirty="0" err="1" smtClean="0"/>
              <a:t>و</a:t>
            </a:r>
            <a:r>
              <a:rPr lang="ar-DZ" sz="2400" dirty="0" smtClean="0"/>
              <a:t> الآليات  الدماغية </a:t>
            </a:r>
            <a:r>
              <a:rPr lang="ar-DZ" sz="2400" dirty="0" err="1" smtClean="0"/>
              <a:t>للأخد</a:t>
            </a:r>
            <a:r>
              <a:rPr lang="ar-DZ" sz="2400" dirty="0" smtClean="0"/>
              <a:t> الغذائي (</a:t>
            </a:r>
            <a:r>
              <a:rPr lang="fr-FR" sz="2400" dirty="0" err="1" smtClean="0"/>
              <a:t>Hickey</a:t>
            </a:r>
            <a:r>
              <a:rPr lang="fr-FR" sz="2400" dirty="0" smtClean="0"/>
              <a:t> M.S., </a:t>
            </a:r>
            <a:r>
              <a:rPr lang="fr-FR" sz="2400" dirty="0" err="1" smtClean="0"/>
              <a:t>Calsbeek</a:t>
            </a:r>
            <a:r>
              <a:rPr lang="fr-FR" sz="2400" dirty="0" smtClean="0"/>
              <a:t> D.J, 2002</a:t>
            </a:r>
            <a:r>
              <a:rPr lang="ar-DZ" sz="2400" dirty="0" smtClean="0"/>
              <a:t>).  عند قياس مستوى هذا الهرمون أثناء التمرينات البدنية المطولة  أو عند  تكرار هذه التمرينات لمدة طويلة  ينتج عنه  هدم الدهون (</a:t>
            </a:r>
            <a:r>
              <a:rPr lang="fr-FR" sz="2400" dirty="0" smtClean="0"/>
              <a:t>lipolyse</a:t>
            </a:r>
            <a:r>
              <a:rPr lang="ar-DZ" sz="2400" dirty="0" smtClean="0"/>
              <a:t>) وهنا نضع فرضية أن التدريب الشاق يصاحبه  انخفاض في مستوى </a:t>
            </a:r>
            <a:r>
              <a:rPr lang="ar-DZ" sz="2400" dirty="0" err="1" smtClean="0"/>
              <a:t>الليبتين</a:t>
            </a:r>
            <a:r>
              <a:rPr lang="ar-DZ" sz="2400" dirty="0" smtClean="0"/>
              <a:t>  الدوري  وكذلك تفاعله في الآليات المركزية للتعب، حيث من الممكن أن نستخدم حركة هذا الهرمون كمؤشر لحالة </a:t>
            </a:r>
            <a:r>
              <a:rPr lang="ar-DZ" sz="2400" dirty="0" err="1" smtClean="0"/>
              <a:t>المخازين</a:t>
            </a:r>
            <a:r>
              <a:rPr lang="ar-DZ" sz="2400" dirty="0" smtClean="0"/>
              <a:t> </a:t>
            </a:r>
            <a:r>
              <a:rPr lang="ar-DZ" sz="2400" dirty="0" err="1" smtClean="0"/>
              <a:t>الطاقوية</a:t>
            </a:r>
            <a:r>
              <a:rPr lang="ar-DZ" sz="2400" dirty="0" smtClean="0"/>
              <a:t>  وهذا يترجم إلى فقدان التوازن بين الأخذ الغذائي </a:t>
            </a:r>
            <a:r>
              <a:rPr lang="ar-DZ" sz="2400" dirty="0" err="1" smtClean="0"/>
              <a:t>و</a:t>
            </a:r>
            <a:r>
              <a:rPr lang="ar-DZ" sz="2400" dirty="0" smtClean="0"/>
              <a:t> الصرف </a:t>
            </a:r>
            <a:r>
              <a:rPr lang="ar-DZ" sz="2400" dirty="0" err="1" smtClean="0"/>
              <a:t>الطاقوي</a:t>
            </a:r>
            <a:r>
              <a:rPr lang="ar-DZ" sz="2400" dirty="0" smtClean="0"/>
              <a:t> </a:t>
            </a:r>
            <a:endParaRPr lang="fr-FR"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phique 1"/>
          <p:cNvGraphicFramePr/>
          <p:nvPr/>
        </p:nvGraphicFramePr>
        <p:xfrm>
          <a:off x="214282" y="0"/>
          <a:ext cx="8072494" cy="3571876"/>
        </p:xfrm>
        <a:graphic>
          <a:graphicData uri="http://schemas.openxmlformats.org/drawingml/2006/chart">
            <c:chart xmlns:c="http://schemas.openxmlformats.org/drawingml/2006/chart" xmlns:r="http://schemas.openxmlformats.org/officeDocument/2006/relationships" r:id="rId2"/>
          </a:graphicData>
        </a:graphic>
      </p:graphicFrame>
      <p:sp>
        <p:nvSpPr>
          <p:cNvPr id="18" name="Rectangle 17"/>
          <p:cNvSpPr/>
          <p:nvPr/>
        </p:nvSpPr>
        <p:spPr>
          <a:xfrm rot="16200000">
            <a:off x="6393669" y="1250141"/>
            <a:ext cx="2286016"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rgbClr val="C00000"/>
                </a:solidFill>
              </a:rPr>
              <a:t>Glucides % </a:t>
            </a:r>
            <a:endParaRPr lang="fr-FR" sz="2800" b="1" dirty="0">
              <a:solidFill>
                <a:srgbClr val="C00000"/>
              </a:solidFill>
            </a:endParaRPr>
          </a:p>
        </p:txBody>
      </p:sp>
      <p:graphicFrame>
        <p:nvGraphicFramePr>
          <p:cNvPr id="20" name="Graphique 19"/>
          <p:cNvGraphicFramePr/>
          <p:nvPr/>
        </p:nvGraphicFramePr>
        <p:xfrm>
          <a:off x="214282" y="3429000"/>
          <a:ext cx="7358114" cy="3429000"/>
        </p:xfrm>
        <a:graphic>
          <a:graphicData uri="http://schemas.openxmlformats.org/drawingml/2006/chart">
            <c:chart xmlns:c="http://schemas.openxmlformats.org/drawingml/2006/chart" xmlns:r="http://schemas.openxmlformats.org/officeDocument/2006/relationships" r:id="rId3"/>
          </a:graphicData>
        </a:graphic>
      </p:graphicFrame>
      <p:cxnSp>
        <p:nvCxnSpPr>
          <p:cNvPr id="27" name="Connecteur droit 26"/>
          <p:cNvCxnSpPr/>
          <p:nvPr/>
        </p:nvCxnSpPr>
        <p:spPr>
          <a:xfrm rot="5400000">
            <a:off x="5500694" y="1357298"/>
            <a:ext cx="2429686" cy="794"/>
          </a:xfrm>
          <a:prstGeom prst="line">
            <a:avLst/>
          </a:prstGeom>
        </p:spPr>
        <p:style>
          <a:lnRef idx="1">
            <a:schemeClr val="dk1"/>
          </a:lnRef>
          <a:fillRef idx="0">
            <a:schemeClr val="dk1"/>
          </a:fillRef>
          <a:effectRef idx="0">
            <a:schemeClr val="dk1"/>
          </a:effectRef>
          <a:fontRef idx="minor">
            <a:schemeClr val="tx1"/>
          </a:fontRef>
        </p:style>
      </p:cxnSp>
      <p:cxnSp>
        <p:nvCxnSpPr>
          <p:cNvPr id="31" name="Connecteur droit avec flèche 30"/>
          <p:cNvCxnSpPr/>
          <p:nvPr/>
        </p:nvCxnSpPr>
        <p:spPr>
          <a:xfrm rot="5400000">
            <a:off x="2464579" y="4607727"/>
            <a:ext cx="571504" cy="7143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3" name="Rectangle 32"/>
          <p:cNvSpPr/>
          <p:nvPr/>
        </p:nvSpPr>
        <p:spPr>
          <a:xfrm>
            <a:off x="1928794" y="4000504"/>
            <a:ext cx="2452474" cy="372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2400" b="1" dirty="0" smtClean="0">
                <a:solidFill>
                  <a:srgbClr val="C00000"/>
                </a:solidFill>
              </a:rPr>
              <a:t>Cross  over point</a:t>
            </a:r>
            <a:endParaRPr lang="fr-FR" sz="2400" b="1" dirty="0">
              <a:solidFill>
                <a:srgbClr val="C00000"/>
              </a:solidFill>
            </a:endParaRPr>
          </a:p>
        </p:txBody>
      </p:sp>
      <p:sp>
        <p:nvSpPr>
          <p:cNvPr id="34" name="Rectangle 33"/>
          <p:cNvSpPr/>
          <p:nvPr/>
        </p:nvSpPr>
        <p:spPr>
          <a:xfrm>
            <a:off x="6858016" y="5500702"/>
            <a:ext cx="470243" cy="446485"/>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50</a:t>
            </a:r>
            <a:endParaRPr lang="fr-FR" sz="1800" b="1" dirty="0">
              <a:solidFill>
                <a:sysClr val="windowText" lastClr="000000"/>
              </a:solidFill>
            </a:endParaRPr>
          </a:p>
        </p:txBody>
      </p:sp>
      <p:sp>
        <p:nvSpPr>
          <p:cNvPr id="35" name="Rectangle 34"/>
          <p:cNvSpPr/>
          <p:nvPr/>
        </p:nvSpPr>
        <p:spPr>
          <a:xfrm>
            <a:off x="6858016" y="5143512"/>
            <a:ext cx="470243" cy="446485"/>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60</a:t>
            </a:r>
            <a:endParaRPr lang="fr-FR" sz="1800" b="1" dirty="0">
              <a:solidFill>
                <a:sysClr val="windowText" lastClr="000000"/>
              </a:solidFill>
            </a:endParaRPr>
          </a:p>
        </p:txBody>
      </p:sp>
      <p:sp>
        <p:nvSpPr>
          <p:cNvPr id="36" name="Rectangle 35"/>
          <p:cNvSpPr/>
          <p:nvPr/>
        </p:nvSpPr>
        <p:spPr>
          <a:xfrm>
            <a:off x="6816401" y="4786322"/>
            <a:ext cx="470243" cy="44648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70</a:t>
            </a:r>
            <a:endParaRPr lang="fr-FR" sz="1800" b="1" dirty="0">
              <a:solidFill>
                <a:sysClr val="windowText" lastClr="000000"/>
              </a:solidFill>
            </a:endParaRPr>
          </a:p>
        </p:txBody>
      </p:sp>
      <p:sp>
        <p:nvSpPr>
          <p:cNvPr id="37" name="Rectangle 36"/>
          <p:cNvSpPr/>
          <p:nvPr/>
        </p:nvSpPr>
        <p:spPr>
          <a:xfrm>
            <a:off x="6816401" y="4482713"/>
            <a:ext cx="470243" cy="446485"/>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80</a:t>
            </a:r>
            <a:endParaRPr lang="fr-FR" sz="1800" b="1" dirty="0">
              <a:solidFill>
                <a:sysClr val="windowText" lastClr="000000"/>
              </a:solidFill>
            </a:endParaRPr>
          </a:p>
        </p:txBody>
      </p:sp>
      <p:sp>
        <p:nvSpPr>
          <p:cNvPr id="38" name="Rectangle 37"/>
          <p:cNvSpPr/>
          <p:nvPr/>
        </p:nvSpPr>
        <p:spPr>
          <a:xfrm>
            <a:off x="6802530" y="3786190"/>
            <a:ext cx="626990" cy="446485"/>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100</a:t>
            </a:r>
            <a:endParaRPr lang="fr-FR" sz="1800" b="1" dirty="0">
              <a:solidFill>
                <a:sysClr val="windowText" lastClr="000000"/>
              </a:solidFill>
            </a:endParaRPr>
          </a:p>
        </p:txBody>
      </p:sp>
      <p:sp>
        <p:nvSpPr>
          <p:cNvPr id="39" name="Rectangle 38"/>
          <p:cNvSpPr/>
          <p:nvPr/>
        </p:nvSpPr>
        <p:spPr>
          <a:xfrm>
            <a:off x="6858016" y="4143380"/>
            <a:ext cx="470243" cy="44648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r-FR" sz="1800" b="1" dirty="0" smtClean="0">
                <a:solidFill>
                  <a:sysClr val="windowText" lastClr="000000"/>
                </a:solidFill>
              </a:rPr>
              <a:t>90</a:t>
            </a:r>
            <a:endParaRPr lang="fr-FR" sz="1800" b="1" dirty="0">
              <a:solidFill>
                <a:sysClr val="windowText" lastClr="000000"/>
              </a:solidFill>
            </a:endParaRPr>
          </a:p>
        </p:txBody>
      </p:sp>
      <p:cxnSp>
        <p:nvCxnSpPr>
          <p:cNvPr id="41" name="Connecteur droit 40"/>
          <p:cNvCxnSpPr/>
          <p:nvPr/>
        </p:nvCxnSpPr>
        <p:spPr>
          <a:xfrm rot="5400000">
            <a:off x="5536413" y="4822041"/>
            <a:ext cx="2357454" cy="1588"/>
          </a:xfrm>
          <a:prstGeom prst="line">
            <a:avLst/>
          </a:prstGeom>
        </p:spPr>
        <p:style>
          <a:lnRef idx="1">
            <a:schemeClr val="dk1"/>
          </a:lnRef>
          <a:fillRef idx="0">
            <a:schemeClr val="dk1"/>
          </a:fillRef>
          <a:effectRef idx="0">
            <a:schemeClr val="dk1"/>
          </a:effectRef>
          <a:fontRef idx="minor">
            <a:schemeClr val="tx1"/>
          </a:fontRef>
        </p:style>
      </p:cxnSp>
      <p:sp>
        <p:nvSpPr>
          <p:cNvPr id="15" name="Rectangle 14"/>
          <p:cNvSpPr/>
          <p:nvPr/>
        </p:nvSpPr>
        <p:spPr>
          <a:xfrm rot="16200000">
            <a:off x="6332214" y="4740646"/>
            <a:ext cx="2551828" cy="357163"/>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2800" b="1" dirty="0" smtClean="0">
                <a:solidFill>
                  <a:srgbClr val="C00000"/>
                </a:solidFill>
              </a:rPr>
              <a:t>Glucides % </a:t>
            </a:r>
            <a:endParaRPr lang="fr-FR" sz="2800" b="1" dirty="0">
              <a:solidFill>
                <a:srgbClr val="C0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42876" y="142852"/>
            <a:ext cx="8858280" cy="142876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ابتداء من هذه النقطة كل زيادة في قوة التدريب زيادة إنتاج الطاقة القادمة من استخدام </a:t>
            </a:r>
            <a:r>
              <a:rPr lang="ar-DZ" sz="2400" dirty="0" err="1" smtClean="0"/>
              <a:t>الكربوهيدرات</a:t>
            </a:r>
            <a:r>
              <a:rPr lang="ar-DZ" sz="2400" dirty="0" smtClean="0"/>
              <a:t>  و انخفاض الطاقة القادمة من أكسدة الدهون. </a:t>
            </a:r>
          </a:p>
        </p:txBody>
      </p:sp>
      <p:sp>
        <p:nvSpPr>
          <p:cNvPr id="4" name="Carré corné 3"/>
          <p:cNvSpPr/>
          <p:nvPr/>
        </p:nvSpPr>
        <p:spPr>
          <a:xfrm>
            <a:off x="857224" y="1714488"/>
            <a:ext cx="6786610" cy="500066"/>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endParaRPr lang="fr-FR" sz="2400" b="1" dirty="0" smtClean="0"/>
          </a:p>
          <a:p>
            <a:pPr algn="ctr"/>
            <a:r>
              <a:rPr lang="fr-FR" sz="2400" b="1" dirty="0" smtClean="0"/>
              <a:t>Les aspects  hématologiques</a:t>
            </a:r>
            <a:r>
              <a:rPr lang="ar-DZ" sz="2400" b="1" dirty="0" smtClean="0"/>
              <a:t>6-6 العوامل الدموية </a:t>
            </a:r>
            <a:endParaRPr lang="fr-FR" sz="2400" b="1" dirty="0" smtClean="0"/>
          </a:p>
          <a:p>
            <a:pPr algn="ctr"/>
            <a:r>
              <a:rPr lang="fr-FR" sz="2400" b="1" dirty="0" smtClean="0"/>
              <a:t> </a:t>
            </a:r>
          </a:p>
        </p:txBody>
      </p:sp>
      <p:sp>
        <p:nvSpPr>
          <p:cNvPr id="5" name="Rectangle à coins arrondis 4"/>
          <p:cNvSpPr/>
          <p:nvPr/>
        </p:nvSpPr>
        <p:spPr>
          <a:xfrm>
            <a:off x="142876" y="2643182"/>
            <a:ext cx="8858280" cy="185738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Tx/>
              <a:buChar char="-"/>
            </a:pPr>
            <a:r>
              <a:rPr lang="ar-DZ" sz="2400" dirty="0" smtClean="0"/>
              <a:t>فقدان الحديد </a:t>
            </a:r>
            <a:r>
              <a:rPr lang="ar-DZ" sz="2400" dirty="0" err="1" smtClean="0"/>
              <a:t>و</a:t>
            </a:r>
            <a:r>
              <a:rPr lang="ar-DZ" sz="2400" dirty="0" smtClean="0"/>
              <a:t> فقر في الدم . </a:t>
            </a:r>
          </a:p>
          <a:p>
            <a:pPr algn="ctr" rtl="1">
              <a:buFontTx/>
              <a:buChar char="-"/>
            </a:pPr>
            <a:r>
              <a:rPr lang="ar-DZ" sz="2400" dirty="0" smtClean="0"/>
              <a:t>فقر في الدم للرياضي = يسبب انخفاض في مستوى التفوق </a:t>
            </a:r>
            <a:r>
              <a:rPr lang="ar-DZ" sz="2400" dirty="0" err="1" smtClean="0"/>
              <a:t>و</a:t>
            </a:r>
            <a:r>
              <a:rPr lang="ar-DZ" sz="2400" dirty="0" smtClean="0"/>
              <a:t> الإنجاز الرياضي، نزيف في الجهاز الهضمي. </a:t>
            </a:r>
          </a:p>
          <a:p>
            <a:pPr algn="r" rtl="1"/>
            <a:endParaRPr lang="fr-FR" sz="2400" dirty="0"/>
          </a:p>
        </p:txBody>
      </p:sp>
      <p:sp>
        <p:nvSpPr>
          <p:cNvPr id="7" name="Rectangle à coins arrondis 6"/>
          <p:cNvSpPr/>
          <p:nvPr/>
        </p:nvSpPr>
        <p:spPr>
          <a:xfrm>
            <a:off x="142876" y="4786322"/>
            <a:ext cx="8858280" cy="100013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t>- زيادة  في لزوجة البلازما </a:t>
            </a:r>
            <a:r>
              <a:rPr lang="ar-DZ" sz="2400" dirty="0" err="1" smtClean="0"/>
              <a:t>و</a:t>
            </a:r>
            <a:r>
              <a:rPr lang="ar-DZ" sz="2400" dirty="0" smtClean="0"/>
              <a:t> الكسر </a:t>
            </a:r>
            <a:r>
              <a:rPr lang="ar-DZ" sz="2400" dirty="0" err="1" smtClean="0"/>
              <a:t>الحجمي</a:t>
            </a:r>
            <a:r>
              <a:rPr lang="ar-DZ" sz="2400" dirty="0" smtClean="0"/>
              <a:t> للكريات الحمراء. تجاوز الكسر </a:t>
            </a:r>
            <a:r>
              <a:rPr lang="ar-DZ" sz="2400" dirty="0" err="1" smtClean="0"/>
              <a:t>الحجمي</a:t>
            </a:r>
            <a:r>
              <a:rPr lang="ar-DZ" sz="2400" dirty="0" smtClean="0"/>
              <a:t> للكريات الحمراء 50</a:t>
            </a:r>
            <a:r>
              <a:rPr lang="fr-FR" sz="2400" dirty="0" smtClean="0"/>
              <a:t>%</a:t>
            </a:r>
            <a:r>
              <a:rPr lang="ar-DZ" sz="2400" smtClean="0"/>
              <a:t> . </a:t>
            </a:r>
            <a:endParaRPr lang="fr-FR"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rré corné 1"/>
          <p:cNvSpPr/>
          <p:nvPr/>
        </p:nvSpPr>
        <p:spPr>
          <a:xfrm>
            <a:off x="857224" y="71414"/>
            <a:ext cx="7429552" cy="500066"/>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endParaRPr lang="fr-FR" sz="2400" b="1" dirty="0" smtClean="0"/>
          </a:p>
          <a:p>
            <a:pPr algn="ctr"/>
            <a:r>
              <a:rPr lang="fr-FR" sz="2400" b="1" dirty="0" smtClean="0"/>
              <a:t>les aspects nutritionnels</a:t>
            </a:r>
            <a:r>
              <a:rPr lang="ar-DZ" sz="2400" b="1" dirty="0" smtClean="0"/>
              <a:t>6-7 العوامل المتعلقة بالتغذية </a:t>
            </a:r>
            <a:r>
              <a:rPr lang="fr-FR" sz="2400" b="1" dirty="0" smtClean="0"/>
              <a:t> </a:t>
            </a:r>
          </a:p>
          <a:p>
            <a:pPr algn="ctr"/>
            <a:r>
              <a:rPr lang="fr-FR" sz="2400" b="1" dirty="0" smtClean="0"/>
              <a:t> </a:t>
            </a:r>
          </a:p>
        </p:txBody>
      </p:sp>
      <p:sp>
        <p:nvSpPr>
          <p:cNvPr id="3" name="Rectangle à coins arrondis 2"/>
          <p:cNvSpPr/>
          <p:nvPr/>
        </p:nvSpPr>
        <p:spPr>
          <a:xfrm>
            <a:off x="71438" y="714356"/>
            <a:ext cx="8929718" cy="13573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5" algn="r" rtl="1">
              <a:buFontTx/>
              <a:buChar char="-"/>
            </a:pPr>
            <a:r>
              <a:rPr lang="ar-DZ" sz="2400" dirty="0" smtClean="0"/>
              <a:t>محتوى التغذية غير كافي  من البروتينات </a:t>
            </a:r>
            <a:r>
              <a:rPr lang="ar-DZ" sz="2400" dirty="0" err="1" smtClean="0"/>
              <a:t>و</a:t>
            </a:r>
            <a:r>
              <a:rPr lang="ar-DZ" sz="2400" dirty="0" smtClean="0"/>
              <a:t> الحديد . </a:t>
            </a:r>
          </a:p>
          <a:p>
            <a:pPr lvl="5" algn="r" rtl="1">
              <a:buFontTx/>
              <a:buChar char="-"/>
            </a:pPr>
            <a:r>
              <a:rPr lang="ar-DZ" sz="2400" dirty="0" smtClean="0"/>
              <a:t>نقصان في الزنك، انخفاض الزنك زيادة في حدة </a:t>
            </a:r>
            <a:r>
              <a:rPr lang="ar-DZ" sz="2400" dirty="0" err="1" smtClean="0"/>
              <a:t>و</a:t>
            </a:r>
            <a:r>
              <a:rPr lang="ar-DZ" sz="2400" dirty="0" smtClean="0"/>
              <a:t> مستوى الإرهاق . </a:t>
            </a:r>
          </a:p>
        </p:txBody>
      </p:sp>
      <p:sp>
        <p:nvSpPr>
          <p:cNvPr id="5" name="Carré corné 4"/>
          <p:cNvSpPr/>
          <p:nvPr/>
        </p:nvSpPr>
        <p:spPr>
          <a:xfrm>
            <a:off x="1142976" y="2214554"/>
            <a:ext cx="6357982" cy="428628"/>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r>
              <a:rPr lang="ar-DZ" sz="2400" b="1" dirty="0" smtClean="0"/>
              <a:t>التمرينات ذات الشدة تحت قصوى : عند نفس الحمولة </a:t>
            </a:r>
          </a:p>
        </p:txBody>
      </p:sp>
      <p:sp>
        <p:nvSpPr>
          <p:cNvPr id="7" name="Carré corné 6"/>
          <p:cNvSpPr/>
          <p:nvPr/>
        </p:nvSpPr>
        <p:spPr>
          <a:xfrm>
            <a:off x="642910" y="4071942"/>
            <a:ext cx="8001056" cy="500066"/>
          </a:xfrm>
          <a:prstGeom prst="foldedCorner">
            <a:avLst>
              <a:gd name="adj" fmla="val 5000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smtClean="0"/>
          </a:p>
          <a:p>
            <a:pPr algn="ctr"/>
            <a:r>
              <a:rPr lang="ar-DZ" sz="2400" b="1" dirty="0" smtClean="0"/>
              <a:t>التمرينات القصوى  انخفاض في مستوى التفوق </a:t>
            </a:r>
            <a:endParaRPr lang="fr-FR" sz="2400" b="1" dirty="0" smtClean="0"/>
          </a:p>
        </p:txBody>
      </p:sp>
      <p:sp>
        <p:nvSpPr>
          <p:cNvPr id="8" name="Rectangle à coins arrondis 7"/>
          <p:cNvSpPr/>
          <p:nvPr/>
        </p:nvSpPr>
        <p:spPr>
          <a:xfrm>
            <a:off x="285720" y="2714620"/>
            <a:ext cx="8429684" cy="12858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buFont typeface="Wingdings" pitchFamily="2" charset="2"/>
              <a:buChar char="v"/>
            </a:pPr>
            <a:r>
              <a:rPr lang="fr-FR" sz="2400" dirty="0" smtClean="0"/>
              <a:t>↑ </a:t>
            </a:r>
            <a:r>
              <a:rPr lang="fr-FR" sz="2400" dirty="0" err="1" smtClean="0"/>
              <a:t>Fc</a:t>
            </a:r>
            <a:r>
              <a:rPr lang="fr-FR" sz="2400" dirty="0" smtClean="0"/>
              <a:t> , ↑ VO2, ↑ VE, ↑ </a:t>
            </a:r>
            <a:r>
              <a:rPr lang="fr-FR" sz="2400" dirty="0" err="1" smtClean="0"/>
              <a:t>lactatémie</a:t>
            </a:r>
            <a:endParaRPr lang="fr-FR" sz="2400" dirty="0" smtClean="0"/>
          </a:p>
          <a:p>
            <a:pPr algn="ctr">
              <a:buFont typeface="Wingdings" pitchFamily="2" charset="2"/>
              <a:buChar char="v"/>
            </a:pPr>
            <a:r>
              <a:rPr lang="fr-FR" sz="2400" dirty="0" smtClean="0"/>
              <a:t>↑ coût en oxygène</a:t>
            </a:r>
          </a:p>
          <a:p>
            <a:pPr algn="ctr">
              <a:buFont typeface="Wingdings" pitchFamily="2" charset="2"/>
              <a:buChar char="v"/>
            </a:pPr>
            <a:r>
              <a:rPr lang="fr-FR" sz="2400" dirty="0" smtClean="0"/>
              <a:t>↑ courbatures</a:t>
            </a:r>
            <a:endParaRPr lang="fr-FR" sz="2400" dirty="0"/>
          </a:p>
        </p:txBody>
      </p:sp>
      <p:sp>
        <p:nvSpPr>
          <p:cNvPr id="9" name="Rectangle à coins arrondis 8"/>
          <p:cNvSpPr/>
          <p:nvPr/>
        </p:nvSpPr>
        <p:spPr>
          <a:xfrm>
            <a:off x="285720" y="4786322"/>
            <a:ext cx="8429684" cy="12858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buFont typeface="Wingdings" pitchFamily="2" charset="2"/>
              <a:buChar char="v"/>
            </a:pPr>
            <a:r>
              <a:rPr lang="fr-FR" sz="2400" dirty="0" smtClean="0"/>
              <a:t>↓ VO2max</a:t>
            </a:r>
          </a:p>
          <a:p>
            <a:pPr algn="ctr">
              <a:buFont typeface="Wingdings" pitchFamily="2" charset="2"/>
              <a:buChar char="v"/>
            </a:pPr>
            <a:r>
              <a:rPr lang="fr-FR" sz="2400" dirty="0" smtClean="0"/>
              <a:t>↓ </a:t>
            </a:r>
            <a:r>
              <a:rPr lang="fr-FR" sz="2400" dirty="0" err="1" smtClean="0"/>
              <a:t>Lactatémie</a:t>
            </a:r>
            <a:r>
              <a:rPr lang="fr-FR" sz="2400" dirty="0" smtClean="0"/>
              <a:t> max</a:t>
            </a:r>
          </a:p>
          <a:p>
            <a:pPr algn="ctr">
              <a:buFont typeface="Wingdings" pitchFamily="2" charset="2"/>
              <a:buChar char="v"/>
            </a:pPr>
            <a:r>
              <a:rPr lang="fr-FR" sz="2400" dirty="0" smtClean="0"/>
              <a:t>↓ </a:t>
            </a:r>
            <a:r>
              <a:rPr lang="fr-FR" sz="2400" dirty="0" err="1" smtClean="0"/>
              <a:t>Fc</a:t>
            </a:r>
            <a:r>
              <a:rPr lang="fr-FR" sz="2400" dirty="0" smtClean="0"/>
              <a:t> max</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642910" y="71414"/>
            <a:ext cx="7929618" cy="857256"/>
          </a:xfrm>
          <a:prstGeom prst="downArrowCallout">
            <a:avLst>
              <a:gd name="adj1" fmla="val 25000"/>
              <a:gd name="adj2" fmla="val 146435"/>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smtClean="0"/>
              <a:t>Incidence du surentraînement</a:t>
            </a:r>
            <a:r>
              <a:rPr lang="ar-DZ" sz="2800" b="1" dirty="0" smtClean="0"/>
              <a:t> 2- تأثير الإرهاق </a:t>
            </a:r>
            <a:endParaRPr lang="fr-FR" sz="2800" b="1" dirty="0"/>
          </a:p>
        </p:txBody>
      </p:sp>
      <p:sp>
        <p:nvSpPr>
          <p:cNvPr id="3" name="Rectangle à coins arrondis 2"/>
          <p:cNvSpPr/>
          <p:nvPr/>
        </p:nvSpPr>
        <p:spPr>
          <a:xfrm>
            <a:off x="71438" y="1214422"/>
            <a:ext cx="8929718" cy="24288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q"/>
            </a:pPr>
            <a:r>
              <a:rPr lang="ar-DZ" dirty="0" smtClean="0"/>
              <a:t> </a:t>
            </a:r>
            <a:r>
              <a:rPr lang="ar-DZ" sz="2400" dirty="0" smtClean="0"/>
              <a:t>هو مشكل كبير لدى رياضيي التحمل. </a:t>
            </a:r>
          </a:p>
          <a:p>
            <a:pPr algn="ctr" rtl="1">
              <a:buFont typeface="Wingdings" pitchFamily="2" charset="2"/>
              <a:buChar char="q"/>
            </a:pPr>
            <a:r>
              <a:rPr lang="ar-DZ" sz="2400" dirty="0" smtClean="0"/>
              <a:t>الإرهاق يصيب عامة 65</a:t>
            </a:r>
            <a:r>
              <a:rPr lang="fr-FR" sz="2400" dirty="0" smtClean="0"/>
              <a:t>%</a:t>
            </a:r>
            <a:r>
              <a:rPr lang="ar-DZ" sz="2400" dirty="0" smtClean="0"/>
              <a:t> رياضيي التحمل خلال مدة معينة أو خلال الحياة الرياضية </a:t>
            </a:r>
            <a:r>
              <a:rPr lang="fr-FR" sz="2400" dirty="0" smtClean="0"/>
              <a:t>(McKenzie, 1999)</a:t>
            </a:r>
            <a:endParaRPr lang="ar-DZ" sz="2400" dirty="0" smtClean="0"/>
          </a:p>
          <a:p>
            <a:pPr algn="ctr" rtl="1">
              <a:buFont typeface="Wingdings" pitchFamily="2" charset="2"/>
              <a:buChar char="q"/>
            </a:pPr>
            <a:r>
              <a:rPr lang="ar-DZ" sz="2400" dirty="0" smtClean="0"/>
              <a:t> الإرهاق يحدث لدى رياضي المستوى العالي حيث يعتبر السبب الرئيسي للإصابات </a:t>
            </a:r>
            <a:r>
              <a:rPr lang="fr-FR" sz="2400" dirty="0" smtClean="0"/>
              <a:t>(Pen et coll., 1996) </a:t>
            </a:r>
          </a:p>
          <a:p>
            <a:pPr algn="ctr" rtl="1">
              <a:buFont typeface="Wingdings" pitchFamily="2" charset="2"/>
              <a:buChar char="q"/>
            </a:pPr>
            <a:endParaRPr lang="fr-FR"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928662" y="71414"/>
            <a:ext cx="7000924" cy="714380"/>
          </a:xfrm>
          <a:prstGeom prst="downArrowCallout">
            <a:avLst>
              <a:gd name="adj1" fmla="val 25000"/>
              <a:gd name="adj2" fmla="val 161425"/>
              <a:gd name="adj3" fmla="val 25000"/>
              <a:gd name="adj4" fmla="val 6497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smtClean="0"/>
              <a:t>Traitement/Récupération </a:t>
            </a:r>
            <a:r>
              <a:rPr lang="ar-DZ" sz="2400" b="1" dirty="0" smtClean="0"/>
              <a:t>9- المعالجة\ </a:t>
            </a:r>
            <a:r>
              <a:rPr lang="ar-DZ" sz="2400" b="1" dirty="0" err="1" smtClean="0"/>
              <a:t>الإسترجاع</a:t>
            </a:r>
            <a:r>
              <a:rPr lang="ar-DZ" sz="2400" b="1" dirty="0" smtClean="0"/>
              <a:t> </a:t>
            </a:r>
            <a:endParaRPr lang="fr-FR" sz="2400" b="1" dirty="0"/>
          </a:p>
        </p:txBody>
      </p:sp>
      <p:sp>
        <p:nvSpPr>
          <p:cNvPr id="3" name="Rectangle à coins arrondis 2"/>
          <p:cNvSpPr/>
          <p:nvPr/>
        </p:nvSpPr>
        <p:spPr>
          <a:xfrm>
            <a:off x="142876" y="857232"/>
            <a:ext cx="8858280" cy="157163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buFont typeface="Wingdings" pitchFamily="2" charset="2"/>
              <a:buChar char="q"/>
            </a:pPr>
            <a:r>
              <a:rPr lang="ar-DZ" sz="2400" dirty="0" smtClean="0"/>
              <a:t>التخفيض من حمولة التدريب. </a:t>
            </a:r>
          </a:p>
          <a:p>
            <a:pPr algn="r" rtl="1">
              <a:buFont typeface="Wingdings" pitchFamily="2" charset="2"/>
              <a:buChar char="q"/>
            </a:pPr>
            <a:r>
              <a:rPr lang="ar-DZ" sz="2400" dirty="0" smtClean="0"/>
              <a:t>النوع </a:t>
            </a:r>
            <a:r>
              <a:rPr lang="ar-DZ" sz="2400" dirty="0" err="1" smtClean="0"/>
              <a:t>السمبثاوي</a:t>
            </a:r>
            <a:r>
              <a:rPr lang="ar-DZ" sz="2400" dirty="0" smtClean="0"/>
              <a:t> : التخفيض من الشدة + حجم العمل صغير. </a:t>
            </a:r>
          </a:p>
          <a:p>
            <a:pPr algn="r" rtl="1">
              <a:buFont typeface="Wingdings" pitchFamily="2" charset="2"/>
              <a:buChar char="q"/>
            </a:pPr>
            <a:r>
              <a:rPr lang="ar-DZ" sz="2400" dirty="0" smtClean="0"/>
              <a:t> النوع </a:t>
            </a:r>
            <a:r>
              <a:rPr lang="ar-DZ" sz="2400" dirty="0" err="1" smtClean="0"/>
              <a:t>البراسمبثاوي</a:t>
            </a:r>
            <a:r>
              <a:rPr lang="ar-DZ" sz="2400" dirty="0" smtClean="0"/>
              <a:t>: التخفيض من الحجم + شدة ضعيفة. </a:t>
            </a:r>
          </a:p>
          <a:p>
            <a:pPr algn="r" rtl="1">
              <a:buFont typeface="Wingdings" pitchFamily="2" charset="2"/>
              <a:buChar char="q"/>
            </a:pPr>
            <a:r>
              <a:rPr lang="ar-DZ" sz="2400" dirty="0" smtClean="0"/>
              <a:t>التنويع  لأقصى حد من النشاطات البدنية. </a:t>
            </a:r>
            <a:endParaRPr lang="fr-FR" sz="2400" dirty="0"/>
          </a:p>
        </p:txBody>
      </p:sp>
      <p:sp>
        <p:nvSpPr>
          <p:cNvPr id="5" name="Rectangle avec flèche vers le bas 4"/>
          <p:cNvSpPr/>
          <p:nvPr/>
        </p:nvSpPr>
        <p:spPr>
          <a:xfrm>
            <a:off x="2357422" y="2571744"/>
            <a:ext cx="4143404" cy="714380"/>
          </a:xfrm>
          <a:prstGeom prst="downArrowCallout">
            <a:avLst>
              <a:gd name="adj1" fmla="val 25000"/>
              <a:gd name="adj2" fmla="val 161425"/>
              <a:gd name="adj3" fmla="val 25000"/>
              <a:gd name="adj4" fmla="val 64977"/>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smtClean="0"/>
              <a:t>10- الحماية </a:t>
            </a:r>
            <a:r>
              <a:rPr lang="fr-FR" sz="2400" b="1" dirty="0" smtClean="0"/>
              <a:t>prévention </a:t>
            </a:r>
            <a:endParaRPr lang="fr-FR" sz="2400" b="1" dirty="0"/>
          </a:p>
        </p:txBody>
      </p:sp>
      <p:sp>
        <p:nvSpPr>
          <p:cNvPr id="7" name="Rectangle à coins arrondis 6"/>
          <p:cNvSpPr/>
          <p:nvPr/>
        </p:nvSpPr>
        <p:spPr>
          <a:xfrm>
            <a:off x="142940" y="3429000"/>
            <a:ext cx="8858216" cy="321471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Char char="v"/>
            </a:pPr>
            <a:endParaRPr lang="ar-DZ" sz="2400" dirty="0" smtClean="0"/>
          </a:p>
          <a:p>
            <a:pPr algn="ctr" rtl="1">
              <a:buFont typeface="Wingdings" pitchFamily="2" charset="2"/>
              <a:buChar char="v"/>
            </a:pPr>
            <a:endParaRPr lang="ar-DZ" sz="2400" dirty="0" smtClean="0"/>
          </a:p>
          <a:p>
            <a:pPr algn="ctr" rtl="1">
              <a:buFont typeface="Wingdings" pitchFamily="2" charset="2"/>
              <a:buChar char="v"/>
            </a:pPr>
            <a:r>
              <a:rPr lang="ar-DZ" sz="2400" dirty="0" smtClean="0"/>
              <a:t>التنويع في حمولة العمل والتمرينات من يوم لآخر ومن وحدة تدريبية مصغرة لأخرى. </a:t>
            </a:r>
          </a:p>
          <a:p>
            <a:pPr algn="ctr" rtl="1">
              <a:buFont typeface="Wingdings" pitchFamily="2" charset="2"/>
              <a:buChar char="v"/>
            </a:pPr>
            <a:r>
              <a:rPr lang="ar-DZ" sz="2400" dirty="0" smtClean="0"/>
              <a:t>الحد من كمية العمل الخاص والمستخدم للجهاز </a:t>
            </a:r>
            <a:r>
              <a:rPr lang="ar-DZ" sz="2400" dirty="0" err="1" smtClean="0"/>
              <a:t>الطاقوي</a:t>
            </a:r>
            <a:r>
              <a:rPr lang="ar-DZ" sz="2400" dirty="0" smtClean="0"/>
              <a:t> </a:t>
            </a:r>
            <a:r>
              <a:rPr lang="ar-DZ" sz="2400" dirty="0" err="1" smtClean="0"/>
              <a:t>اللاهوائي</a:t>
            </a:r>
            <a:r>
              <a:rPr lang="ar-DZ" sz="2400" dirty="0" smtClean="0"/>
              <a:t> اللبني.</a:t>
            </a:r>
          </a:p>
          <a:p>
            <a:pPr algn="ctr" rtl="1">
              <a:buFont typeface="Wingdings" pitchFamily="2" charset="2"/>
              <a:buChar char="v"/>
            </a:pPr>
            <a:r>
              <a:rPr lang="ar-DZ" sz="2400" dirty="0" smtClean="0"/>
              <a:t>التخفيض الآلي من حمولة التدريب خلال الأسابيع الشاقة (السفر، العمل، الامتحانات، المشاكل العائلية). </a:t>
            </a:r>
          </a:p>
          <a:p>
            <a:pPr algn="ctr" rtl="1">
              <a:buFont typeface="Wingdings" pitchFamily="2" charset="2"/>
              <a:buChar char="v"/>
            </a:pPr>
            <a:r>
              <a:rPr lang="ar-DZ" sz="2400" dirty="0" smtClean="0"/>
              <a:t>المحافظة و ضمان </a:t>
            </a:r>
            <a:r>
              <a:rPr lang="ar-DZ" sz="2400" dirty="0" err="1" smtClean="0"/>
              <a:t>تغدية</a:t>
            </a:r>
            <a:r>
              <a:rPr lang="ar-DZ" sz="2400" dirty="0" smtClean="0"/>
              <a:t> عقلانية مع كميات كافية ومعتبرة.</a:t>
            </a:r>
          </a:p>
          <a:p>
            <a:pPr algn="ctr" rtl="1">
              <a:buFont typeface="Wingdings" pitchFamily="2" charset="2"/>
              <a:buChar char="v"/>
            </a:pPr>
            <a:r>
              <a:rPr lang="ar-DZ" sz="2400" dirty="0" smtClean="0"/>
              <a:t> تقدير ومراقبة حمولة التدريب، التعب البدني والنفسي، العوامل المؤثرة على التفوق والإنجاز الرياضي.  </a:t>
            </a:r>
          </a:p>
          <a:p>
            <a:pPr algn="ctr" rtl="1">
              <a:buFont typeface="Wingdings" pitchFamily="2" charset="2"/>
              <a:buChar char="v"/>
            </a:pPr>
            <a:endParaRPr lang="ar-DZ" sz="2400" dirty="0" smtClean="0"/>
          </a:p>
          <a:p>
            <a:pPr algn="ctr" rtl="1">
              <a:buFont typeface="Wingdings" pitchFamily="2" charset="2"/>
              <a:buChar char="v"/>
            </a:pPr>
            <a:endParaRPr lang="ar-DZ" sz="24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71406" y="71414"/>
            <a:ext cx="8858216" cy="3143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Char char="v"/>
            </a:pPr>
            <a:r>
              <a:rPr lang="fr-FR" sz="2400" dirty="0" smtClean="0"/>
              <a:t> </a:t>
            </a:r>
            <a:r>
              <a:rPr lang="ar-DZ" sz="2400" dirty="0" smtClean="0"/>
              <a:t> النوم: يجب أن يكون نوعي </a:t>
            </a:r>
            <a:r>
              <a:rPr lang="ar-DZ" sz="2400" dirty="0" err="1" smtClean="0"/>
              <a:t>و</a:t>
            </a:r>
            <a:r>
              <a:rPr lang="ar-DZ" sz="2400" dirty="0" smtClean="0"/>
              <a:t> كيفي، حيث يعتبر النوم </a:t>
            </a:r>
            <a:r>
              <a:rPr lang="ar-DZ" sz="2400" dirty="0" err="1" smtClean="0"/>
              <a:t>و</a:t>
            </a:r>
            <a:r>
              <a:rPr lang="ar-DZ" sz="2400" dirty="0" smtClean="0"/>
              <a:t> </a:t>
            </a:r>
            <a:r>
              <a:rPr lang="ar-DZ" sz="2400" dirty="0" err="1" smtClean="0"/>
              <a:t>الإسترخاء</a:t>
            </a:r>
            <a:r>
              <a:rPr lang="ar-DZ" sz="2400" dirty="0" smtClean="0"/>
              <a:t> ضروري من أجل تجديد وظائف الجسم </a:t>
            </a:r>
            <a:r>
              <a:rPr lang="ar-DZ" sz="2400" dirty="0" err="1" smtClean="0"/>
              <a:t>و</a:t>
            </a:r>
            <a:r>
              <a:rPr lang="ar-DZ" sz="2400" dirty="0" smtClean="0"/>
              <a:t> المساهمة في  قدرات التفوق البدني </a:t>
            </a:r>
            <a:r>
              <a:rPr lang="ar-DZ" sz="2400" dirty="0" err="1" smtClean="0"/>
              <a:t>و</a:t>
            </a:r>
            <a:r>
              <a:rPr lang="ar-DZ" sz="2400" dirty="0" smtClean="0"/>
              <a:t> الفكري، هرمون النمو </a:t>
            </a:r>
            <a:r>
              <a:rPr lang="fr-FR" sz="2400" dirty="0" smtClean="0"/>
              <a:t>(GH)</a:t>
            </a:r>
            <a:r>
              <a:rPr lang="ar-DZ" sz="2400" dirty="0" smtClean="0"/>
              <a:t> يفرز أثناء النوم </a:t>
            </a:r>
            <a:r>
              <a:rPr lang="ar-DZ" sz="2400" dirty="0" err="1" smtClean="0"/>
              <a:t>و</a:t>
            </a:r>
            <a:r>
              <a:rPr lang="ar-DZ" sz="2400" dirty="0" smtClean="0"/>
              <a:t> الذي يلعب دورا هاما لدى البالغين من أجل التجديد </a:t>
            </a:r>
            <a:r>
              <a:rPr lang="ar-DZ" sz="2400" dirty="0" err="1" smtClean="0"/>
              <a:t>و</a:t>
            </a:r>
            <a:r>
              <a:rPr lang="ar-DZ" sz="2400" dirty="0" smtClean="0"/>
              <a:t> نمو الخلايا. </a:t>
            </a:r>
          </a:p>
          <a:p>
            <a:pPr algn="ctr" rtl="1">
              <a:buFont typeface="Wingdings" pitchFamily="2" charset="2"/>
              <a:buChar char="v"/>
            </a:pPr>
            <a:r>
              <a:rPr lang="ar-DZ" sz="2400" dirty="0" smtClean="0"/>
              <a:t>التغذية : التغذية تلعب دورا رئيسي من أجل انتعاش </a:t>
            </a:r>
            <a:r>
              <a:rPr lang="ar-DZ" sz="2400" dirty="0" err="1" smtClean="0"/>
              <a:t>و</a:t>
            </a:r>
            <a:r>
              <a:rPr lang="ar-DZ" sz="2400" dirty="0" smtClean="0"/>
              <a:t> </a:t>
            </a:r>
            <a:r>
              <a:rPr lang="ar-DZ" sz="2400" dirty="0" err="1" smtClean="0"/>
              <a:t>إسترجاع</a:t>
            </a:r>
            <a:r>
              <a:rPr lang="ar-DZ" sz="2400" dirty="0" smtClean="0"/>
              <a:t>  الوظائف العضوية . </a:t>
            </a:r>
            <a:endParaRPr lang="fr-FR" sz="2400" dirty="0"/>
          </a:p>
        </p:txBody>
      </p:sp>
      <p:sp>
        <p:nvSpPr>
          <p:cNvPr id="4" name="Rectangle à coins arrondis 3"/>
          <p:cNvSpPr/>
          <p:nvPr/>
        </p:nvSpPr>
        <p:spPr>
          <a:xfrm>
            <a:off x="214282" y="3571876"/>
            <a:ext cx="8858216" cy="28575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Char char="v"/>
            </a:pPr>
            <a:r>
              <a:rPr lang="ar-DZ" sz="2400" dirty="0" smtClean="0"/>
              <a:t> العلاج بالمياه المعدنية (</a:t>
            </a:r>
            <a:r>
              <a:rPr lang="fr-FR" sz="2400" dirty="0" smtClean="0"/>
              <a:t>La balnéothérapie</a:t>
            </a:r>
            <a:r>
              <a:rPr lang="ar-DZ" sz="2400" dirty="0" smtClean="0"/>
              <a:t>) : مثل حمامات البخار، الأحواض الساخنة،  </a:t>
            </a:r>
            <a:r>
              <a:rPr lang="ar-DZ" sz="2400" dirty="0" err="1" smtClean="0"/>
              <a:t>و</a:t>
            </a:r>
            <a:r>
              <a:rPr lang="ar-DZ" sz="2400" dirty="0" smtClean="0"/>
              <a:t> الباردة، تطبيق  حمام البخار يسمح </a:t>
            </a:r>
            <a:r>
              <a:rPr lang="ar-DZ" sz="2400" dirty="0" err="1" smtClean="0"/>
              <a:t>بالإسترجاع</a:t>
            </a:r>
            <a:r>
              <a:rPr lang="ar-DZ" sz="2400" dirty="0" smtClean="0"/>
              <a:t>  السريع من أجل تنفيذ الجهد على المستوى العضلي </a:t>
            </a:r>
            <a:r>
              <a:rPr lang="ar-DZ" sz="2400" dirty="0" err="1" smtClean="0"/>
              <a:t>و</a:t>
            </a:r>
            <a:r>
              <a:rPr lang="ar-DZ" sz="2400" dirty="0" smtClean="0"/>
              <a:t> كذلك على المستوى </a:t>
            </a:r>
            <a:r>
              <a:rPr lang="ar-DZ" sz="2400" dirty="0" err="1" smtClean="0"/>
              <a:t>العضمي</a:t>
            </a:r>
            <a:r>
              <a:rPr lang="ar-DZ" sz="2400" dirty="0" smtClean="0"/>
              <a:t>، المفصلي، الوتري، الغضروفي، الأحزمة </a:t>
            </a:r>
            <a:r>
              <a:rPr lang="ar-DZ" sz="2400" dirty="0" err="1" smtClean="0"/>
              <a:t>و</a:t>
            </a:r>
            <a:r>
              <a:rPr lang="ar-DZ" sz="2400" dirty="0" smtClean="0"/>
              <a:t> الأربطة، وهذا عن طريق الرفع من نشاط الأوعية الدموية </a:t>
            </a:r>
            <a:r>
              <a:rPr lang="ar-DZ" sz="2400" dirty="0" err="1" smtClean="0"/>
              <a:t>و</a:t>
            </a:r>
            <a:r>
              <a:rPr lang="ar-DZ" sz="2400" dirty="0" smtClean="0"/>
              <a:t> العمليات </a:t>
            </a:r>
            <a:r>
              <a:rPr lang="ar-DZ" sz="2400" dirty="0" err="1" smtClean="0"/>
              <a:t>الأيضية</a:t>
            </a:r>
            <a:r>
              <a:rPr lang="ar-DZ" sz="2400" dirty="0" smtClean="0"/>
              <a:t>  التي ترجع إلى ارتفاع الحرارة . </a:t>
            </a:r>
            <a:endParaRPr lang="fr-FR"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42844" y="142852"/>
            <a:ext cx="8858216" cy="3143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Char char="v"/>
            </a:pPr>
            <a:r>
              <a:rPr lang="ar-DZ" sz="2400" dirty="0" smtClean="0"/>
              <a:t> التدليك: الاستخدام الصحيح  لعملية التدليك  يمثل  استخدام إضافي من أجل  زيادة قدرة الإنجاز الرياضي . الهدف من التدليك بعد عملية التدريب </a:t>
            </a:r>
            <a:r>
              <a:rPr lang="fr-FR" sz="2400" dirty="0" smtClean="0"/>
              <a:t> </a:t>
            </a:r>
            <a:r>
              <a:rPr lang="ar-DZ" sz="2400" dirty="0" smtClean="0"/>
              <a:t>يتمثل في التعويض </a:t>
            </a:r>
            <a:r>
              <a:rPr lang="ar-DZ" sz="2400" dirty="0" err="1" smtClean="0"/>
              <a:t>و</a:t>
            </a:r>
            <a:r>
              <a:rPr lang="ar-DZ" sz="2400" dirty="0" smtClean="0"/>
              <a:t> الاسترجاع السريع  للمغذيات.   </a:t>
            </a:r>
          </a:p>
          <a:p>
            <a:pPr algn="ctr" rtl="1">
              <a:buFont typeface="Wingdings" pitchFamily="2" charset="2"/>
              <a:buChar char="v"/>
            </a:pPr>
            <a:r>
              <a:rPr lang="ar-DZ" sz="2400" dirty="0" smtClean="0"/>
              <a:t>العلاج الكهربائي (</a:t>
            </a:r>
            <a:r>
              <a:rPr lang="fr-FR" sz="2400" dirty="0" smtClean="0"/>
              <a:t>électrothérapie</a:t>
            </a:r>
            <a:r>
              <a:rPr lang="ar-DZ" sz="2400" dirty="0" smtClean="0"/>
              <a:t>) : عن طريق استخدام التيار الكهربائي بوتيرة منخفضة ومكيفة  وهذا عن طريق تتابع التقلص </a:t>
            </a:r>
            <a:r>
              <a:rPr lang="ar-DZ" sz="2400" dirty="0" err="1" smtClean="0"/>
              <a:t>و</a:t>
            </a:r>
            <a:r>
              <a:rPr lang="ar-DZ" sz="2400" dirty="0" smtClean="0"/>
              <a:t> </a:t>
            </a:r>
            <a:r>
              <a:rPr lang="ar-DZ" sz="2400" dirty="0" err="1" smtClean="0"/>
              <a:t>الإسترخاء</a:t>
            </a:r>
            <a:r>
              <a:rPr lang="ar-DZ" sz="2400" dirty="0" smtClean="0"/>
              <a:t> من أجل التحسين من الضخ </a:t>
            </a:r>
            <a:r>
              <a:rPr lang="ar-DZ" sz="2400" dirty="0" err="1" smtClean="0"/>
              <a:t>و</a:t>
            </a:r>
            <a:r>
              <a:rPr lang="ar-DZ" sz="2400" dirty="0" smtClean="0"/>
              <a:t> النتيجة هي تسريع عملية الرجوع الوريدي . </a:t>
            </a:r>
            <a:endParaRPr lang="fr-FR" sz="2400" dirty="0"/>
          </a:p>
        </p:txBody>
      </p:sp>
      <p:sp>
        <p:nvSpPr>
          <p:cNvPr id="5" name="Rectangle à coins arrondis 4"/>
          <p:cNvSpPr/>
          <p:nvPr/>
        </p:nvSpPr>
        <p:spPr>
          <a:xfrm>
            <a:off x="142844" y="3571876"/>
            <a:ext cx="8858216" cy="278608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Char char="v"/>
            </a:pPr>
            <a:r>
              <a:rPr lang="fr-FR" sz="2400" dirty="0" smtClean="0"/>
              <a:t> </a:t>
            </a:r>
            <a:r>
              <a:rPr lang="ar-DZ" sz="2400" dirty="0" smtClean="0"/>
              <a:t> تقنيات الاسترخاء: توجد طريق مستخدمة لحالات </a:t>
            </a:r>
            <a:r>
              <a:rPr lang="ar-DZ" sz="2400" dirty="0" err="1" smtClean="0"/>
              <a:t>الإسترخاء</a:t>
            </a:r>
            <a:r>
              <a:rPr lang="ar-DZ" sz="2400" dirty="0" smtClean="0"/>
              <a:t> </a:t>
            </a:r>
            <a:endParaRPr lang="ar-DZ" sz="2400" dirty="0" smtClean="0">
              <a:solidFill>
                <a:srgbClr val="FF0000"/>
              </a:solidFill>
            </a:endParaRPr>
          </a:p>
          <a:p>
            <a:pPr algn="ctr" rtl="1">
              <a:buFont typeface="Wingdings" pitchFamily="2" charset="2"/>
              <a:buChar char="v"/>
            </a:pPr>
            <a:r>
              <a:rPr lang="ar-DZ" sz="2400" dirty="0" smtClean="0">
                <a:solidFill>
                  <a:schemeClr val="tx1"/>
                </a:solidFill>
              </a:rPr>
              <a:t>التمديدات العضلية : نستخدم التمديدات العضلية لهدف الرجوع إلى الحالة الأولية وكذلك من أجل التخفيض من أخطار الإصابات. </a:t>
            </a:r>
            <a:endParaRPr lang="fr-FR" sz="2400"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8604"/>
            <a:ext cx="8858280" cy="923330"/>
          </a:xfrm>
          <a:prstGeom prst="rect">
            <a:avLst/>
          </a:prstGeom>
        </p:spPr>
        <p:txBody>
          <a:bodyPr wrap="square">
            <a:spAutoFit/>
          </a:bodyPr>
          <a:lstStyle/>
          <a:p>
            <a:r>
              <a:rPr lang="en-US" dirty="0" smtClean="0"/>
              <a:t>COSTILL, D.L.,. FLYNN M.G,. KIRWAN J.P. Effects of </a:t>
            </a:r>
            <a:r>
              <a:rPr lang="en-US" dirty="0" err="1" smtClean="0"/>
              <a:t>repeted</a:t>
            </a:r>
            <a:r>
              <a:rPr lang="en-US" dirty="0" smtClean="0"/>
              <a:t> days of intensified</a:t>
            </a:r>
          </a:p>
          <a:p>
            <a:r>
              <a:rPr lang="en-US" dirty="0" smtClean="0"/>
              <a:t>training on muscle glycogen and swimming performance. </a:t>
            </a:r>
            <a:r>
              <a:rPr lang="en-US" i="1" dirty="0" smtClean="0"/>
              <a:t>Med Sci. sports Exerc.1988,20,</a:t>
            </a:r>
          </a:p>
          <a:p>
            <a:r>
              <a:rPr lang="fr-FR" dirty="0" smtClean="0"/>
              <a:t>249-254.</a:t>
            </a:r>
            <a:endParaRPr lang="fr-FR" dirty="0"/>
          </a:p>
        </p:txBody>
      </p:sp>
      <p:sp>
        <p:nvSpPr>
          <p:cNvPr id="3" name="Rectangle 2"/>
          <p:cNvSpPr/>
          <p:nvPr/>
        </p:nvSpPr>
        <p:spPr>
          <a:xfrm>
            <a:off x="0" y="1714488"/>
            <a:ext cx="8643998" cy="646331"/>
          </a:xfrm>
          <a:prstGeom prst="rect">
            <a:avLst/>
          </a:prstGeom>
        </p:spPr>
        <p:txBody>
          <a:bodyPr wrap="square">
            <a:spAutoFit/>
          </a:bodyPr>
          <a:lstStyle/>
          <a:p>
            <a:r>
              <a:rPr lang="en-US" dirty="0" smtClean="0"/>
              <a:t>GUEZENNEC C.Y. Role of lipid on endurance capacity</a:t>
            </a:r>
            <a:r>
              <a:rPr lang="en-US" i="1" dirty="0" smtClean="0"/>
              <a:t>. Int. J. of Sport Med. 1992,</a:t>
            </a:r>
          </a:p>
          <a:p>
            <a:r>
              <a:rPr lang="fr-FR" dirty="0" smtClean="0"/>
              <a:t>13,114-118</a:t>
            </a:r>
            <a:endParaRPr lang="fr-FR" dirty="0"/>
          </a:p>
        </p:txBody>
      </p:sp>
      <p:sp>
        <p:nvSpPr>
          <p:cNvPr id="4" name="Rectangle 3"/>
          <p:cNvSpPr/>
          <p:nvPr/>
        </p:nvSpPr>
        <p:spPr>
          <a:xfrm>
            <a:off x="0" y="2643182"/>
            <a:ext cx="8715404" cy="646331"/>
          </a:xfrm>
          <a:prstGeom prst="rect">
            <a:avLst/>
          </a:prstGeom>
        </p:spPr>
        <p:txBody>
          <a:bodyPr wrap="square">
            <a:spAutoFit/>
          </a:bodyPr>
          <a:lstStyle/>
          <a:p>
            <a:r>
              <a:rPr lang="en-US" dirty="0" smtClean="0"/>
              <a:t>CHAOULOFF F. Physical exercise and brain monoamines: a review </a:t>
            </a:r>
            <a:r>
              <a:rPr lang="en-US" i="1" dirty="0" err="1" smtClean="0"/>
              <a:t>Acta</a:t>
            </a:r>
            <a:r>
              <a:rPr lang="en-US" i="1" dirty="0" smtClean="0"/>
              <a:t> physiol. Scand.</a:t>
            </a:r>
          </a:p>
          <a:p>
            <a:r>
              <a:rPr lang="fr-FR" dirty="0" smtClean="0"/>
              <a:t>1989, 137,1-13.</a:t>
            </a:r>
            <a:endParaRPr lang="fr-FR" dirty="0"/>
          </a:p>
        </p:txBody>
      </p:sp>
      <p:sp>
        <p:nvSpPr>
          <p:cNvPr id="5" name="Rectangle 4"/>
          <p:cNvSpPr/>
          <p:nvPr/>
        </p:nvSpPr>
        <p:spPr>
          <a:xfrm>
            <a:off x="0" y="3571876"/>
            <a:ext cx="8929718" cy="646331"/>
          </a:xfrm>
          <a:prstGeom prst="rect">
            <a:avLst/>
          </a:prstGeom>
        </p:spPr>
        <p:txBody>
          <a:bodyPr wrap="square">
            <a:spAutoFit/>
          </a:bodyPr>
          <a:lstStyle/>
          <a:p>
            <a:r>
              <a:rPr lang="en-US" dirty="0" smtClean="0"/>
              <a:t>HACKNEY A.C., SINNING W.E., BRUOT B.C. Reproductive profiles of endurance</a:t>
            </a:r>
          </a:p>
          <a:p>
            <a:r>
              <a:rPr lang="en-US" dirty="0" smtClean="0"/>
              <a:t>trained and untrained males. </a:t>
            </a:r>
            <a:r>
              <a:rPr lang="en-US" i="1" dirty="0" smtClean="0"/>
              <a:t>Med. Sci. Sports Exercise. 1988, 20, 60-65.</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avec flèche 6"/>
          <p:cNvCxnSpPr/>
          <p:nvPr/>
        </p:nvCxnSpPr>
        <p:spPr>
          <a:xfrm rot="5400000" flipH="1" flipV="1">
            <a:off x="-892213" y="3178967"/>
            <a:ext cx="4071172" cy="794"/>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142976" y="5214950"/>
            <a:ext cx="5929354" cy="71438"/>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1857356" y="1712900"/>
            <a:ext cx="5000660" cy="1588"/>
          </a:xfrm>
          <a:prstGeom prst="line">
            <a:avLst/>
          </a:prstGeom>
          <a:ln w="3810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endCxn id="29" idx="3"/>
          </p:cNvCxnSpPr>
          <p:nvPr/>
        </p:nvCxnSpPr>
        <p:spPr>
          <a:xfrm>
            <a:off x="1857356" y="2071678"/>
            <a:ext cx="5214974" cy="2607487"/>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928926" y="1000108"/>
            <a:ext cx="507209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Intensité d’entrainement </a:t>
            </a:r>
            <a:endParaRPr lang="fr-FR" sz="3200" b="1" dirty="0"/>
          </a:p>
        </p:txBody>
      </p:sp>
      <p:sp>
        <p:nvSpPr>
          <p:cNvPr id="27" name="Rectangle 26"/>
          <p:cNvSpPr/>
          <p:nvPr/>
        </p:nvSpPr>
        <p:spPr>
          <a:xfrm>
            <a:off x="571472" y="2571744"/>
            <a:ext cx="364333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C000"/>
                </a:solidFill>
              </a:rPr>
              <a:t>Fatigue aigue</a:t>
            </a:r>
            <a:endParaRPr lang="fr-FR" sz="3200" b="1" dirty="0">
              <a:solidFill>
                <a:srgbClr val="FFC000"/>
              </a:solidFill>
            </a:endParaRPr>
          </a:p>
        </p:txBody>
      </p:sp>
      <p:sp>
        <p:nvSpPr>
          <p:cNvPr id="28" name="Rectangle 27"/>
          <p:cNvSpPr/>
          <p:nvPr/>
        </p:nvSpPr>
        <p:spPr>
          <a:xfrm>
            <a:off x="1785918" y="3357562"/>
            <a:ext cx="364333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C000"/>
                </a:solidFill>
              </a:rPr>
              <a:t>Fatigue persistante</a:t>
            </a:r>
            <a:endParaRPr lang="fr-FR" sz="3200" b="1" dirty="0">
              <a:solidFill>
                <a:srgbClr val="FFC000"/>
              </a:solidFill>
            </a:endParaRPr>
          </a:p>
        </p:txBody>
      </p:sp>
      <p:sp>
        <p:nvSpPr>
          <p:cNvPr id="29" name="Rectangle 28"/>
          <p:cNvSpPr/>
          <p:nvPr/>
        </p:nvSpPr>
        <p:spPr>
          <a:xfrm>
            <a:off x="3428992" y="4429132"/>
            <a:ext cx="364333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0000"/>
                </a:solidFill>
              </a:rPr>
              <a:t>Surentrainement</a:t>
            </a:r>
            <a:r>
              <a:rPr lang="fr-FR" sz="3200" b="1" dirty="0" smtClean="0">
                <a:solidFill>
                  <a:srgbClr val="FFC000"/>
                </a:solidFill>
              </a:rPr>
              <a:t> </a:t>
            </a:r>
            <a:endParaRPr lang="fr-FR" sz="3200" b="1" dirty="0">
              <a:solidFill>
                <a:srgbClr val="FFC000"/>
              </a:solidFill>
            </a:endParaRPr>
          </a:p>
        </p:txBody>
      </p:sp>
      <p:sp>
        <p:nvSpPr>
          <p:cNvPr id="30" name="Rectangle 29"/>
          <p:cNvSpPr/>
          <p:nvPr/>
        </p:nvSpPr>
        <p:spPr>
          <a:xfrm>
            <a:off x="7215206" y="5000636"/>
            <a:ext cx="1571604"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C000"/>
                </a:solidFill>
              </a:rPr>
              <a:t>Temps </a:t>
            </a:r>
            <a:endParaRPr lang="fr-FR" sz="3200" b="1" dirty="0">
              <a:solidFill>
                <a:srgbClr val="FFC000"/>
              </a:solidFill>
            </a:endParaRPr>
          </a:p>
        </p:txBody>
      </p:sp>
      <p:sp>
        <p:nvSpPr>
          <p:cNvPr id="31" name="Rectangle 30"/>
          <p:cNvSpPr/>
          <p:nvPr/>
        </p:nvSpPr>
        <p:spPr>
          <a:xfrm>
            <a:off x="6715140" y="4071942"/>
            <a:ext cx="264323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rgbClr val="FFC000"/>
                </a:solidFill>
              </a:rPr>
              <a:t>Performance </a:t>
            </a:r>
            <a:endParaRPr lang="fr-FR" sz="3200" b="1" dirty="0">
              <a:solidFill>
                <a:srgbClr val="FFC000"/>
              </a:solidFill>
            </a:endParaRPr>
          </a:p>
        </p:txBody>
      </p:sp>
      <p:sp>
        <p:nvSpPr>
          <p:cNvPr id="16" name="Rectangle 15"/>
          <p:cNvSpPr/>
          <p:nvPr/>
        </p:nvSpPr>
        <p:spPr>
          <a:xfrm rot="16200000">
            <a:off x="-714428" y="2571760"/>
            <a:ext cx="264323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chemeClr val="bg1"/>
                </a:solidFill>
              </a:rPr>
              <a:t>Evolution</a:t>
            </a:r>
            <a:r>
              <a:rPr lang="fr-FR" sz="3200" b="1" dirty="0" smtClean="0">
                <a:solidFill>
                  <a:srgbClr val="FFC000"/>
                </a:solidFill>
              </a:rPr>
              <a:t> </a:t>
            </a:r>
            <a:endParaRPr lang="fr-FR" sz="3200" b="1" dirty="0">
              <a:solidFill>
                <a:srgbClr val="FFC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1000100" y="71414"/>
            <a:ext cx="7286644" cy="857256"/>
          </a:xfrm>
          <a:prstGeom prst="downArrowCallout">
            <a:avLst>
              <a:gd name="adj1" fmla="val 25000"/>
              <a:gd name="adj2" fmla="val 146435"/>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smtClean="0"/>
              <a:t>les causes de surentraînement</a:t>
            </a:r>
            <a:r>
              <a:rPr lang="ar-DZ" sz="2400" b="1" dirty="0" smtClean="0"/>
              <a:t>3- أسباب حدوث الإرهاق </a:t>
            </a:r>
            <a:endParaRPr lang="fr-FR" sz="2400" b="1" dirty="0"/>
          </a:p>
        </p:txBody>
      </p:sp>
      <p:sp>
        <p:nvSpPr>
          <p:cNvPr id="3" name="Rectangle 2"/>
          <p:cNvSpPr/>
          <p:nvPr/>
        </p:nvSpPr>
        <p:spPr>
          <a:xfrm>
            <a:off x="214282" y="2000240"/>
            <a:ext cx="8715436" cy="64294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عدم تنوع حمولة  </a:t>
            </a:r>
            <a:r>
              <a:rPr lang="ar-DZ" sz="2400" dirty="0" err="1" smtClean="0"/>
              <a:t>و</a:t>
            </a:r>
            <a:r>
              <a:rPr lang="ar-DZ" sz="2400" dirty="0" smtClean="0"/>
              <a:t> نوع التدريب . </a:t>
            </a:r>
            <a:endParaRPr lang="fr-FR" sz="2400" dirty="0"/>
          </a:p>
        </p:txBody>
      </p:sp>
      <p:sp>
        <p:nvSpPr>
          <p:cNvPr id="5" name="Rectangle 4"/>
          <p:cNvSpPr/>
          <p:nvPr/>
        </p:nvSpPr>
        <p:spPr>
          <a:xfrm>
            <a:off x="214282" y="1214422"/>
            <a:ext cx="8715436"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حمولة التدريب الشاقة </a:t>
            </a:r>
            <a:r>
              <a:rPr lang="ar-DZ" sz="2400" dirty="0" err="1" smtClean="0"/>
              <a:t>و</a:t>
            </a:r>
            <a:r>
              <a:rPr lang="ar-DZ" sz="2400" dirty="0" smtClean="0"/>
              <a:t> المفرطة </a:t>
            </a:r>
            <a:r>
              <a:rPr lang="ar-DZ" sz="2400" dirty="0" err="1" smtClean="0"/>
              <a:t>و</a:t>
            </a:r>
            <a:r>
              <a:rPr lang="ar-DZ" sz="2400" dirty="0" smtClean="0"/>
              <a:t> الاسترجاع الغير كافي (السبب الرئيسي) </a:t>
            </a:r>
            <a:endParaRPr lang="fr-FR" sz="2400" dirty="0"/>
          </a:p>
        </p:txBody>
      </p:sp>
      <p:sp>
        <p:nvSpPr>
          <p:cNvPr id="7" name="Rectangle 6"/>
          <p:cNvSpPr/>
          <p:nvPr/>
        </p:nvSpPr>
        <p:spPr>
          <a:xfrm>
            <a:off x="214282" y="3857628"/>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مشاكل صحية (الزكام، </a:t>
            </a:r>
            <a:r>
              <a:rPr lang="ar-DZ" sz="2400" dirty="0" err="1" smtClean="0"/>
              <a:t>التسممات</a:t>
            </a:r>
            <a:r>
              <a:rPr lang="ar-DZ" sz="2400" dirty="0" smtClean="0"/>
              <a:t>، الحساسية...الخ) </a:t>
            </a:r>
            <a:endParaRPr lang="fr-FR" sz="2400" dirty="0"/>
          </a:p>
        </p:txBody>
      </p:sp>
      <p:sp>
        <p:nvSpPr>
          <p:cNvPr id="9" name="Rectangle 8"/>
          <p:cNvSpPr/>
          <p:nvPr/>
        </p:nvSpPr>
        <p:spPr>
          <a:xfrm>
            <a:off x="214282" y="5715016"/>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الإرهاق النفسي (المدرسة، العمل، العائلة ...الخ) </a:t>
            </a:r>
            <a:endParaRPr lang="fr-FR" sz="2400" dirty="0"/>
          </a:p>
        </p:txBody>
      </p:sp>
      <p:sp>
        <p:nvSpPr>
          <p:cNvPr id="10" name="Rectangle 9"/>
          <p:cNvSpPr/>
          <p:nvPr/>
        </p:nvSpPr>
        <p:spPr>
          <a:xfrm>
            <a:off x="214282" y="2928934"/>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المنافسات  ذات المستوى العالي (التفوق في أعلى صفاته </a:t>
            </a:r>
            <a:r>
              <a:rPr lang="ar-DZ" sz="2400" dirty="0" err="1" smtClean="0"/>
              <a:t>و</a:t>
            </a:r>
            <a:r>
              <a:rPr lang="ar-DZ" sz="2400" dirty="0" smtClean="0"/>
              <a:t> أعلى شدة)  </a:t>
            </a:r>
            <a:endParaRPr lang="fr-FR" sz="2400" dirty="0"/>
          </a:p>
        </p:txBody>
      </p:sp>
      <p:sp>
        <p:nvSpPr>
          <p:cNvPr id="12" name="Rectangle 11"/>
          <p:cNvSpPr/>
          <p:nvPr/>
        </p:nvSpPr>
        <p:spPr>
          <a:xfrm>
            <a:off x="214282" y="4786322"/>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التغذية الغير ملائمة (نقص الماء، السكريات، الافتقار إلى المواد الغذائية الدقيقة مثل (الحديد...الخ) أو المحتوى </a:t>
            </a:r>
            <a:r>
              <a:rPr lang="ar-DZ" sz="2400" dirty="0" err="1" smtClean="0"/>
              <a:t>الطاقوي</a:t>
            </a:r>
            <a:r>
              <a:rPr lang="ar-DZ" sz="2400" dirty="0" smtClean="0"/>
              <a:t> </a:t>
            </a:r>
            <a:r>
              <a:rPr lang="ar-DZ" sz="2400" dirty="0" err="1" smtClean="0"/>
              <a:t>الغيركافي</a:t>
            </a:r>
            <a:r>
              <a:rPr lang="ar-DZ" sz="2400" dirty="0" smtClean="0"/>
              <a:t> . </a:t>
            </a:r>
            <a:endParaRPr lang="fr-F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14290"/>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الإرهاق المحيطي الغير </a:t>
            </a:r>
            <a:r>
              <a:rPr lang="ar-DZ" sz="2400" dirty="0" err="1" smtClean="0"/>
              <a:t>إعتيادي</a:t>
            </a:r>
            <a:r>
              <a:rPr lang="ar-DZ" sz="2400" dirty="0" smtClean="0"/>
              <a:t> (البرد، الحرارة، المرتفعات، الرطوبة... الخ) </a:t>
            </a:r>
            <a:endParaRPr lang="fr-FR" sz="2400" dirty="0"/>
          </a:p>
        </p:txBody>
      </p:sp>
      <p:sp>
        <p:nvSpPr>
          <p:cNvPr id="3" name="Rectangle 2"/>
          <p:cNvSpPr/>
          <p:nvPr/>
        </p:nvSpPr>
        <p:spPr>
          <a:xfrm>
            <a:off x="285720" y="1142984"/>
            <a:ext cx="871543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Ø"/>
            </a:pPr>
            <a:r>
              <a:rPr lang="ar-DZ" sz="2400" dirty="0" smtClean="0"/>
              <a:t>نقص النوم </a:t>
            </a:r>
            <a:endParaRPr lang="fr-FR" sz="2400" dirty="0"/>
          </a:p>
        </p:txBody>
      </p:sp>
      <p:sp>
        <p:nvSpPr>
          <p:cNvPr id="6" name="Rectangle 5"/>
          <p:cNvSpPr/>
          <p:nvPr/>
        </p:nvSpPr>
        <p:spPr>
          <a:xfrm>
            <a:off x="285720" y="2143116"/>
            <a:ext cx="8715436" cy="10001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الأسباب التي يرجع إليها حدوث الإرهاق غالبا ترجع إلى عدم التخطيط </a:t>
            </a:r>
            <a:r>
              <a:rPr lang="ar-DZ" sz="2400" dirty="0" err="1" smtClean="0"/>
              <a:t>و</a:t>
            </a:r>
            <a:r>
              <a:rPr lang="ar-DZ" sz="2400" dirty="0" smtClean="0"/>
              <a:t> التسيير الجيد لحمولة التدريب </a:t>
            </a:r>
            <a:r>
              <a:rPr lang="ar-DZ" sz="2400" dirty="0" err="1" smtClean="0"/>
              <a:t>و</a:t>
            </a:r>
            <a:r>
              <a:rPr lang="ar-DZ" sz="2400" dirty="0" smtClean="0"/>
              <a:t> يظهر هذا في:  </a:t>
            </a:r>
            <a:endParaRPr lang="fr-FR" sz="2400" dirty="0"/>
          </a:p>
        </p:txBody>
      </p:sp>
      <p:sp>
        <p:nvSpPr>
          <p:cNvPr id="8" name="Flèche vers le bas 7"/>
          <p:cNvSpPr/>
          <p:nvPr/>
        </p:nvSpPr>
        <p:spPr>
          <a:xfrm>
            <a:off x="3857620" y="3286124"/>
            <a:ext cx="1357322" cy="50006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9" name="Rectangle à coins arrondis 8"/>
          <p:cNvSpPr/>
          <p:nvPr/>
        </p:nvSpPr>
        <p:spPr>
          <a:xfrm>
            <a:off x="142844" y="4000504"/>
            <a:ext cx="8858280" cy="185738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buFont typeface="Wingdings" pitchFamily="2" charset="2"/>
              <a:buChar char="v"/>
            </a:pPr>
            <a:r>
              <a:rPr lang="ar-DZ" sz="2400" dirty="0" smtClean="0"/>
              <a:t>الرفع النوعي </a:t>
            </a:r>
            <a:r>
              <a:rPr lang="ar-DZ" sz="2400" dirty="0" err="1" smtClean="0"/>
              <a:t>و</a:t>
            </a:r>
            <a:r>
              <a:rPr lang="ar-DZ" sz="2400" dirty="0" smtClean="0"/>
              <a:t> الكمي السريع . </a:t>
            </a:r>
          </a:p>
          <a:p>
            <a:pPr algn="ctr" rtl="1">
              <a:buFont typeface="Wingdings" pitchFamily="2" charset="2"/>
              <a:buChar char="v"/>
            </a:pPr>
            <a:r>
              <a:rPr lang="ar-DZ" sz="2400" dirty="0" smtClean="0"/>
              <a:t>الاسترجاع الغير كافي . </a:t>
            </a:r>
          </a:p>
          <a:p>
            <a:pPr algn="ctr" rtl="1">
              <a:buFont typeface="Wingdings" pitchFamily="2" charset="2"/>
              <a:buChar char="v"/>
            </a:pPr>
            <a:r>
              <a:rPr lang="ar-DZ" sz="2400" dirty="0" smtClean="0"/>
              <a:t>المتطلبات التقنية الجد مرتفعة \حركات صعبة\ عدم القدرة على المعالجة.</a:t>
            </a:r>
            <a:endParaRPr lang="fr-FR" sz="2400" dirty="0" smtClean="0"/>
          </a:p>
          <a:p>
            <a:pPr algn="ctr" rtl="1">
              <a:buFont typeface="Wingdings" pitchFamily="2" charset="2"/>
              <a:buChar char="v"/>
            </a:pPr>
            <a:r>
              <a:rPr lang="ar-DZ" sz="2400" dirty="0" smtClean="0"/>
              <a:t>كثرة المنافسات مع استرجاع غير كافي .  </a:t>
            </a:r>
            <a:endParaRPr lang="fr-F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1604" y="2714620"/>
            <a:ext cx="5857916"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smtClean="0"/>
              <a:t>surentraînement</a:t>
            </a:r>
            <a:endParaRPr lang="fr-FR" sz="2400" b="1" dirty="0"/>
          </a:p>
        </p:txBody>
      </p:sp>
      <p:sp>
        <p:nvSpPr>
          <p:cNvPr id="3" name="Rectangle 2"/>
          <p:cNvSpPr/>
          <p:nvPr/>
        </p:nvSpPr>
        <p:spPr>
          <a:xfrm>
            <a:off x="71406" y="1000108"/>
            <a:ext cx="1928826" cy="10715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rPr>
              <a:t>Déséquilibre </a:t>
            </a:r>
          </a:p>
          <a:p>
            <a:pPr algn="ctr"/>
            <a:r>
              <a:rPr lang="fr-FR" sz="2200" b="1" dirty="0" smtClean="0">
                <a:solidFill>
                  <a:schemeClr val="tx1"/>
                </a:solidFill>
              </a:rPr>
              <a:t>exercice/ récupération </a:t>
            </a:r>
            <a:endParaRPr lang="fr-FR" sz="2200" b="1" dirty="0">
              <a:solidFill>
                <a:schemeClr val="tx1"/>
              </a:solidFill>
            </a:endParaRPr>
          </a:p>
        </p:txBody>
      </p:sp>
      <p:sp>
        <p:nvSpPr>
          <p:cNvPr id="4" name="Rectangle 3"/>
          <p:cNvSpPr/>
          <p:nvPr/>
        </p:nvSpPr>
        <p:spPr>
          <a:xfrm>
            <a:off x="2357422" y="1071546"/>
            <a:ext cx="1785950"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rPr>
              <a:t>Infection, </a:t>
            </a:r>
          </a:p>
          <a:p>
            <a:pPr algn="ctr"/>
            <a:r>
              <a:rPr lang="fr-FR" sz="2200" b="1" dirty="0" smtClean="0">
                <a:solidFill>
                  <a:schemeClr val="tx1"/>
                </a:solidFill>
              </a:rPr>
              <a:t>Blessure </a:t>
            </a:r>
            <a:endParaRPr lang="fr-FR" sz="2200" b="1" dirty="0">
              <a:solidFill>
                <a:schemeClr val="tx1"/>
              </a:solidFill>
            </a:endParaRPr>
          </a:p>
        </p:txBody>
      </p:sp>
      <p:sp>
        <p:nvSpPr>
          <p:cNvPr id="5" name="Rectangle 4"/>
          <p:cNvSpPr/>
          <p:nvPr/>
        </p:nvSpPr>
        <p:spPr>
          <a:xfrm>
            <a:off x="3714744" y="1142984"/>
            <a:ext cx="1785950"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rPr>
              <a:t>Stress </a:t>
            </a:r>
            <a:endParaRPr lang="fr-FR" sz="2200" b="1" dirty="0">
              <a:solidFill>
                <a:schemeClr val="tx1"/>
              </a:solidFill>
            </a:endParaRPr>
          </a:p>
        </p:txBody>
      </p:sp>
      <p:sp>
        <p:nvSpPr>
          <p:cNvPr id="6" name="Rectangle 5"/>
          <p:cNvSpPr/>
          <p:nvPr/>
        </p:nvSpPr>
        <p:spPr>
          <a:xfrm>
            <a:off x="5286380" y="1142984"/>
            <a:ext cx="1785950"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rPr>
              <a:t>Privation de sommeil </a:t>
            </a:r>
            <a:endParaRPr lang="fr-FR" sz="2200" b="1" dirty="0">
              <a:solidFill>
                <a:schemeClr val="tx1"/>
              </a:solidFill>
            </a:endParaRPr>
          </a:p>
        </p:txBody>
      </p:sp>
      <p:sp>
        <p:nvSpPr>
          <p:cNvPr id="7" name="Rectangle 6"/>
          <p:cNvSpPr/>
          <p:nvPr/>
        </p:nvSpPr>
        <p:spPr>
          <a:xfrm>
            <a:off x="7286644" y="1142984"/>
            <a:ext cx="1785950"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rPr>
              <a:t>Trouble nutritionnels </a:t>
            </a:r>
            <a:endParaRPr lang="fr-FR" sz="2200" b="1" dirty="0">
              <a:solidFill>
                <a:schemeClr val="tx1"/>
              </a:solidFill>
            </a:endParaRPr>
          </a:p>
        </p:txBody>
      </p:sp>
      <p:sp>
        <p:nvSpPr>
          <p:cNvPr id="8" name="Rectangle 7"/>
          <p:cNvSpPr/>
          <p:nvPr/>
        </p:nvSpPr>
        <p:spPr>
          <a:xfrm>
            <a:off x="785786" y="4071942"/>
            <a:ext cx="2071702"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rgbClr val="C00000"/>
                </a:solidFill>
              </a:rPr>
              <a:t>Perturbations biologiques </a:t>
            </a:r>
            <a:endParaRPr lang="fr-FR" sz="2200" b="1" dirty="0">
              <a:solidFill>
                <a:srgbClr val="C00000"/>
              </a:solidFill>
            </a:endParaRPr>
          </a:p>
        </p:txBody>
      </p:sp>
      <p:sp>
        <p:nvSpPr>
          <p:cNvPr id="9" name="Rectangle 8"/>
          <p:cNvSpPr/>
          <p:nvPr/>
        </p:nvSpPr>
        <p:spPr>
          <a:xfrm>
            <a:off x="285720" y="4786322"/>
            <a:ext cx="2857520" cy="1928826"/>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200" b="1" dirty="0" smtClean="0">
                <a:solidFill>
                  <a:schemeClr val="tx1"/>
                </a:solidFill>
              </a:rPr>
              <a:t>-Réserves énergétiques</a:t>
            </a:r>
          </a:p>
          <a:p>
            <a:pPr algn="ctr"/>
            <a:r>
              <a:rPr lang="fr-FR" sz="2200" b="1" dirty="0" smtClean="0">
                <a:solidFill>
                  <a:schemeClr val="tx1"/>
                </a:solidFill>
              </a:rPr>
              <a:t>-Neuroendocriniennes</a:t>
            </a:r>
          </a:p>
          <a:p>
            <a:pPr algn="ctr"/>
            <a:r>
              <a:rPr lang="fr-FR" sz="2200" b="1" dirty="0" smtClean="0">
                <a:solidFill>
                  <a:schemeClr val="tx1"/>
                </a:solidFill>
              </a:rPr>
              <a:t>-hématologiques </a:t>
            </a:r>
          </a:p>
          <a:p>
            <a:pPr algn="ctr">
              <a:buFontTx/>
              <a:buChar char="-"/>
            </a:pPr>
            <a:r>
              <a:rPr lang="fr-FR" sz="2200" b="1" dirty="0" smtClean="0">
                <a:solidFill>
                  <a:schemeClr val="tx1"/>
                </a:solidFill>
              </a:rPr>
              <a:t>Immunologiques </a:t>
            </a:r>
          </a:p>
          <a:p>
            <a:pPr algn="ctr"/>
            <a:r>
              <a:rPr lang="fr-FR" sz="2200" b="1" dirty="0" smtClean="0">
                <a:solidFill>
                  <a:schemeClr val="tx1"/>
                </a:solidFill>
              </a:rPr>
              <a:t> </a:t>
            </a:r>
            <a:endParaRPr lang="fr-FR" sz="2200" b="1" dirty="0">
              <a:solidFill>
                <a:schemeClr val="tx1"/>
              </a:solidFill>
            </a:endParaRPr>
          </a:p>
        </p:txBody>
      </p:sp>
      <p:sp>
        <p:nvSpPr>
          <p:cNvPr id="10" name="Rectangle 9"/>
          <p:cNvSpPr/>
          <p:nvPr/>
        </p:nvSpPr>
        <p:spPr>
          <a:xfrm>
            <a:off x="3643306" y="4786322"/>
            <a:ext cx="2786082" cy="1928826"/>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200" b="1" dirty="0" smtClean="0">
                <a:solidFill>
                  <a:schemeClr val="tx1"/>
                </a:solidFill>
              </a:rPr>
              <a:t>-fatigue</a:t>
            </a:r>
          </a:p>
          <a:p>
            <a:pPr algn="ctr"/>
            <a:r>
              <a:rPr lang="fr-FR" sz="2200" b="1" dirty="0" smtClean="0">
                <a:solidFill>
                  <a:schemeClr val="tx1"/>
                </a:solidFill>
              </a:rPr>
              <a:t>- Troubles du sommeil </a:t>
            </a:r>
          </a:p>
          <a:p>
            <a:pPr algn="ctr"/>
            <a:r>
              <a:rPr lang="fr-FR" sz="2200" b="1" dirty="0" smtClean="0">
                <a:solidFill>
                  <a:schemeClr val="tx1"/>
                </a:solidFill>
              </a:rPr>
              <a:t>- Troubles de l’humeur</a:t>
            </a:r>
          </a:p>
          <a:p>
            <a:pPr algn="ctr">
              <a:buFontTx/>
              <a:buChar char="-"/>
            </a:pPr>
            <a:r>
              <a:rPr lang="fr-FR" sz="2200" b="1" dirty="0" smtClean="0">
                <a:solidFill>
                  <a:schemeClr val="tx1"/>
                </a:solidFill>
              </a:rPr>
              <a:t> troubles de l’appétit  </a:t>
            </a:r>
          </a:p>
          <a:p>
            <a:pPr algn="ctr"/>
            <a:r>
              <a:rPr lang="fr-FR" sz="2200" b="1" dirty="0" smtClean="0">
                <a:solidFill>
                  <a:schemeClr val="tx1"/>
                </a:solidFill>
              </a:rPr>
              <a:t> </a:t>
            </a:r>
            <a:endParaRPr lang="fr-FR" sz="2200" b="1" dirty="0">
              <a:solidFill>
                <a:schemeClr val="tx1"/>
              </a:solidFill>
            </a:endParaRPr>
          </a:p>
        </p:txBody>
      </p:sp>
      <p:sp>
        <p:nvSpPr>
          <p:cNvPr id="11" name="Rectangle 10"/>
          <p:cNvSpPr/>
          <p:nvPr/>
        </p:nvSpPr>
        <p:spPr>
          <a:xfrm>
            <a:off x="3714744" y="4071942"/>
            <a:ext cx="2071702"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rgbClr val="C00000"/>
                </a:solidFill>
              </a:rPr>
              <a:t>Symptômes clinique  </a:t>
            </a:r>
            <a:endParaRPr lang="fr-FR" sz="2200" b="1" dirty="0">
              <a:solidFill>
                <a:srgbClr val="C00000"/>
              </a:solidFill>
            </a:endParaRPr>
          </a:p>
        </p:txBody>
      </p:sp>
      <p:sp>
        <p:nvSpPr>
          <p:cNvPr id="12" name="Rectangle 11"/>
          <p:cNvSpPr/>
          <p:nvPr/>
        </p:nvSpPr>
        <p:spPr>
          <a:xfrm>
            <a:off x="6500826" y="4143380"/>
            <a:ext cx="2071702"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rgbClr val="C00000"/>
                </a:solidFill>
              </a:rPr>
              <a:t>Diminution des performances </a:t>
            </a:r>
            <a:endParaRPr lang="fr-FR" sz="2200" b="1" dirty="0">
              <a:solidFill>
                <a:srgbClr val="C00000"/>
              </a:solidFill>
            </a:endParaRPr>
          </a:p>
        </p:txBody>
      </p:sp>
      <p:cxnSp>
        <p:nvCxnSpPr>
          <p:cNvPr id="18" name="Connecteur en angle 17"/>
          <p:cNvCxnSpPr/>
          <p:nvPr/>
        </p:nvCxnSpPr>
        <p:spPr>
          <a:xfrm>
            <a:off x="571472" y="2143116"/>
            <a:ext cx="928694" cy="857256"/>
          </a:xfrm>
          <a:prstGeom prst="bentConnector3">
            <a:avLst>
              <a:gd name="adj1" fmla="val 12"/>
            </a:avLst>
          </a:prstGeom>
          <a:ln>
            <a:tailEnd type="arrow"/>
          </a:ln>
        </p:spPr>
        <p:style>
          <a:lnRef idx="3">
            <a:schemeClr val="dk1"/>
          </a:lnRef>
          <a:fillRef idx="0">
            <a:schemeClr val="dk1"/>
          </a:fillRef>
          <a:effectRef idx="2">
            <a:schemeClr val="dk1"/>
          </a:effectRef>
          <a:fontRef idx="minor">
            <a:schemeClr val="tx1"/>
          </a:fontRef>
        </p:style>
      </p:cxnSp>
      <p:cxnSp>
        <p:nvCxnSpPr>
          <p:cNvPr id="36" name="Connecteur en angle 35"/>
          <p:cNvCxnSpPr/>
          <p:nvPr/>
        </p:nvCxnSpPr>
        <p:spPr>
          <a:xfrm rot="10800000" flipV="1">
            <a:off x="7572396" y="2143116"/>
            <a:ext cx="1143008" cy="928694"/>
          </a:xfrm>
          <a:prstGeom prst="bentConnector3">
            <a:avLst>
              <a:gd name="adj1" fmla="val 2000"/>
            </a:avLst>
          </a:prstGeom>
          <a:ln>
            <a:tailEnd type="arrow"/>
          </a:ln>
        </p:spPr>
        <p:style>
          <a:lnRef idx="3">
            <a:schemeClr val="dk1"/>
          </a:lnRef>
          <a:fillRef idx="0">
            <a:schemeClr val="dk1"/>
          </a:fillRef>
          <a:effectRef idx="2">
            <a:schemeClr val="dk1"/>
          </a:effectRef>
          <a:fontRef idx="minor">
            <a:schemeClr val="tx1"/>
          </a:fontRef>
        </p:style>
      </p:cxnSp>
      <p:cxnSp>
        <p:nvCxnSpPr>
          <p:cNvPr id="55" name="Connecteur droit avec flèche 54"/>
          <p:cNvCxnSpPr>
            <a:stCxn id="4" idx="2"/>
          </p:cNvCxnSpPr>
          <p:nvPr/>
        </p:nvCxnSpPr>
        <p:spPr>
          <a:xfrm rot="16200000" flipH="1">
            <a:off x="2839628" y="2196694"/>
            <a:ext cx="857258" cy="357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7" name="Connecteur droit avec flèche 56"/>
          <p:cNvCxnSpPr/>
          <p:nvPr/>
        </p:nvCxnSpPr>
        <p:spPr>
          <a:xfrm rot="16200000" flipH="1">
            <a:off x="4161232" y="2196695"/>
            <a:ext cx="857258" cy="357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8" name="Connecteur droit avec flèche 57"/>
          <p:cNvCxnSpPr/>
          <p:nvPr/>
        </p:nvCxnSpPr>
        <p:spPr>
          <a:xfrm rot="16200000" flipH="1">
            <a:off x="5732868" y="2196695"/>
            <a:ext cx="857258" cy="357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0" name="Connecteur droit 59"/>
          <p:cNvCxnSpPr/>
          <p:nvPr/>
        </p:nvCxnSpPr>
        <p:spPr>
          <a:xfrm>
            <a:off x="1571604" y="3643314"/>
            <a:ext cx="5857916" cy="1588"/>
          </a:xfrm>
          <a:prstGeom prst="line">
            <a:avLst/>
          </a:prstGeom>
        </p:spPr>
        <p:style>
          <a:lnRef idx="3">
            <a:schemeClr val="dk1"/>
          </a:lnRef>
          <a:fillRef idx="0">
            <a:schemeClr val="dk1"/>
          </a:fillRef>
          <a:effectRef idx="2">
            <a:schemeClr val="dk1"/>
          </a:effectRef>
          <a:fontRef idx="minor">
            <a:schemeClr val="tx1"/>
          </a:fontRef>
        </p:style>
      </p:cxnSp>
      <p:cxnSp>
        <p:nvCxnSpPr>
          <p:cNvPr id="64" name="Connecteur droit avec flèche 63"/>
          <p:cNvCxnSpPr/>
          <p:nvPr/>
        </p:nvCxnSpPr>
        <p:spPr>
          <a:xfrm rot="5400000">
            <a:off x="4356892" y="3714752"/>
            <a:ext cx="572298" cy="79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8" name="Connecteur droit avec flèche 67"/>
          <p:cNvCxnSpPr/>
          <p:nvPr/>
        </p:nvCxnSpPr>
        <p:spPr>
          <a:xfrm rot="5400000">
            <a:off x="7251719" y="3821115"/>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9" name="Connecteur droit avec flèche 68"/>
          <p:cNvCxnSpPr/>
          <p:nvPr/>
        </p:nvCxnSpPr>
        <p:spPr>
          <a:xfrm rot="5400000">
            <a:off x="1393803" y="3821115"/>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avec flèche vers le bas 1"/>
          <p:cNvSpPr/>
          <p:nvPr/>
        </p:nvSpPr>
        <p:spPr>
          <a:xfrm>
            <a:off x="785786" y="71438"/>
            <a:ext cx="7358114" cy="1142984"/>
          </a:xfrm>
          <a:prstGeom prst="downArrowCallout">
            <a:avLst>
              <a:gd name="adj1" fmla="val 25000"/>
              <a:gd name="adj2" fmla="val 95329"/>
              <a:gd name="adj3" fmla="val 25000"/>
              <a:gd name="adj4" fmla="val 64977"/>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b="1" dirty="0" smtClean="0"/>
              <a:t>4- </a:t>
            </a:r>
            <a:r>
              <a:rPr lang="fr-FR" sz="2400" b="1" dirty="0" smtClean="0"/>
              <a:t> </a:t>
            </a:r>
            <a:r>
              <a:rPr lang="ar-DZ" sz="2400" b="1" dirty="0" smtClean="0"/>
              <a:t>مؤشرات وعلامات حدوث الإرهاق </a:t>
            </a:r>
            <a:r>
              <a:rPr lang="fr-FR" sz="2400" b="1" dirty="0" smtClean="0"/>
              <a:t> </a:t>
            </a:r>
            <a:endParaRPr lang="ar-DZ" sz="2400" b="1" dirty="0" smtClean="0"/>
          </a:p>
          <a:p>
            <a:pPr algn="ctr" rtl="1"/>
            <a:r>
              <a:rPr lang="fr-FR" sz="2400" b="1" dirty="0" smtClean="0"/>
              <a:t>Signes et symptômes du surentraînement</a:t>
            </a:r>
            <a:endParaRPr lang="fr-FR" sz="2400" b="1" dirty="0"/>
          </a:p>
        </p:txBody>
      </p:sp>
      <p:sp>
        <p:nvSpPr>
          <p:cNvPr id="3" name="Rectangle 2"/>
          <p:cNvSpPr/>
          <p:nvPr/>
        </p:nvSpPr>
        <p:spPr>
          <a:xfrm>
            <a:off x="142844" y="1285860"/>
            <a:ext cx="8858312"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err="1" smtClean="0"/>
              <a:t>إنخفاض</a:t>
            </a:r>
            <a:r>
              <a:rPr lang="ar-DZ" sz="2400" dirty="0" smtClean="0"/>
              <a:t> في القوى </a:t>
            </a:r>
            <a:r>
              <a:rPr lang="ar-DZ" sz="2400" dirty="0" err="1" smtClean="0"/>
              <a:t>و</a:t>
            </a:r>
            <a:r>
              <a:rPr lang="ar-DZ" sz="2400" dirty="0" smtClean="0"/>
              <a:t> حدوث إعياء نفسي </a:t>
            </a:r>
            <a:endParaRPr lang="fr-FR" sz="2400" dirty="0"/>
          </a:p>
        </p:txBody>
      </p:sp>
      <p:sp>
        <p:nvSpPr>
          <p:cNvPr id="4" name="Rectangle 3"/>
          <p:cNvSpPr/>
          <p:nvPr/>
        </p:nvSpPr>
        <p:spPr>
          <a:xfrm>
            <a:off x="142844" y="1857364"/>
            <a:ext cx="8858312"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فقدان التحفيز لعملية التدريب أو الجهد للمنافسة </a:t>
            </a:r>
            <a:endParaRPr lang="fr-FR" sz="2400" dirty="0"/>
          </a:p>
        </p:txBody>
      </p:sp>
      <p:sp>
        <p:nvSpPr>
          <p:cNvPr id="5" name="Rectangle 4"/>
          <p:cNvSpPr/>
          <p:nvPr/>
        </p:nvSpPr>
        <p:spPr>
          <a:xfrm>
            <a:off x="142844" y="2428868"/>
            <a:ext cx="8858312"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زيادة مستوى القلق </a:t>
            </a:r>
            <a:r>
              <a:rPr lang="ar-DZ" sz="2400" dirty="0" err="1" smtClean="0"/>
              <a:t>و</a:t>
            </a:r>
            <a:r>
              <a:rPr lang="ar-DZ" sz="2400" dirty="0" smtClean="0"/>
              <a:t> سرعة الغضب</a:t>
            </a:r>
            <a:endParaRPr lang="fr-FR" sz="2400" dirty="0"/>
          </a:p>
        </p:txBody>
      </p:sp>
      <p:sp>
        <p:nvSpPr>
          <p:cNvPr id="6" name="Rectangle 5"/>
          <p:cNvSpPr/>
          <p:nvPr/>
        </p:nvSpPr>
        <p:spPr>
          <a:xfrm>
            <a:off x="71406" y="3000372"/>
            <a:ext cx="9001156"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err="1" smtClean="0"/>
              <a:t>إنخفاض</a:t>
            </a:r>
            <a:r>
              <a:rPr lang="ar-DZ" sz="2400" dirty="0" smtClean="0"/>
              <a:t> قدرات التركيز </a:t>
            </a:r>
            <a:endParaRPr lang="fr-FR" sz="2400" dirty="0"/>
          </a:p>
        </p:txBody>
      </p:sp>
      <p:sp>
        <p:nvSpPr>
          <p:cNvPr id="7" name="Rectangle 6"/>
          <p:cNvSpPr/>
          <p:nvPr/>
        </p:nvSpPr>
        <p:spPr>
          <a:xfrm>
            <a:off x="142844" y="3571876"/>
            <a:ext cx="8858312"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مدة </a:t>
            </a:r>
            <a:r>
              <a:rPr lang="ar-DZ" sz="2400" dirty="0" err="1" smtClean="0"/>
              <a:t>إسترجاع</a:t>
            </a:r>
            <a:r>
              <a:rPr lang="ar-DZ" sz="2400" dirty="0" smtClean="0"/>
              <a:t> متزايدة </a:t>
            </a:r>
            <a:endParaRPr lang="fr-FR" sz="2400" dirty="0"/>
          </a:p>
        </p:txBody>
      </p:sp>
      <p:sp>
        <p:nvSpPr>
          <p:cNvPr id="8" name="Rectangle 7"/>
          <p:cNvSpPr/>
          <p:nvPr/>
        </p:nvSpPr>
        <p:spPr>
          <a:xfrm>
            <a:off x="142844" y="4143380"/>
            <a:ext cx="8858312"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الشعور بالنوم </a:t>
            </a:r>
            <a:endParaRPr lang="fr-FR" sz="2400" dirty="0"/>
          </a:p>
        </p:txBody>
      </p:sp>
      <p:sp>
        <p:nvSpPr>
          <p:cNvPr id="11" name="Rectangle 10"/>
          <p:cNvSpPr/>
          <p:nvPr/>
        </p:nvSpPr>
        <p:spPr>
          <a:xfrm>
            <a:off x="71438" y="4714884"/>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حدوث </a:t>
            </a:r>
            <a:r>
              <a:rPr lang="ar-DZ" sz="2400" dirty="0" err="1" smtClean="0"/>
              <a:t>إضطراب</a:t>
            </a:r>
            <a:r>
              <a:rPr lang="ar-DZ" sz="2400" dirty="0" smtClean="0"/>
              <a:t> في النوم </a:t>
            </a:r>
            <a:r>
              <a:rPr lang="ar-DZ" sz="2400" dirty="0" err="1" smtClean="0"/>
              <a:t>و</a:t>
            </a:r>
            <a:r>
              <a:rPr lang="ar-DZ" sz="2400" dirty="0" smtClean="0"/>
              <a:t> المزاج </a:t>
            </a:r>
            <a:endParaRPr lang="fr-FR" sz="2400" dirty="0"/>
          </a:p>
        </p:txBody>
      </p:sp>
      <p:sp>
        <p:nvSpPr>
          <p:cNvPr id="13" name="Rectangle 12"/>
          <p:cNvSpPr/>
          <p:nvPr/>
        </p:nvSpPr>
        <p:spPr>
          <a:xfrm>
            <a:off x="71438" y="5357826"/>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التعب الزائد </a:t>
            </a:r>
            <a:endParaRPr lang="fr-FR" sz="2400" dirty="0"/>
          </a:p>
        </p:txBody>
      </p:sp>
      <p:sp>
        <p:nvSpPr>
          <p:cNvPr id="14" name="Rectangle 13"/>
          <p:cNvSpPr/>
          <p:nvPr/>
        </p:nvSpPr>
        <p:spPr>
          <a:xfrm>
            <a:off x="71406" y="6000768"/>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ثقل في الساقين </a:t>
            </a:r>
            <a:endParaRPr lang="fr-F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6" y="928670"/>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err="1" smtClean="0"/>
              <a:t>إنخفاض</a:t>
            </a:r>
            <a:r>
              <a:rPr lang="ar-DZ" sz="2400" dirty="0" smtClean="0"/>
              <a:t> في الشهية \ فقدان الوزن</a:t>
            </a:r>
            <a:endParaRPr lang="fr-FR" sz="2400" dirty="0"/>
          </a:p>
        </p:txBody>
      </p:sp>
      <p:sp>
        <p:nvSpPr>
          <p:cNvPr id="3" name="Rectangle 2"/>
          <p:cNvSpPr/>
          <p:nvPr/>
        </p:nvSpPr>
        <p:spPr>
          <a:xfrm>
            <a:off x="71438" y="71414"/>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dirty="0" smtClean="0"/>
              <a:t>حدوث </a:t>
            </a:r>
            <a:r>
              <a:rPr lang="ar-DZ" sz="2400" dirty="0" err="1" smtClean="0"/>
              <a:t>تسممات</a:t>
            </a:r>
            <a:r>
              <a:rPr lang="ar-DZ" sz="2400" dirty="0" smtClean="0"/>
              <a:t> (زكام، ذبحة </a:t>
            </a:r>
            <a:r>
              <a:rPr lang="ar-DZ" sz="2400" dirty="0" err="1" smtClean="0"/>
              <a:t>لوزية</a:t>
            </a:r>
            <a:r>
              <a:rPr lang="ar-DZ" sz="2400" dirty="0" smtClean="0"/>
              <a:t>...الخ) </a:t>
            </a:r>
            <a:endParaRPr lang="fr-FR" sz="2400" dirty="0"/>
          </a:p>
        </p:txBody>
      </p:sp>
      <p:sp>
        <p:nvSpPr>
          <p:cNvPr id="4" name="Rectangle 3"/>
          <p:cNvSpPr/>
          <p:nvPr/>
        </p:nvSpPr>
        <p:spPr>
          <a:xfrm>
            <a:off x="71406" y="1643050"/>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err="1" smtClean="0"/>
              <a:t>إرتفاع</a:t>
            </a:r>
            <a:r>
              <a:rPr lang="ar-DZ" sz="2400" dirty="0" smtClean="0"/>
              <a:t> في النبض القلبي عند الراحة </a:t>
            </a:r>
            <a:endParaRPr lang="fr-FR" sz="2400" dirty="0"/>
          </a:p>
        </p:txBody>
      </p:sp>
      <p:sp>
        <p:nvSpPr>
          <p:cNvPr id="5" name="Rectangle 4"/>
          <p:cNvSpPr/>
          <p:nvPr/>
        </p:nvSpPr>
        <p:spPr>
          <a:xfrm>
            <a:off x="142844" y="2357430"/>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err="1" smtClean="0"/>
              <a:t>إرتفاع</a:t>
            </a:r>
            <a:r>
              <a:rPr lang="ar-DZ" sz="2400" dirty="0" smtClean="0"/>
              <a:t> في الضغط الشرياني </a:t>
            </a:r>
            <a:endParaRPr lang="fr-FR" sz="2400" dirty="0"/>
          </a:p>
        </p:txBody>
      </p:sp>
      <p:sp>
        <p:nvSpPr>
          <p:cNvPr id="6" name="Rectangle 5"/>
          <p:cNvSpPr/>
          <p:nvPr/>
        </p:nvSpPr>
        <p:spPr>
          <a:xfrm>
            <a:off x="142876" y="3071810"/>
            <a:ext cx="892971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smtClean="0"/>
              <a:t>عادة شهرية غير منتظمة </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1026</TotalTime>
  <Words>2597</Words>
  <Application>Microsoft Office PowerPoint</Application>
  <PresentationFormat>Affichage à l'écran (4:3)</PresentationFormat>
  <Paragraphs>319</Paragraphs>
  <Slides>34</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34</vt:i4>
      </vt:variant>
    </vt:vector>
  </HeadingPairs>
  <TitlesOfParts>
    <vt:vector size="38" baseType="lpstr">
      <vt:lpstr>Arial</vt:lpstr>
      <vt:lpstr>Calibri</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INFOSUD</dc:creator>
  <cp:lastModifiedBy>Lenovo</cp:lastModifiedBy>
  <cp:revision>152</cp:revision>
  <dcterms:created xsi:type="dcterms:W3CDTF">2016-09-02T09:16:19Z</dcterms:created>
  <dcterms:modified xsi:type="dcterms:W3CDTF">2024-12-09T11:30:12Z</dcterms:modified>
</cp:coreProperties>
</file>