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1" r:id="rId5"/>
    <p:sldId id="258" r:id="rId6"/>
    <p:sldId id="266" r:id="rId7"/>
    <p:sldId id="259"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950"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bech Kerbech" userId="3e3a1f7be89a799f" providerId="LiveId" clId="{7EC60875-01FC-42F1-BC97-5336E20F68DA}"/>
    <pc:docChg chg="custSel modSld">
      <pc:chgData name="Kerbech Kerbech" userId="3e3a1f7be89a799f" providerId="LiveId" clId="{7EC60875-01FC-42F1-BC97-5336E20F68DA}" dt="2024-07-14T16:08:07.787" v="287" actId="20577"/>
      <pc:docMkLst>
        <pc:docMk/>
      </pc:docMkLst>
      <pc:sldChg chg="addSp delSp modSp mod delAnim">
        <pc:chgData name="Kerbech Kerbech" userId="3e3a1f7be89a799f" providerId="LiveId" clId="{7EC60875-01FC-42F1-BC97-5336E20F68DA}" dt="2024-07-14T16:08:07.787" v="287" actId="20577"/>
        <pc:sldMkLst>
          <pc:docMk/>
          <pc:sldMk cId="3498040122" sldId="256"/>
        </pc:sldMkLst>
        <pc:spChg chg="mod">
          <ac:chgData name="Kerbech Kerbech" userId="3e3a1f7be89a799f" providerId="LiveId" clId="{7EC60875-01FC-42F1-BC97-5336E20F68DA}" dt="2024-07-14T15:22:59.716" v="269" actId="20577"/>
          <ac:spMkLst>
            <pc:docMk/>
            <pc:sldMk cId="3498040122" sldId="256"/>
            <ac:spMk id="2" creationId="{F8B8D77B-EE7A-4FD1-B0C3-18FB2D36A44E}"/>
          </ac:spMkLst>
        </pc:spChg>
        <pc:spChg chg="del">
          <ac:chgData name="Kerbech Kerbech" userId="3e3a1f7be89a799f" providerId="LiveId" clId="{7EC60875-01FC-42F1-BC97-5336E20F68DA}" dt="2024-07-14T15:13:46.400" v="4" actId="478"/>
          <ac:spMkLst>
            <pc:docMk/>
            <pc:sldMk cId="3498040122" sldId="256"/>
            <ac:spMk id="3" creationId="{CF53939E-D3CB-431B-9353-48768CC7771D}"/>
          </ac:spMkLst>
        </pc:spChg>
        <pc:spChg chg="mod">
          <ac:chgData name="Kerbech Kerbech" userId="3e3a1f7be89a799f" providerId="LiveId" clId="{7EC60875-01FC-42F1-BC97-5336E20F68DA}" dt="2024-07-14T16:08:07.787" v="287" actId="20577"/>
          <ac:spMkLst>
            <pc:docMk/>
            <pc:sldMk cId="3498040122" sldId="256"/>
            <ac:spMk id="6" creationId="{00000000-0000-0000-0000-000000000000}"/>
          </ac:spMkLst>
        </pc:spChg>
        <pc:spChg chg="add del mod">
          <ac:chgData name="Kerbech Kerbech" userId="3e3a1f7be89a799f" providerId="LiveId" clId="{7EC60875-01FC-42F1-BC97-5336E20F68DA}" dt="2024-07-14T15:13:50.536" v="5" actId="478"/>
          <ac:spMkLst>
            <pc:docMk/>
            <pc:sldMk cId="3498040122" sldId="256"/>
            <ac:spMk id="8" creationId="{3C043213-35E5-4350-85AF-0523AF94D954}"/>
          </ac:spMkLst>
        </pc:spChg>
        <pc:picChg chg="mod">
          <ac:chgData name="Kerbech Kerbech" userId="3e3a1f7be89a799f" providerId="LiveId" clId="{7EC60875-01FC-42F1-BC97-5336E20F68DA}" dt="2024-07-14T15:19:41.915" v="63" actId="1076"/>
          <ac:picMkLst>
            <pc:docMk/>
            <pc:sldMk cId="3498040122" sldId="256"/>
            <ac:picMk id="4" creationId="{A34F1637-6462-26AA-626E-6A44863AEF0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7/14/2024</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5850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4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33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92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2477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30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78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18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46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83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7/14/2024</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05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7/14/2024</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2408565657"/>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ttern of black lines on a blue background&#10;&#10;Description automatically generated">
            <a:extLst>
              <a:ext uri="{FF2B5EF4-FFF2-40B4-BE49-F238E27FC236}">
                <a16:creationId xmlns:a16="http://schemas.microsoft.com/office/drawing/2014/main" id="{A34F1637-6462-26AA-626E-6A44863AEF0F}"/>
              </a:ext>
            </a:extLst>
          </p:cNvPr>
          <p:cNvPicPr>
            <a:picLocks noChangeAspect="1"/>
          </p:cNvPicPr>
          <p:nvPr/>
        </p:nvPicPr>
        <p:blipFill rotWithShape="1">
          <a:blip r:embed="rId2"/>
          <a:srcRect t="15542" r="-1" b="28193"/>
          <a:stretch/>
        </p:blipFill>
        <p:spPr>
          <a:xfrm>
            <a:off x="0" y="52229"/>
            <a:ext cx="12188952" cy="6857990"/>
          </a:xfrm>
          <a:prstGeom prst="rect">
            <a:avLst/>
          </a:prstGeom>
        </p:spPr>
      </p:pic>
      <p:sp>
        <p:nvSpPr>
          <p:cNvPr id="11"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55197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F8B8D77B-EE7A-4FD1-B0C3-18FB2D36A44E}"/>
              </a:ext>
            </a:extLst>
          </p:cNvPr>
          <p:cNvSpPr>
            <a:spLocks noGrp="1"/>
          </p:cNvSpPr>
          <p:nvPr>
            <p:ph type="ctrTitle"/>
          </p:nvPr>
        </p:nvSpPr>
        <p:spPr>
          <a:xfrm>
            <a:off x="322874" y="52229"/>
            <a:ext cx="6404554" cy="1445260"/>
          </a:xfrm>
        </p:spPr>
        <p:txBody>
          <a:bodyPr>
            <a:normAutofit fontScale="90000"/>
          </a:bodyPr>
          <a:lstStyle/>
          <a:p>
            <a:pPr algn="ctr">
              <a:lnSpc>
                <a:spcPct val="90000"/>
              </a:lnSpc>
            </a:pPr>
            <a:r>
              <a:rPr lang="ar-DZ" sz="3600" b="1" dirty="0">
                <a:effectLst/>
                <a:latin typeface="Times New Roman" panose="02020603050405020304" pitchFamily="18" charset="0"/>
                <a:ea typeface="Times New Roman" panose="02020603050405020304" pitchFamily="18" charset="0"/>
                <a:cs typeface="Akhbar MT" pitchFamily="2" charset="-78"/>
              </a:rPr>
              <a:t>المحاضرة </a:t>
            </a:r>
            <a:r>
              <a:rPr lang="ar-DZ" sz="3600" dirty="0">
                <a:latin typeface="Times New Roman" panose="02020603050405020304" pitchFamily="18" charset="0"/>
                <a:ea typeface="Times New Roman" panose="02020603050405020304" pitchFamily="18" charset="0"/>
                <a:cs typeface="Akhbar MT" pitchFamily="2" charset="-78"/>
              </a:rPr>
              <a:t>الثالثة</a:t>
            </a:r>
            <a:br>
              <a:rPr lang="ar-DZ" sz="3600" b="1" dirty="0">
                <a:effectLst/>
                <a:latin typeface="Times New Roman" panose="02020603050405020304" pitchFamily="18" charset="0"/>
                <a:ea typeface="Times New Roman" panose="02020603050405020304" pitchFamily="18" charset="0"/>
                <a:cs typeface="Akhbar MT" pitchFamily="2" charset="-78"/>
              </a:rPr>
            </a:br>
            <a:r>
              <a:rPr lang="ar-DZ" sz="3600" b="1" dirty="0">
                <a:effectLst/>
                <a:latin typeface="Times New Roman" panose="02020603050405020304" pitchFamily="18" charset="0"/>
                <a:ea typeface="Times New Roman" panose="02020603050405020304" pitchFamily="18" charset="0"/>
                <a:cs typeface="Akhbar MT" pitchFamily="2" charset="-78"/>
              </a:rPr>
              <a:t>عهد البايلربايات 1519-1587م</a:t>
            </a:r>
            <a:r>
              <a:rPr lang="ar-SA" sz="3600" dirty="0">
                <a:effectLst/>
                <a:latin typeface="Times New Roman" panose="02020603050405020304" pitchFamily="18" charset="0"/>
                <a:ea typeface="Times New Roman" panose="02020603050405020304" pitchFamily="18" charset="0"/>
                <a:cs typeface="Akhbar MT" pitchFamily="2" charset="-78"/>
              </a:rPr>
              <a:t> </a:t>
            </a:r>
            <a:br>
              <a:rPr lang="fr-FR" sz="3600" dirty="0">
                <a:effectLst/>
                <a:latin typeface="Times New Roman" panose="02020603050405020304" pitchFamily="18" charset="0"/>
                <a:ea typeface="Times New Roman" panose="02020603050405020304" pitchFamily="18" charset="0"/>
                <a:cs typeface="Akhbar MT" pitchFamily="2" charset="-78"/>
              </a:rPr>
            </a:br>
            <a:br>
              <a:rPr lang="fr-FR" sz="5100" dirty="0">
                <a:effectLst/>
                <a:latin typeface="Times New Roman" panose="02020603050405020304" pitchFamily="18" charset="0"/>
                <a:ea typeface="Times New Roman" panose="02020603050405020304" pitchFamily="18" charset="0"/>
              </a:rPr>
            </a:br>
            <a:endParaRPr lang="fr-FR" sz="5100" dirty="0"/>
          </a:p>
        </p:txBody>
      </p:sp>
      <p:sp>
        <p:nvSpPr>
          <p:cNvPr id="13" name="Rectangle 12">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080"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ectangle 14">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079"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478" y="1375495"/>
            <a:ext cx="2855495" cy="4395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77002" y="960979"/>
            <a:ext cx="7397974" cy="5735288"/>
          </a:xfrm>
          <a:prstGeom prst="rect">
            <a:avLst/>
          </a:prstGeom>
        </p:spPr>
        <p:txBody>
          <a:bodyPr wrap="square">
            <a:spAutoFit/>
          </a:bodyPr>
          <a:lstStyle/>
          <a:p>
            <a:pPr algn="just" rtl="1">
              <a:spcBef>
                <a:spcPts val="600"/>
              </a:spcBef>
              <a:spcAft>
                <a:spcPts val="600"/>
              </a:spcAft>
            </a:pPr>
            <a:r>
              <a:rPr lang="fr-FR" sz="1600" b="1" dirty="0">
                <a:latin typeface="Times New Roman" panose="02020603050405020304" pitchFamily="18" charset="0"/>
                <a:ea typeface="Times New Roman" panose="02020603050405020304" pitchFamily="18" charset="0"/>
                <a:cs typeface="Akhbar MT" pitchFamily="2" charset="-78"/>
              </a:rPr>
              <a:t>   </a:t>
            </a:r>
          </a:p>
          <a:p>
            <a:pPr algn="just" rtl="1">
              <a:spcBef>
                <a:spcPts val="600"/>
              </a:spcBef>
              <a:spcAft>
                <a:spcPts val="600"/>
              </a:spcAft>
            </a:pPr>
            <a:r>
              <a:rPr lang="ar-DZ" sz="1600" dirty="0">
                <a:latin typeface="Times New Roman" panose="02020603050405020304" pitchFamily="18" charset="0"/>
                <a:ea typeface="Times New Roman" panose="02020603050405020304" pitchFamily="18" charset="0"/>
                <a:cs typeface="Akhbar MT" pitchFamily="2" charset="-78"/>
              </a:rPr>
              <a:t>البايلرباي هو لقب يعني باي البايات أو أمير الأمراء حيث شاع هذا المصطلح في الفترة الوسيطة والحديثة ... واستخدمه السلاجقة والدولة </a:t>
            </a:r>
            <a:r>
              <a:rPr lang="ar-DZ" sz="1600" dirty="0" err="1">
                <a:latin typeface="Times New Roman" panose="02020603050405020304" pitchFamily="18" charset="0"/>
                <a:ea typeface="Times New Roman" panose="02020603050405020304" pitchFamily="18" charset="0"/>
                <a:cs typeface="Akhbar MT" pitchFamily="2" charset="-78"/>
              </a:rPr>
              <a:t>الإلخانية</a:t>
            </a:r>
            <a:r>
              <a:rPr lang="ar-DZ" sz="1600" dirty="0">
                <a:latin typeface="Times New Roman" panose="02020603050405020304" pitchFamily="18" charset="0"/>
                <a:ea typeface="Times New Roman" panose="02020603050405020304" pitchFamily="18" charset="0"/>
                <a:cs typeface="Akhbar MT" pitchFamily="2" charset="-78"/>
              </a:rPr>
              <a:t> خلال الفترة الممتدة بين سنتي 1252-1335م، ثمّ الدولة الصفوية، كما استخدمه أيضا القلات في الدولة الباكستانية ولاحقا الدولة العثمانية وذلك بدءا من القرن 14م وحتى أواسط القرن التاسع عشر، وأما </a:t>
            </a:r>
            <a:r>
              <a:rPr lang="ar-SA" sz="1600" dirty="0">
                <a:latin typeface="Times New Roman" panose="02020603050405020304" pitchFamily="18" charset="0"/>
                <a:ea typeface="Times New Roman" panose="02020603050405020304" pitchFamily="18" charset="0"/>
                <a:cs typeface="Akhbar MT" pitchFamily="2" charset="-78"/>
              </a:rPr>
              <a:t>نظام البايلربايات فهو حكم يسيطر فيه البايلرباي على مقاليد السياسية والاقتصادية والإجتماعية، كما أن للبايلرباي القدرة على تعيين وإقالة العديد من رجال الدولة والمشايخ الخاضعين لسلطته</a:t>
            </a:r>
            <a:r>
              <a:rPr lang="fr-FR" sz="2000" dirty="0">
                <a:latin typeface="Simplified Arabic" panose="02020603050405020304" pitchFamily="18" charset="-78"/>
                <a:ea typeface="Times New Roman" panose="02020603050405020304" pitchFamily="18" charset="0"/>
                <a:cs typeface="Akhbar MT" pitchFamily="2" charset="-78"/>
              </a:rPr>
              <a:t>.</a:t>
            </a:r>
            <a:endParaRPr lang="ar-DZ" sz="2000" dirty="0">
              <a:latin typeface="Simplified Arabic" panose="02020603050405020304" pitchFamily="18" charset="-78"/>
              <a:ea typeface="Times New Roman" panose="02020603050405020304" pitchFamily="18" charset="0"/>
              <a:cs typeface="Akhbar MT" pitchFamily="2" charset="-78"/>
            </a:endParaRPr>
          </a:p>
          <a:p>
            <a:pPr algn="just" rtl="1">
              <a:spcBef>
                <a:spcPts val="600"/>
              </a:spcBef>
              <a:spcAft>
                <a:spcPts val="600"/>
              </a:spcAft>
            </a:pPr>
            <a:r>
              <a:rPr lang="ar-DZ" sz="1100" b="1" dirty="0">
                <a:effectLst/>
                <a:latin typeface="Calibri" panose="020F0502020204030204" pitchFamily="34" charset="0"/>
                <a:ea typeface="Times New Roman" panose="02020603050405020304" pitchFamily="18" charset="0"/>
                <a:cs typeface="Akhbar MT" pitchFamily="2" charset="-78"/>
              </a:rPr>
              <a:t>م</a:t>
            </a:r>
            <a:r>
              <a:rPr lang="ar-DZ" sz="1400" b="1" dirty="0">
                <a:effectLst/>
                <a:latin typeface="Calibri" panose="020F0502020204030204" pitchFamily="34" charset="0"/>
                <a:ea typeface="Times New Roman" panose="02020603050405020304" pitchFamily="18" charset="0"/>
                <a:cs typeface="Akhbar MT" pitchFamily="2" charset="-78"/>
              </a:rPr>
              <a:t>حاور المحاضرة:</a:t>
            </a:r>
          </a:p>
          <a:p>
            <a:pPr algn="just" rtl="1">
              <a:spcBef>
                <a:spcPts val="600"/>
              </a:spcBef>
              <a:spcAft>
                <a:spcPts val="600"/>
              </a:spcAft>
            </a:pPr>
            <a:r>
              <a:rPr lang="ar-DZ" sz="1400" dirty="0">
                <a:latin typeface="Calibri" panose="020F0502020204030204" pitchFamily="34" charset="0"/>
                <a:ea typeface="Times New Roman" panose="02020603050405020304" pitchFamily="18" charset="0"/>
                <a:cs typeface="Akhbar MT" pitchFamily="2" charset="-78"/>
              </a:rPr>
              <a:t>1</a:t>
            </a:r>
            <a:r>
              <a:rPr lang="ar-DZ" sz="1400" dirty="0">
                <a:effectLst/>
                <a:latin typeface="Calibri" panose="020F0502020204030204" pitchFamily="34" charset="0"/>
                <a:ea typeface="Times New Roman" panose="02020603050405020304" pitchFamily="18" charset="0"/>
                <a:cs typeface="Akhbar MT" pitchFamily="2" charset="-78"/>
              </a:rPr>
              <a:t>- انتصاب حكم البايلربايات في الجزائر 1519-1540م.</a:t>
            </a:r>
            <a:r>
              <a:rPr lang="fr-FR" sz="1400" dirty="0">
                <a:effectLst/>
                <a:latin typeface="Calibri" panose="020F0502020204030204" pitchFamily="34" charset="0"/>
                <a:ea typeface="Times New Roman" panose="02020603050405020304" pitchFamily="18" charset="0"/>
                <a:cs typeface="Akhbar MT" pitchFamily="2" charset="-78"/>
              </a:rPr>
              <a:t> </a:t>
            </a:r>
            <a:r>
              <a:rPr lang="ar-DZ" sz="1400" dirty="0">
                <a:effectLst/>
                <a:latin typeface="Calibri" panose="020F0502020204030204" pitchFamily="34" charset="0"/>
                <a:ea typeface="Times New Roman" panose="02020603050405020304" pitchFamily="18" charset="0"/>
                <a:cs typeface="Akhbar MT" pitchFamily="2" charset="-78"/>
              </a:rPr>
              <a:t>2- حملة شارلكان على الجزائر 1541م.  </a:t>
            </a:r>
            <a:r>
              <a:rPr lang="fr-FR" sz="1400" dirty="0">
                <a:effectLst/>
                <a:latin typeface="Calibri" panose="020F0502020204030204" pitchFamily="34" charset="0"/>
                <a:ea typeface="Times New Roman" panose="02020603050405020304" pitchFamily="18" charset="0"/>
                <a:cs typeface="Akhbar MT" pitchFamily="2" charset="-78"/>
              </a:rPr>
              <a:t> </a:t>
            </a:r>
            <a:r>
              <a:rPr lang="ar-DZ" sz="1400" dirty="0">
                <a:effectLst/>
                <a:latin typeface="Calibri" panose="020F0502020204030204" pitchFamily="34" charset="0"/>
                <a:ea typeface="Times New Roman" panose="02020603050405020304" pitchFamily="18" charset="0"/>
                <a:cs typeface="Akhbar MT" pitchFamily="2" charset="-78"/>
              </a:rPr>
              <a:t>3- تطور نظام البايلربايات 1543-1587م.</a:t>
            </a:r>
          </a:p>
          <a:p>
            <a:pPr algn="ctr" rtl="1">
              <a:spcBef>
                <a:spcPts val="600"/>
              </a:spcBef>
              <a:spcAft>
                <a:spcPts val="600"/>
              </a:spcAft>
            </a:pPr>
            <a:r>
              <a:rPr lang="ar-DZ" sz="1400" dirty="0">
                <a:effectLst/>
                <a:latin typeface="Calibri" panose="020F0502020204030204" pitchFamily="34" charset="0"/>
                <a:ea typeface="Times New Roman" panose="02020603050405020304" pitchFamily="18" charset="0"/>
                <a:cs typeface="Akhbar MT" pitchFamily="2" charset="-78"/>
              </a:rPr>
              <a:t>5- نهاية عهد البايلربايات 1580-1587م.             6- خصائص ومميزات عهد البايلربايات.</a:t>
            </a:r>
            <a:endParaRPr lang="fr-FR" sz="1400" dirty="0">
              <a:effectLst/>
              <a:latin typeface="Calibri" panose="020F0502020204030204" pitchFamily="34" charset="0"/>
              <a:ea typeface="Times New Roman" panose="02020603050405020304" pitchFamily="18" charset="0"/>
              <a:cs typeface="Akhbar MT" pitchFamily="2" charset="-78"/>
            </a:endParaRPr>
          </a:p>
          <a:p>
            <a:pPr algn="just">
              <a:lnSpc>
                <a:spcPct val="115000"/>
              </a:lnSpc>
              <a:spcBef>
                <a:spcPts val="600"/>
              </a:spcBef>
              <a:spcAft>
                <a:spcPts val="600"/>
              </a:spcAft>
            </a:pP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The Regency of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Beylerbeys</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marks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early</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stages of Ottoman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rule</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in Algeria (1519-1587 CE),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during</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which</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Beylerbey</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of Algiers (the Prince of Princes)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governed</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After</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death</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Aruj</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in the Battle of Wadi al-</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Malh</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in 1517,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Khair</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ad-Din</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realized</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that</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resisting</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the expansion of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Spanish</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Empire,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especially</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amidst</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the collapse of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Islamic</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states in the Maghreb,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was</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impractical</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due to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significant</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military</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disparities</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between</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his</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forces and the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Spanish</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army</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This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realization</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led</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him</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lean</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towards</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the Ottoman Sultan and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seek</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incorporation </a:t>
            </a:r>
            <a:r>
              <a:rPr lang="fr-FR" sz="1400" dirty="0" err="1">
                <a:effectLst/>
                <a:latin typeface="Times New Roman" panose="02020603050405020304" pitchFamily="18" charset="0"/>
                <a:ea typeface="Times New Roman" panose="02020603050405020304" pitchFamily="18" charset="0"/>
                <a:cs typeface="Times New Roman" panose="02020603050405020304" pitchFamily="18" charset="0"/>
              </a:rPr>
              <a:t>under</a:t>
            </a:r>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 the Ottoman banner in 1518.</a:t>
            </a:r>
            <a:endParaRPr lang="fr-FR"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fr-FR" sz="1200" b="1" dirty="0">
                <a:effectLst/>
                <a:latin typeface="Times New Roman" panose="02020603050405020304" pitchFamily="18" charset="0"/>
                <a:ea typeface="Times New Roman" panose="02020603050405020304" pitchFamily="18" charset="0"/>
                <a:cs typeface="Times New Roman" panose="02020603050405020304" pitchFamily="18" charset="0"/>
              </a:rPr>
              <a:t>Lecture Topics</a:t>
            </a:r>
          </a:p>
          <a:p>
            <a:pPr algn="just">
              <a:lnSpc>
                <a:spcPct val="115000"/>
              </a:lnSpc>
              <a:spcBef>
                <a:spcPts val="600"/>
              </a:spcBef>
              <a:spcAft>
                <a:spcPts val="60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1- Establishment of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Beylerbey</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Rule in Algeria (1519-1540)    2- Charles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V's</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Campaign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against</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Algeria (1541 CE)</a:t>
            </a:r>
          </a:p>
          <a:p>
            <a:pPr algn="just">
              <a:lnSpc>
                <a:spcPct val="115000"/>
              </a:lnSpc>
              <a:spcBef>
                <a:spcPts val="600"/>
              </a:spcBef>
              <a:spcAft>
                <a:spcPts val="60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3- Evolution of the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Beylerbey</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System (1543-1587)                   4-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Internal</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Conflicts</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Political</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Developments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5- End of the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Beylerbey</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Regency (1580-1587)                     6-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Characteristics</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Features</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of the </a:t>
            </a:r>
            <a:r>
              <a:rPr lang="fr-FR" sz="1200" dirty="0" err="1">
                <a:effectLst/>
                <a:latin typeface="Times New Roman" panose="02020603050405020304" pitchFamily="18" charset="0"/>
                <a:ea typeface="Times New Roman" panose="02020603050405020304" pitchFamily="18" charset="0"/>
                <a:cs typeface="Times New Roman" panose="02020603050405020304" pitchFamily="18" charset="0"/>
              </a:rPr>
              <a:t>Beylerbey</a:t>
            </a:r>
            <a:r>
              <a:rPr lang="fr-FR" sz="1200" dirty="0">
                <a:effectLst/>
                <a:latin typeface="Times New Roman" panose="02020603050405020304" pitchFamily="18" charset="0"/>
                <a:ea typeface="Times New Roman" panose="02020603050405020304" pitchFamily="18" charset="0"/>
                <a:cs typeface="Times New Roman" panose="02020603050405020304" pitchFamily="18" charset="0"/>
              </a:rPr>
              <a:t> Regency</a:t>
            </a:r>
          </a:p>
        </p:txBody>
      </p:sp>
    </p:spTree>
    <p:extLst>
      <p:ext uri="{BB962C8B-B14F-4D97-AF65-F5344CB8AC3E}">
        <p14:creationId xmlns:p14="http://schemas.microsoft.com/office/powerpoint/2010/main" val="34980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47537" y="1470205"/>
            <a:ext cx="10689390" cy="3926152"/>
          </a:xfrm>
        </p:spPr>
        <p:txBody>
          <a:bodyPr>
            <a:normAutofit/>
          </a:bodyPr>
          <a:lstStyle/>
          <a:p>
            <a:pPr algn="just" rtl="1"/>
            <a:r>
              <a:rPr lang="ar-DZ" sz="2800" b="1" dirty="0">
                <a:latin typeface="Amiri" panose="00000500000000000000" pitchFamily="2" charset="-78"/>
                <a:cs typeface="Amiri" panose="00000500000000000000" pitchFamily="2" charset="-78"/>
              </a:rPr>
              <a:t>اعتبرت اللغة التركية لغة السلطة والمراسلات والإدارة العثمانية في الجزائر، في الوقت الذي بقيت اللغة العربية لغة العلماء والقضاء المالكي، والتدريس</a:t>
            </a:r>
          </a:p>
          <a:p>
            <a:pPr algn="just" rtl="1"/>
            <a:r>
              <a:rPr lang="ar-DZ" sz="2800" b="1" dirty="0">
                <a:latin typeface="Amiri" panose="00000500000000000000" pitchFamily="2" charset="-78"/>
                <a:cs typeface="Amiri" panose="00000500000000000000" pitchFamily="2" charset="-78"/>
              </a:rPr>
              <a:t>تميّزت الحياة الثقافية خلال هذه الفترة بالجمود الفكري حيث لم يظهر أحد من المفسّرين ولا المصلحين طيلة سبعين سنة كاملة. </a:t>
            </a:r>
          </a:p>
          <a:p>
            <a:pPr algn="just" rtl="1"/>
            <a:r>
              <a:rPr lang="ar-DZ" sz="2800" b="1" dirty="0">
                <a:latin typeface="Amiri" panose="00000500000000000000" pitchFamily="2" charset="-78"/>
                <a:cs typeface="Amiri" panose="00000500000000000000" pitchFamily="2" charset="-78"/>
              </a:rPr>
              <a:t> قام حسن باشا بتقسيم الجزائر إلى أربعة </a:t>
            </a:r>
            <a:r>
              <a:rPr lang="ar-DZ" sz="2800" b="1" dirty="0" err="1">
                <a:latin typeface="Amiri" panose="00000500000000000000" pitchFamily="2" charset="-78"/>
                <a:cs typeface="Amiri" panose="00000500000000000000" pitchFamily="2" charset="-78"/>
              </a:rPr>
              <a:t>بايلكات</a:t>
            </a:r>
            <a:r>
              <a:rPr lang="ar-DZ" sz="2800" b="1" dirty="0">
                <a:latin typeface="Amiri" panose="00000500000000000000" pitchFamily="2" charset="-78"/>
                <a:cs typeface="Amiri" panose="00000500000000000000" pitchFamily="2" charset="-78"/>
              </a:rPr>
              <a:t> يحكم كل منها باي يقوم بتعيينه حاكم الجزائر</a:t>
            </a:r>
            <a:endParaRPr lang="fr-FR" sz="2800" b="1" dirty="0">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12888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7710" y="663909"/>
            <a:ext cx="9486690" cy="95634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ar-DZ" dirty="0">
                <a:latin typeface="Amiri" panose="00000500000000000000" pitchFamily="2" charset="-78"/>
                <a:cs typeface="Amiri" panose="00000500000000000000" pitchFamily="2" charset="-78"/>
              </a:rPr>
              <a:t>محاور المحاضرة</a:t>
            </a:r>
            <a:endParaRPr lang="fr-FR" dirty="0">
              <a:latin typeface="Amiri" panose="00000500000000000000" pitchFamily="2" charset="-78"/>
              <a:cs typeface="Amiri" panose="00000500000000000000" pitchFamily="2" charset="-78"/>
            </a:endParaRPr>
          </a:p>
        </p:txBody>
      </p:sp>
      <p:sp>
        <p:nvSpPr>
          <p:cNvPr id="3" name="Espace réservé du contenu 2"/>
          <p:cNvSpPr>
            <a:spLocks noGrp="1"/>
          </p:cNvSpPr>
          <p:nvPr>
            <p:ph idx="1"/>
          </p:nvPr>
        </p:nvSpPr>
        <p:spPr/>
        <p:txBody>
          <a:bodyPr/>
          <a:lstStyle/>
          <a:p>
            <a:pPr algn="just" rtl="1"/>
            <a:r>
              <a:rPr lang="ar-DZ" sz="2800" b="1" dirty="0">
                <a:latin typeface="Amiri" panose="00000500000000000000" pitchFamily="2" charset="-78"/>
                <a:cs typeface="Amiri" panose="00000500000000000000" pitchFamily="2" charset="-78"/>
              </a:rPr>
              <a:t>1- إلحاق الجزائر بالحكم </a:t>
            </a:r>
            <a:r>
              <a:rPr lang="ar-DZ" sz="2800" b="1" dirty="0" err="1">
                <a:latin typeface="Amiri" panose="00000500000000000000" pitchFamily="2" charset="-78"/>
                <a:cs typeface="Amiri" panose="00000500000000000000" pitchFamily="2" charset="-78"/>
              </a:rPr>
              <a:t>البايلربايات</a:t>
            </a:r>
            <a:r>
              <a:rPr lang="ar-DZ" sz="2800" b="1" dirty="0">
                <a:latin typeface="Amiri" panose="00000500000000000000" pitchFamily="2" charset="-78"/>
                <a:cs typeface="Amiri" panose="00000500000000000000" pitchFamily="2" charset="-78"/>
              </a:rPr>
              <a:t> في الجزائر 1519-1540م.</a:t>
            </a:r>
            <a:endParaRPr lang="fr-FR" sz="2800" b="1" dirty="0">
              <a:latin typeface="Amiri" panose="00000500000000000000" pitchFamily="2" charset="-78"/>
              <a:cs typeface="Amiri" panose="00000500000000000000" pitchFamily="2" charset="-78"/>
            </a:endParaRPr>
          </a:p>
          <a:p>
            <a:pPr algn="just" rtl="1"/>
            <a:r>
              <a:rPr lang="ar-SA" sz="2800" b="1" dirty="0">
                <a:latin typeface="Amiri" panose="00000500000000000000" pitchFamily="2" charset="-78"/>
                <a:cs typeface="Amiri" panose="00000500000000000000" pitchFamily="2" charset="-78"/>
              </a:rPr>
              <a:t>2- حملة </a:t>
            </a:r>
            <a:r>
              <a:rPr lang="ar-SA" sz="2800" b="1" dirty="0" err="1">
                <a:latin typeface="Amiri" panose="00000500000000000000" pitchFamily="2" charset="-78"/>
                <a:cs typeface="Amiri" panose="00000500000000000000" pitchFamily="2" charset="-78"/>
              </a:rPr>
              <a:t>شارلكان</a:t>
            </a:r>
            <a:r>
              <a:rPr lang="ar-SA" sz="2800" b="1" dirty="0">
                <a:latin typeface="Amiri" panose="00000500000000000000" pitchFamily="2" charset="-78"/>
                <a:cs typeface="Amiri" panose="00000500000000000000" pitchFamily="2" charset="-78"/>
              </a:rPr>
              <a:t> على الجزائر 1541م.</a:t>
            </a:r>
            <a:endParaRPr lang="fr-FR" sz="2800" b="1" dirty="0">
              <a:latin typeface="Amiri" panose="00000500000000000000" pitchFamily="2" charset="-78"/>
              <a:cs typeface="Amiri" panose="00000500000000000000" pitchFamily="2" charset="-78"/>
            </a:endParaRPr>
          </a:p>
          <a:p>
            <a:pPr algn="just" rtl="1"/>
            <a:r>
              <a:rPr lang="ar-SA" sz="2800" b="1" dirty="0">
                <a:latin typeface="Amiri" panose="00000500000000000000" pitchFamily="2" charset="-78"/>
                <a:cs typeface="Amiri" panose="00000500000000000000" pitchFamily="2" charset="-78"/>
              </a:rPr>
              <a:t>3- </a:t>
            </a:r>
            <a:r>
              <a:rPr lang="ar-DZ" sz="2800" b="1" dirty="0">
                <a:latin typeface="Amiri" panose="00000500000000000000" pitchFamily="2" charset="-78"/>
                <a:cs typeface="Amiri" panose="00000500000000000000" pitchFamily="2" charset="-78"/>
              </a:rPr>
              <a:t>تطور نظام </a:t>
            </a:r>
            <a:r>
              <a:rPr lang="ar-DZ" sz="2800" b="1" dirty="0" err="1">
                <a:latin typeface="Amiri" panose="00000500000000000000" pitchFamily="2" charset="-78"/>
                <a:cs typeface="Amiri" panose="00000500000000000000" pitchFamily="2" charset="-78"/>
              </a:rPr>
              <a:t>البايلربايات</a:t>
            </a:r>
            <a:r>
              <a:rPr lang="ar-DZ" sz="2800" b="1" dirty="0">
                <a:latin typeface="Amiri" panose="00000500000000000000" pitchFamily="2" charset="-78"/>
                <a:cs typeface="Amiri" panose="00000500000000000000" pitchFamily="2" charset="-78"/>
              </a:rPr>
              <a:t> 1543-1587م.</a:t>
            </a:r>
            <a:endParaRPr lang="fr-FR" sz="2800" b="1" dirty="0">
              <a:latin typeface="Amiri" panose="00000500000000000000" pitchFamily="2" charset="-78"/>
              <a:cs typeface="Amiri" panose="00000500000000000000" pitchFamily="2" charset="-78"/>
            </a:endParaRPr>
          </a:p>
          <a:p>
            <a:pPr algn="just" rtl="1"/>
            <a:r>
              <a:rPr lang="ar-DZ" sz="2800" b="1" dirty="0">
                <a:latin typeface="Amiri" panose="00000500000000000000" pitchFamily="2" charset="-78"/>
                <a:cs typeface="Amiri" panose="00000500000000000000" pitchFamily="2" charset="-78"/>
              </a:rPr>
              <a:t>4- علج علي آخر الريّاس العظماء 1568-1587م</a:t>
            </a:r>
            <a:r>
              <a:rPr lang="ar-SA" sz="2800" b="1" dirty="0">
                <a:latin typeface="Amiri" panose="00000500000000000000" pitchFamily="2" charset="-78"/>
                <a:cs typeface="Amiri" panose="00000500000000000000" pitchFamily="2" charset="-78"/>
              </a:rPr>
              <a:t>.</a:t>
            </a:r>
            <a:endParaRPr lang="fr-FR" sz="2800" b="1" dirty="0">
              <a:latin typeface="Amiri" panose="00000500000000000000" pitchFamily="2" charset="-78"/>
              <a:cs typeface="Amiri" panose="00000500000000000000" pitchFamily="2" charset="-78"/>
            </a:endParaRPr>
          </a:p>
          <a:p>
            <a:pPr algn="just" rtl="1"/>
            <a:r>
              <a:rPr lang="ar-DZ" sz="2800" b="1" dirty="0">
                <a:latin typeface="Amiri" panose="00000500000000000000" pitchFamily="2" charset="-78"/>
                <a:cs typeface="Amiri" panose="00000500000000000000" pitchFamily="2" charset="-78"/>
              </a:rPr>
              <a:t>5- نهاية عهد </a:t>
            </a:r>
            <a:r>
              <a:rPr lang="ar-DZ" sz="2800" b="1" dirty="0" err="1">
                <a:latin typeface="Amiri" panose="00000500000000000000" pitchFamily="2" charset="-78"/>
                <a:cs typeface="Amiri" panose="00000500000000000000" pitchFamily="2" charset="-78"/>
              </a:rPr>
              <a:t>البايلربايات</a:t>
            </a:r>
            <a:r>
              <a:rPr lang="ar-DZ" sz="2800" b="1" dirty="0">
                <a:latin typeface="Amiri" panose="00000500000000000000" pitchFamily="2" charset="-78"/>
                <a:cs typeface="Amiri" panose="00000500000000000000" pitchFamily="2" charset="-78"/>
              </a:rPr>
              <a:t> 1580-1587م.</a:t>
            </a:r>
            <a:endParaRPr lang="fr-FR" sz="2800" b="1" dirty="0">
              <a:latin typeface="Amiri" panose="00000500000000000000" pitchFamily="2" charset="-78"/>
              <a:cs typeface="Amiri" panose="00000500000000000000" pitchFamily="2" charset="-78"/>
            </a:endParaRPr>
          </a:p>
          <a:p>
            <a:pPr algn="just" rtl="1"/>
            <a:r>
              <a:rPr lang="ar-DZ" sz="2800" b="1" dirty="0">
                <a:latin typeface="Amiri" panose="00000500000000000000" pitchFamily="2" charset="-78"/>
                <a:cs typeface="Amiri" panose="00000500000000000000" pitchFamily="2" charset="-78"/>
              </a:rPr>
              <a:t>6- خصائص ومميزات عهد </a:t>
            </a:r>
            <a:r>
              <a:rPr lang="ar-DZ" sz="2800" b="1" dirty="0" err="1">
                <a:latin typeface="Amiri" panose="00000500000000000000" pitchFamily="2" charset="-78"/>
                <a:cs typeface="Amiri" panose="00000500000000000000" pitchFamily="2" charset="-78"/>
              </a:rPr>
              <a:t>البايلربايات</a:t>
            </a:r>
            <a:r>
              <a:rPr lang="ar-DZ" sz="2800" b="1" dirty="0">
                <a:latin typeface="Amiri" panose="00000500000000000000" pitchFamily="2" charset="-78"/>
                <a:cs typeface="Amiri" panose="00000500000000000000" pitchFamily="2" charset="-78"/>
              </a:rPr>
              <a:t>.</a:t>
            </a:r>
            <a:endParaRPr lang="fr-FR" sz="2800" b="1" dirty="0">
              <a:latin typeface="Amiri" panose="00000500000000000000" pitchFamily="2" charset="-78"/>
              <a:cs typeface="Amiri" panose="00000500000000000000" pitchFamily="2" charset="-78"/>
            </a:endParaRPr>
          </a:p>
          <a:p>
            <a:pPr marL="0" indent="0">
              <a:buNone/>
            </a:pPr>
            <a:endParaRPr lang="fr-FR" dirty="0"/>
          </a:p>
        </p:txBody>
      </p:sp>
    </p:spTree>
    <p:extLst>
      <p:ext uri="{BB962C8B-B14F-4D97-AF65-F5344CB8AC3E}">
        <p14:creationId xmlns:p14="http://schemas.microsoft.com/office/powerpoint/2010/main" val="5080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F938-F458-4217-811A-2B963554843D}"/>
              </a:ext>
            </a:extLst>
          </p:cNvPr>
          <p:cNvSpPr>
            <a:spLocks noGrp="1"/>
          </p:cNvSpPr>
          <p:nvPr>
            <p:ph type="title"/>
          </p:nvPr>
        </p:nvSpPr>
        <p:spPr>
          <a:xfrm>
            <a:off x="2149643" y="176463"/>
            <a:ext cx="9486690" cy="924259"/>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rtl="1"/>
            <a:r>
              <a:rPr lang="ar-DZ" sz="3600" dirty="0">
                <a:latin typeface="Amiri" panose="00000500000000000000" pitchFamily="2" charset="-78"/>
                <a:cs typeface="Amiri" panose="00000500000000000000" pitchFamily="2" charset="-78"/>
              </a:rPr>
              <a:t>1- إلحاق الجزائر بالحكم </a:t>
            </a:r>
            <a:r>
              <a:rPr lang="ar-DZ" sz="3600" dirty="0" err="1">
                <a:latin typeface="Amiri" panose="00000500000000000000" pitchFamily="2" charset="-78"/>
                <a:cs typeface="Amiri" panose="00000500000000000000" pitchFamily="2" charset="-78"/>
              </a:rPr>
              <a:t>البايلربايات</a:t>
            </a:r>
            <a:r>
              <a:rPr lang="ar-DZ" sz="3600" dirty="0">
                <a:latin typeface="Amiri" panose="00000500000000000000" pitchFamily="2" charset="-78"/>
                <a:cs typeface="Amiri" panose="00000500000000000000" pitchFamily="2" charset="-78"/>
              </a:rPr>
              <a:t> في الجزائر 1519-1540م.</a:t>
            </a:r>
            <a:endParaRPr lang="fr-FR" sz="3600" dirty="0">
              <a:latin typeface="Amiri" panose="00000500000000000000" pitchFamily="2" charset="-78"/>
              <a:cs typeface="Amiri" panose="00000500000000000000" pitchFamily="2" charset="-78"/>
            </a:endParaRPr>
          </a:p>
        </p:txBody>
      </p:sp>
      <p:sp>
        <p:nvSpPr>
          <p:cNvPr id="3" name="Content Placeholder 2">
            <a:extLst>
              <a:ext uri="{FF2B5EF4-FFF2-40B4-BE49-F238E27FC236}">
                <a16:creationId xmlns:a16="http://schemas.microsoft.com/office/drawing/2014/main" id="{42EDDE40-F09D-466E-97EA-49BAA3D5A920}"/>
              </a:ext>
            </a:extLst>
          </p:cNvPr>
          <p:cNvSpPr>
            <a:spLocks noGrp="1"/>
          </p:cNvSpPr>
          <p:nvPr>
            <p:ph idx="1"/>
          </p:nvPr>
        </p:nvSpPr>
        <p:spPr>
          <a:xfrm>
            <a:off x="3562002" y="1269165"/>
            <a:ext cx="8074331" cy="5694947"/>
          </a:xfrm>
        </p:spPr>
        <p:txBody>
          <a:bodyPr>
            <a:normAutofit fontScale="92500" lnSpcReduction="20000"/>
          </a:bodyPr>
          <a:lstStyle/>
          <a:p>
            <a:pPr algn="just" rtl="1"/>
            <a:r>
              <a:rPr lang="ar-DZ" sz="3000" b="1" dirty="0">
                <a:latin typeface="Amiri" panose="00000500000000000000" pitchFamily="2" charset="-78"/>
                <a:cs typeface="Amiri" panose="00000500000000000000" pitchFamily="2" charset="-78"/>
              </a:rPr>
              <a:t>ك</a:t>
            </a:r>
            <a:r>
              <a:rPr lang="ar-SA" sz="3000" b="1" dirty="0">
                <a:latin typeface="Amiri" panose="00000500000000000000" pitchFamily="2" charset="-78"/>
                <a:cs typeface="Amiri" panose="00000500000000000000" pitchFamily="2" charset="-78"/>
              </a:rPr>
              <a:t>ان أول </a:t>
            </a:r>
            <a:r>
              <a:rPr lang="ar-SA" sz="3000" b="1" dirty="0" err="1">
                <a:latin typeface="Amiri" panose="00000500000000000000" pitchFamily="2" charset="-78"/>
                <a:cs typeface="Amiri" panose="00000500000000000000" pitchFamily="2" charset="-78"/>
              </a:rPr>
              <a:t>بايلرباي</a:t>
            </a:r>
            <a:r>
              <a:rPr lang="ar-SA" sz="3000" b="1" dirty="0">
                <a:latin typeface="Amiri" panose="00000500000000000000" pitchFamily="2" charset="-78"/>
                <a:cs typeface="Amiri" panose="00000500000000000000" pitchFamily="2" charset="-78"/>
              </a:rPr>
              <a:t> نصّب على الجزائر هو خير الدين </a:t>
            </a:r>
            <a:r>
              <a:rPr lang="ar-SA" sz="3000" b="1" dirty="0" err="1">
                <a:latin typeface="Amiri" panose="00000500000000000000" pitchFamily="2" charset="-78"/>
                <a:cs typeface="Amiri" panose="00000500000000000000" pitchFamily="2" charset="-78"/>
              </a:rPr>
              <a:t>بربروس</a:t>
            </a:r>
            <a:r>
              <a:rPr lang="ar-SA" sz="3000" b="1" dirty="0">
                <a:latin typeface="Amiri" panose="00000500000000000000" pitchFamily="2" charset="-78"/>
                <a:cs typeface="Amiri" panose="00000500000000000000" pitchFamily="2" charset="-78"/>
              </a:rPr>
              <a:t> سنة 1519م</a:t>
            </a:r>
            <a:r>
              <a:rPr lang="ar-DZ" sz="3000" b="1" dirty="0">
                <a:latin typeface="Amiri" panose="00000500000000000000" pitchFamily="2" charset="-78"/>
                <a:cs typeface="Amiri" panose="00000500000000000000" pitchFamily="2" charset="-78"/>
              </a:rPr>
              <a:t>.</a:t>
            </a:r>
          </a:p>
          <a:p>
            <a:pPr algn="just" rtl="1"/>
            <a:r>
              <a:rPr lang="ar-DZ" sz="3000" b="1" dirty="0">
                <a:latin typeface="Amiri" panose="00000500000000000000" pitchFamily="2" charset="-78"/>
                <a:cs typeface="Amiri" panose="00000500000000000000" pitchFamily="2" charset="-78"/>
              </a:rPr>
              <a:t>عمل </a:t>
            </a:r>
            <a:r>
              <a:rPr lang="ar-SA" sz="3000" b="1" dirty="0">
                <a:latin typeface="Amiri" panose="00000500000000000000" pitchFamily="2" charset="-78"/>
                <a:cs typeface="Amiri" panose="00000500000000000000" pitchFamily="2" charset="-78"/>
              </a:rPr>
              <a:t>على تقوية رجال البحر العثمانيين، وقدد استطاعت طائفة الرياس بفضل جهوده الحثيثة الحفاظ على سلطتها وحماية مصالحها</a:t>
            </a:r>
            <a:r>
              <a:rPr lang="ar-DZ" sz="3000" b="1" dirty="0">
                <a:latin typeface="Amiri" panose="00000500000000000000" pitchFamily="2" charset="-78"/>
                <a:cs typeface="Amiri" panose="00000500000000000000" pitchFamily="2" charset="-78"/>
              </a:rPr>
              <a:t>.</a:t>
            </a:r>
          </a:p>
          <a:p>
            <a:pPr algn="just" rtl="1"/>
            <a:r>
              <a:rPr lang="ar-DZ" sz="3000" b="1" dirty="0">
                <a:latin typeface="Amiri" panose="00000500000000000000" pitchFamily="2" charset="-78"/>
                <a:cs typeface="Amiri" panose="00000500000000000000" pitchFamily="2" charset="-78"/>
              </a:rPr>
              <a:t>استطاع</a:t>
            </a:r>
            <a:r>
              <a:rPr lang="ar-SA" sz="3000" b="1" dirty="0">
                <a:latin typeface="Amiri" panose="00000500000000000000" pitchFamily="2" charset="-78"/>
                <a:cs typeface="Amiri" panose="00000500000000000000" pitchFamily="2" charset="-78"/>
              </a:rPr>
              <a:t> خير الدين في بداية عهدته من رد الحملة الإسبانية على الجزائر سنة 1518م، تحت قيادة هوغو دي </a:t>
            </a:r>
            <a:r>
              <a:rPr lang="ar-SA" sz="3000" b="1" dirty="0" err="1">
                <a:latin typeface="Amiri" panose="00000500000000000000" pitchFamily="2" charset="-78"/>
                <a:cs typeface="Amiri" panose="00000500000000000000" pitchFamily="2" charset="-78"/>
              </a:rPr>
              <a:t>مونكادا</a:t>
            </a:r>
            <a:r>
              <a:rPr lang="ar-DZ" sz="3000" b="1" dirty="0">
                <a:latin typeface="Amiri" panose="00000500000000000000" pitchFamily="2" charset="-78"/>
                <a:cs typeface="Amiri" panose="00000500000000000000" pitchFamily="2" charset="-78"/>
              </a:rPr>
              <a:t>.</a:t>
            </a:r>
          </a:p>
          <a:p>
            <a:pPr algn="just" rtl="1"/>
            <a:r>
              <a:rPr lang="ar-DZ" sz="3000" b="1" dirty="0">
                <a:effectLst/>
                <a:latin typeface="Amiri" panose="00000500000000000000" pitchFamily="2" charset="-78"/>
                <a:ea typeface="Times New Roman" panose="02020603050405020304" pitchFamily="18" charset="0"/>
                <a:cs typeface="Amiri" panose="00000500000000000000" pitchFamily="2" charset="-78"/>
              </a:rPr>
              <a:t>تمكن ابن القاضي من الاستيلاء على مدينة الجزائر بواسطة الدعم الحفصي سنة 1520م، غير أن خير دين قتله في إحدى المعارك منها سنة 1525م.</a:t>
            </a:r>
            <a:endParaRPr lang="fr-FR" sz="3000" b="1" dirty="0">
              <a:effectLst/>
              <a:latin typeface="Amiri" panose="00000500000000000000" pitchFamily="2" charset="-78"/>
              <a:ea typeface="Times New Roman" panose="02020603050405020304" pitchFamily="18" charset="0"/>
              <a:cs typeface="Amiri" panose="00000500000000000000" pitchFamily="2" charset="-78"/>
            </a:endParaRPr>
          </a:p>
          <a:p>
            <a:pPr algn="r" rtl="1"/>
            <a:r>
              <a:rPr lang="ar-DZ" sz="3000" b="1" dirty="0">
                <a:latin typeface="Amiri" panose="00000500000000000000" pitchFamily="2" charset="-78"/>
                <a:cs typeface="Amiri" panose="00000500000000000000" pitchFamily="2" charset="-78"/>
              </a:rPr>
              <a:t>تمكن الأتراك خلال عهد </a:t>
            </a:r>
            <a:r>
              <a:rPr lang="ar-DZ" sz="3000" b="1" dirty="0" err="1">
                <a:latin typeface="Amiri" panose="00000500000000000000" pitchFamily="2" charset="-78"/>
                <a:cs typeface="Amiri" panose="00000500000000000000" pitchFamily="2" charset="-78"/>
              </a:rPr>
              <a:t>البايلربات</a:t>
            </a:r>
            <a:r>
              <a:rPr lang="ar-DZ" sz="3000" b="1" dirty="0">
                <a:latin typeface="Amiri" panose="00000500000000000000" pitchFamily="2" charset="-78"/>
                <a:cs typeface="Amiri" panose="00000500000000000000" pitchFamily="2" charset="-78"/>
              </a:rPr>
              <a:t> من استعادة الكثير من الثغور، منها حصن </a:t>
            </a:r>
            <a:r>
              <a:rPr lang="ar-DZ" sz="3000" b="1" dirty="0" err="1">
                <a:latin typeface="Amiri" panose="00000500000000000000" pitchFamily="2" charset="-78"/>
                <a:cs typeface="Amiri" panose="00000500000000000000" pitchFamily="2" charset="-78"/>
              </a:rPr>
              <a:t>البينيون</a:t>
            </a:r>
            <a:r>
              <a:rPr lang="ar-DZ" sz="3000" b="1" dirty="0">
                <a:latin typeface="Amiri" panose="00000500000000000000" pitchFamily="2" charset="-78"/>
                <a:cs typeface="Amiri" panose="00000500000000000000" pitchFamily="2" charset="-78"/>
              </a:rPr>
              <a:t> سنة 1529م وتحرير تلمسان سنة 1554 ثم بجاية سنة 1555م.</a:t>
            </a:r>
          </a:p>
          <a:p>
            <a:pPr algn="r" rtl="1"/>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69165"/>
            <a:ext cx="2857500" cy="48268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544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DDE40-F09D-466E-97EA-49BAA3D5A920}"/>
              </a:ext>
            </a:extLst>
          </p:cNvPr>
          <p:cNvSpPr>
            <a:spLocks noGrp="1"/>
          </p:cNvSpPr>
          <p:nvPr>
            <p:ph idx="1"/>
          </p:nvPr>
        </p:nvSpPr>
        <p:spPr>
          <a:xfrm>
            <a:off x="3619735" y="1267326"/>
            <a:ext cx="8295091" cy="5694947"/>
          </a:xfrm>
        </p:spPr>
        <p:txBody>
          <a:bodyPr>
            <a:normAutofit/>
          </a:bodyPr>
          <a:lstStyle/>
          <a:p>
            <a:pPr algn="just" rtl="1"/>
            <a:r>
              <a:rPr lang="ar-DZ" sz="2400" b="1" dirty="0">
                <a:ea typeface="Calibri" panose="020F0502020204030204" pitchFamily="34" charset="0"/>
                <a:cs typeface="Akhbar MT" pitchFamily="2" charset="-78"/>
              </a:rPr>
              <a:t>قاد </a:t>
            </a:r>
            <a:r>
              <a:rPr lang="ar-DZ" sz="2400" b="1" dirty="0" err="1">
                <a:ea typeface="Calibri" panose="020F0502020204030204" pitchFamily="34" charset="0"/>
                <a:cs typeface="Akhbar MT" pitchFamily="2" charset="-78"/>
              </a:rPr>
              <a:t>شارلكان</a:t>
            </a:r>
            <a:r>
              <a:rPr lang="ar-DZ" sz="2400" b="1" dirty="0">
                <a:ea typeface="Calibri" panose="020F0502020204030204" pitchFamily="34" charset="0"/>
                <a:cs typeface="Akhbar MT" pitchFamily="2" charset="-78"/>
              </a:rPr>
              <a:t> حملة عسكرية على الجزائر سنة 1541م، نتيجة إلى الهزيمة الشنعاء التي تلقاها الإسبان في معركة </a:t>
            </a:r>
            <a:r>
              <a:rPr lang="ar-DZ" sz="2400" b="1" dirty="0" err="1">
                <a:ea typeface="Calibri" panose="020F0502020204030204" pitchFamily="34" charset="0"/>
                <a:cs typeface="Akhbar MT" pitchFamily="2" charset="-78"/>
              </a:rPr>
              <a:t>بروزة</a:t>
            </a:r>
            <a:r>
              <a:rPr lang="ar-DZ" sz="2400" b="1" dirty="0">
                <a:ea typeface="Calibri" panose="020F0502020204030204" pitchFamily="34" charset="0"/>
                <a:cs typeface="Akhbar MT" pitchFamily="2" charset="-78"/>
              </a:rPr>
              <a:t> سنة 1538م.</a:t>
            </a:r>
          </a:p>
          <a:p>
            <a:pPr algn="just" rtl="1"/>
            <a:r>
              <a:rPr lang="ar-DZ" sz="2400" b="1" dirty="0">
                <a:ea typeface="Calibri" panose="020F0502020204030204" pitchFamily="34" charset="0"/>
                <a:cs typeface="Akhbar MT" pitchFamily="2" charset="-78"/>
              </a:rPr>
              <a:t>أقلع الأسطول الإسباني من </a:t>
            </a:r>
            <a:r>
              <a:rPr lang="ar-DZ" sz="2400" b="1" dirty="0" err="1">
                <a:ea typeface="Calibri" panose="020F0502020204030204" pitchFamily="34" charset="0"/>
                <a:cs typeface="Akhbar MT" pitchFamily="2" charset="-78"/>
              </a:rPr>
              <a:t>قرطاجنّة</a:t>
            </a:r>
            <a:r>
              <a:rPr lang="ar-DZ" sz="2400" b="1" dirty="0">
                <a:ea typeface="Calibri" panose="020F0502020204030204" pitchFamily="34" charset="0"/>
                <a:cs typeface="Akhbar MT" pitchFamily="2" charset="-78"/>
              </a:rPr>
              <a:t> بتاريخ الـ 19 أكتوبر سنة 1541م، حيث تكوّن من 516 سفينة شراعية و65 سفينة كبيرة من نوع </a:t>
            </a:r>
            <a:r>
              <a:rPr lang="ar-DZ" sz="2400" b="1" dirty="0" err="1">
                <a:ea typeface="Calibri" panose="020F0502020204030204" pitchFamily="34" charset="0"/>
                <a:cs typeface="Akhbar MT" pitchFamily="2" charset="-78"/>
              </a:rPr>
              <a:t>الغليارة</a:t>
            </a:r>
            <a:r>
              <a:rPr lang="ar-DZ" sz="2400" b="1" dirty="0">
                <a:ea typeface="Calibri" panose="020F0502020204030204" pitchFamily="34" charset="0"/>
                <a:cs typeface="Akhbar MT" pitchFamily="2" charset="-78"/>
              </a:rPr>
              <a:t>، عليها اثنا عشر ألف بحار وثلاثة وعشرين ألف جندي.</a:t>
            </a:r>
          </a:p>
          <a:p>
            <a:pPr algn="just" rtl="1"/>
            <a:r>
              <a:rPr lang="ar-DZ" sz="2400" b="1" dirty="0">
                <a:ea typeface="Calibri" panose="020F0502020204030204" pitchFamily="34" charset="0"/>
                <a:cs typeface="Akhbar MT" pitchFamily="2" charset="-78"/>
              </a:rPr>
              <a:t>جيش المدافعين تحت قيادة حسن آغا يتكوّن سوى من 800 تركي، وحوالي الـ 500 أو 600 أندلسي أغلبهم من المبعدين من غرناطة.</a:t>
            </a:r>
          </a:p>
          <a:p>
            <a:pPr algn="just" rtl="1"/>
            <a:r>
              <a:rPr lang="ar-DZ" sz="2400" b="1" dirty="0">
                <a:ea typeface="Calibri" panose="020F0502020204030204" pitchFamily="34" charset="0"/>
                <a:cs typeface="Akhbar MT" pitchFamily="2" charset="-78"/>
              </a:rPr>
              <a:t>صاحب المقاومة المستميتة للمدافعين هبوب عاصفة قوية أدت إلى تحطيم الأسطول، حتى أن "</a:t>
            </a:r>
            <a:r>
              <a:rPr lang="ar-DZ" sz="2400" b="1" dirty="0" err="1">
                <a:ea typeface="Calibri" panose="020F0502020204030204" pitchFamily="34" charset="0"/>
                <a:cs typeface="Akhbar MT" pitchFamily="2" charset="-78"/>
              </a:rPr>
              <a:t>شارلكان</a:t>
            </a:r>
            <a:r>
              <a:rPr lang="ar-DZ" sz="2400" b="1" dirty="0">
                <a:ea typeface="Calibri" panose="020F0502020204030204" pitchFamily="34" charset="0"/>
                <a:cs typeface="Akhbar MT" pitchFamily="2" charset="-78"/>
              </a:rPr>
              <a:t> شوهد وهو يبكي لأول مرة في حياته".</a:t>
            </a:r>
          </a:p>
          <a:p>
            <a:pPr algn="just" rtl="1"/>
            <a:r>
              <a:rPr lang="ar-DZ" sz="2400" b="1" dirty="0">
                <a:ea typeface="Calibri" panose="020F0502020204030204" pitchFamily="34" charset="0"/>
                <a:cs typeface="Akhbar MT" pitchFamily="2" charset="-78"/>
              </a:rPr>
              <a:t>فقد الاسبان مائتي سفينة، وأكثر من 12 ألفا بين </a:t>
            </a:r>
            <a:r>
              <a:rPr lang="ar-DZ" sz="2400" b="1" dirty="0" err="1">
                <a:ea typeface="Calibri" panose="020F0502020204030204" pitchFamily="34" charset="0"/>
                <a:cs typeface="Akhbar MT" pitchFamily="2" charset="-78"/>
              </a:rPr>
              <a:t>قتييل</a:t>
            </a:r>
            <a:r>
              <a:rPr lang="ar-DZ" sz="2400" b="1" dirty="0">
                <a:ea typeface="Calibri" panose="020F0502020204030204" pitchFamily="34" charset="0"/>
                <a:cs typeface="Akhbar MT" pitchFamily="2" charset="-78"/>
              </a:rPr>
              <a:t> وجريح.</a:t>
            </a:r>
          </a:p>
        </p:txBody>
      </p:sp>
      <p:sp>
        <p:nvSpPr>
          <p:cNvPr id="4" name="Title 1">
            <a:extLst>
              <a:ext uri="{FF2B5EF4-FFF2-40B4-BE49-F238E27FC236}">
                <a16:creationId xmlns:a16="http://schemas.microsoft.com/office/drawing/2014/main" id="{2DC8F938-F458-4217-811A-2B963554843D}"/>
              </a:ext>
            </a:extLst>
          </p:cNvPr>
          <p:cNvSpPr>
            <a:spLocks noGrp="1"/>
          </p:cNvSpPr>
          <p:nvPr>
            <p:ph type="title"/>
          </p:nvPr>
        </p:nvSpPr>
        <p:spPr>
          <a:xfrm>
            <a:off x="3898231" y="176463"/>
            <a:ext cx="7738101" cy="924259"/>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rtl="1"/>
            <a:r>
              <a:rPr lang="ar-DZ" sz="3600" dirty="0">
                <a:latin typeface="Amiri" panose="00000500000000000000" pitchFamily="2" charset="-78"/>
                <a:cs typeface="Amiri" panose="00000500000000000000" pitchFamily="2" charset="-78"/>
              </a:rPr>
              <a:t>2- حملة </a:t>
            </a:r>
            <a:r>
              <a:rPr lang="ar-DZ" sz="3600" dirty="0" err="1">
                <a:latin typeface="Amiri" panose="00000500000000000000" pitchFamily="2" charset="-78"/>
                <a:cs typeface="Amiri" panose="00000500000000000000" pitchFamily="2" charset="-78"/>
              </a:rPr>
              <a:t>شارلكان</a:t>
            </a:r>
            <a:r>
              <a:rPr lang="ar-DZ" sz="3600" dirty="0">
                <a:latin typeface="Amiri" panose="00000500000000000000" pitchFamily="2" charset="-78"/>
                <a:cs typeface="Amiri" panose="00000500000000000000" pitchFamily="2" charset="-78"/>
              </a:rPr>
              <a:t> على الجزائر 1541م.</a:t>
            </a:r>
            <a:endParaRPr lang="fr-FR" sz="3600" dirty="0">
              <a:latin typeface="Amiri" panose="00000500000000000000" pitchFamily="2" charset="-78"/>
              <a:cs typeface="Amiri" panose="00000500000000000000" pitchFamily="2"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781050"/>
            <a:ext cx="3553060" cy="5276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9653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FFBE5D-F656-42B2-99FE-84C002B36516}"/>
              </a:ext>
            </a:extLst>
          </p:cNvPr>
          <p:cNvSpPr>
            <a:spLocks noGrp="1"/>
          </p:cNvSpPr>
          <p:nvPr>
            <p:ph idx="1"/>
          </p:nvPr>
        </p:nvSpPr>
        <p:spPr>
          <a:xfrm>
            <a:off x="3048000" y="1398169"/>
            <a:ext cx="8962858" cy="5269331"/>
          </a:xfrm>
        </p:spPr>
        <p:txBody>
          <a:bodyPr>
            <a:normAutofit/>
          </a:bodyPr>
          <a:lstStyle/>
          <a:p>
            <a:pPr algn="just" rtl="1"/>
            <a:r>
              <a:rPr lang="ar-DZ" sz="2400" b="1" dirty="0">
                <a:latin typeface="Amiri" panose="00000500000000000000" pitchFamily="2" charset="-78"/>
                <a:cs typeface="Amiri" panose="00000500000000000000" pitchFamily="2" charset="-78"/>
              </a:rPr>
              <a:t>كان لتنامي النفوذ الفرنسي آثارا كارثية على الجزائر، ففي سنة 1544م عرض السفير الفرنسي على حسن باشا منصب قائد عام على الأسطول الفرنسي بشرط أن يهاجم وهران وإسبانيا، ما أدى إلى عزله.</a:t>
            </a:r>
          </a:p>
          <a:p>
            <a:pPr algn="just" rtl="1"/>
            <a:r>
              <a:rPr lang="ar-DZ" sz="2400" b="1" dirty="0">
                <a:latin typeface="Amiri" panose="00000500000000000000" pitchFamily="2" charset="-78"/>
                <a:cs typeface="Amiri" panose="00000500000000000000" pitchFamily="2" charset="-78"/>
              </a:rPr>
              <a:t>ولم يتوقف التدخل الفرنسي عند هذا الحد فقد طلب الملك الفرنسي صراحة من السلطان العثماني التنازل له عن الجزائر سنة 1571م.</a:t>
            </a:r>
          </a:p>
          <a:p>
            <a:pPr algn="just" rtl="1"/>
            <a:r>
              <a:rPr lang="ar-DZ" sz="2400" b="1" dirty="0">
                <a:latin typeface="Amiri" panose="00000500000000000000" pitchFamily="2" charset="-78"/>
                <a:cs typeface="Amiri" panose="00000500000000000000" pitchFamily="2" charset="-78"/>
              </a:rPr>
              <a:t>تمكن صالح رايس من استعادة بجاية سنة 1555م.</a:t>
            </a:r>
          </a:p>
          <a:p>
            <a:pPr algn="just" rtl="1"/>
            <a:r>
              <a:rPr lang="ar-DZ" sz="2400" b="1" dirty="0">
                <a:latin typeface="Amiri" panose="00000500000000000000" pitchFamily="2" charset="-78"/>
                <a:cs typeface="Amiri" panose="00000500000000000000" pitchFamily="2" charset="-78"/>
              </a:rPr>
              <a:t>عاد حسن باشا إلى الجزائر سنة 1561م، غير أنّ الانكشارية ألحقت به تهمة محاولة الاستقلال عن الباب العالي الأمر الذي أدى إلى طرده مجددا.</a:t>
            </a:r>
          </a:p>
          <a:p>
            <a:pPr algn="just" rtl="1"/>
            <a:r>
              <a:rPr lang="ar-DZ" sz="2400" b="1" dirty="0">
                <a:latin typeface="Amiri" panose="00000500000000000000" pitchFamily="2" charset="-78"/>
                <a:cs typeface="Amiri" panose="00000500000000000000" pitchFamily="2" charset="-78"/>
              </a:rPr>
              <a:t>ثار أهل قسنطينة سنة 1567م أهل قسنطينة ضد الحامية التركية، وكان من نتائج الثورة مقتل خمسة من الانكشارية، رد الأتراك بحملة همجية يقال أنه "سبى فيها النساء والأطفال".</a:t>
            </a:r>
          </a:p>
          <a:p>
            <a:pPr algn="just" rtl="1"/>
            <a:endParaRPr lang="fr-FR" sz="2400" b="1" dirty="0">
              <a:latin typeface="Amiri" panose="00000500000000000000" pitchFamily="2" charset="-78"/>
              <a:cs typeface="Amiri" panose="00000500000000000000" pitchFamily="2" charset="-78"/>
            </a:endParaRPr>
          </a:p>
        </p:txBody>
      </p:sp>
      <p:sp>
        <p:nvSpPr>
          <p:cNvPr id="2" name="Rectangle 1"/>
          <p:cNvSpPr/>
          <p:nvPr/>
        </p:nvSpPr>
        <p:spPr>
          <a:xfrm>
            <a:off x="4668253" y="287852"/>
            <a:ext cx="6753726" cy="72943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342900" lvl="0" indent="-342900" algn="just" rtl="1">
              <a:lnSpc>
                <a:spcPct val="115000"/>
              </a:lnSpc>
              <a:spcBef>
                <a:spcPts val="600"/>
              </a:spcBef>
              <a:spcAft>
                <a:spcPts val="600"/>
              </a:spcAft>
              <a:buFont typeface="+mj-lt"/>
              <a:buAutoNum type="arabicPeriod" startAt="3"/>
            </a:pPr>
            <a:r>
              <a:rPr lang="ar-DZ" sz="3600" b="1" dirty="0">
                <a:latin typeface="Amiri" panose="00000500000000000000" pitchFamily="2" charset="-78"/>
                <a:ea typeface="Times New Roman" panose="02020603050405020304" pitchFamily="18" charset="0"/>
                <a:cs typeface="Amiri" panose="00000500000000000000" pitchFamily="2" charset="-78"/>
              </a:rPr>
              <a:t>تطور نظام </a:t>
            </a:r>
            <a:r>
              <a:rPr lang="ar-DZ" sz="3600" b="1" dirty="0" err="1">
                <a:latin typeface="Amiri" panose="00000500000000000000" pitchFamily="2" charset="-78"/>
                <a:ea typeface="Times New Roman" panose="02020603050405020304" pitchFamily="18" charset="0"/>
                <a:cs typeface="Amiri" panose="00000500000000000000" pitchFamily="2" charset="-78"/>
              </a:rPr>
              <a:t>البايلربايات</a:t>
            </a:r>
            <a:r>
              <a:rPr lang="ar-DZ" sz="3600" b="1" dirty="0">
                <a:latin typeface="Amiri" panose="00000500000000000000" pitchFamily="2" charset="-78"/>
                <a:ea typeface="Times New Roman" panose="02020603050405020304" pitchFamily="18" charset="0"/>
                <a:cs typeface="Amiri" panose="00000500000000000000" pitchFamily="2" charset="-78"/>
              </a:rPr>
              <a:t> 1543-1587</a:t>
            </a:r>
            <a:r>
              <a:rPr lang="ar-DZ" sz="2800" b="1" dirty="0">
                <a:latin typeface="Times New Roman" panose="02020603050405020304" pitchFamily="18" charset="0"/>
                <a:ea typeface="Times New Roman" panose="02020603050405020304" pitchFamily="18" charset="0"/>
                <a:cs typeface="Simplified Arabic" panose="02020603050405020304" pitchFamily="18" charset="-78"/>
              </a:rPr>
              <a:t>م</a:t>
            </a:r>
            <a:endParaRPr lang="fr-F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5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232" y="0"/>
            <a:ext cx="10478041" cy="6858000"/>
          </a:xfrm>
          <a:prstGeom prst="rect">
            <a:avLst/>
          </a:prstGeom>
        </p:spPr>
      </p:pic>
    </p:spTree>
    <p:extLst>
      <p:ext uri="{BB962C8B-B14F-4D97-AF65-F5344CB8AC3E}">
        <p14:creationId xmlns:p14="http://schemas.microsoft.com/office/powerpoint/2010/main" val="47279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9A1A-D925-4B1B-909A-133C5CF6FA3F}"/>
              </a:ext>
            </a:extLst>
          </p:cNvPr>
          <p:cNvSpPr>
            <a:spLocks noGrp="1"/>
          </p:cNvSpPr>
          <p:nvPr>
            <p:ph type="title"/>
          </p:nvPr>
        </p:nvSpPr>
        <p:spPr>
          <a:xfrm>
            <a:off x="3682766" y="214732"/>
            <a:ext cx="8163542" cy="956342"/>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rtl="1"/>
            <a:r>
              <a:rPr lang="ar-SA" sz="3600" dirty="0">
                <a:cs typeface="Akhbar MT" pitchFamily="2" charset="-78"/>
              </a:rPr>
              <a:t>الإخوة بربروسة في الجزائر وتونس</a:t>
            </a:r>
            <a:endParaRPr lang="fr-FR" sz="3600" dirty="0">
              <a:cs typeface="Akhbar MT" pitchFamily="2" charset="-78"/>
            </a:endParaRPr>
          </a:p>
        </p:txBody>
      </p:sp>
      <p:sp>
        <p:nvSpPr>
          <p:cNvPr id="3" name="Content Placeholder 2">
            <a:extLst>
              <a:ext uri="{FF2B5EF4-FFF2-40B4-BE49-F238E27FC236}">
                <a16:creationId xmlns:a16="http://schemas.microsoft.com/office/drawing/2014/main" id="{C134B4A7-4E8C-4562-BCCB-7EAC6F256FD6}"/>
              </a:ext>
            </a:extLst>
          </p:cNvPr>
          <p:cNvSpPr>
            <a:spLocks noGrp="1"/>
          </p:cNvSpPr>
          <p:nvPr>
            <p:ph idx="1"/>
          </p:nvPr>
        </p:nvSpPr>
        <p:spPr>
          <a:xfrm>
            <a:off x="3682766" y="1171074"/>
            <a:ext cx="8284643" cy="5502442"/>
          </a:xfrm>
        </p:spPr>
        <p:txBody>
          <a:bodyPr>
            <a:normAutofit fontScale="92500"/>
          </a:bodyPr>
          <a:lstStyle/>
          <a:p>
            <a:pPr algn="just" rtl="1"/>
            <a:r>
              <a:rPr lang="ar-DZ" sz="3200" b="1" dirty="0">
                <a:cs typeface="Akhbar MT" pitchFamily="2" charset="-78"/>
              </a:rPr>
              <a:t>هو "جيوفاني </a:t>
            </a:r>
            <a:r>
              <a:rPr lang="ar-DZ" sz="3200" b="1" dirty="0" err="1">
                <a:cs typeface="Akhbar MT" pitchFamily="2" charset="-78"/>
              </a:rPr>
              <a:t>ديوجيدجي</a:t>
            </a:r>
            <a:r>
              <a:rPr lang="ar-DZ" sz="3200" b="1" dirty="0">
                <a:cs typeface="Akhbar MT" pitchFamily="2" charset="-78"/>
              </a:rPr>
              <a:t> </a:t>
            </a:r>
            <a:r>
              <a:rPr lang="ar-DZ" sz="3200" b="1" dirty="0" err="1">
                <a:cs typeface="Akhbar MT" pitchFamily="2" charset="-78"/>
              </a:rPr>
              <a:t>غالليتي</a:t>
            </a:r>
            <a:r>
              <a:rPr lang="ar-DZ" sz="3200" b="1" dirty="0">
                <a:cs typeface="Akhbar MT" pitchFamily="2" charset="-78"/>
              </a:rPr>
              <a:t>  الذي غيّر اسمه بعد إسلامه إلى علج علي".</a:t>
            </a:r>
          </a:p>
          <a:p>
            <a:pPr algn="just" rtl="1"/>
            <a:r>
              <a:rPr lang="ar-DZ" sz="3200" b="1" dirty="0">
                <a:cs typeface="Akhbar MT" pitchFamily="2" charset="-78"/>
              </a:rPr>
              <a:t>أسر من قبل الرايس أحمد سنة 1636م، واشتغل مجدّفا، فشريكا لدرغوث باشا.</a:t>
            </a:r>
          </a:p>
          <a:p>
            <a:pPr algn="just" rtl="1"/>
            <a:r>
              <a:rPr lang="ar-DZ" sz="3200" b="1" dirty="0">
                <a:cs typeface="Akhbar MT" pitchFamily="2" charset="-78"/>
              </a:rPr>
              <a:t>عيّن حاكما على جزيرة </a:t>
            </a:r>
            <a:r>
              <a:rPr lang="ar-DZ" sz="3200" b="1" dirty="0" err="1">
                <a:cs typeface="Akhbar MT" pitchFamily="2" charset="-78"/>
              </a:rPr>
              <a:t>ساموس</a:t>
            </a:r>
            <a:r>
              <a:rPr lang="ar-DZ" sz="3200" b="1" dirty="0">
                <a:cs typeface="Akhbar MT" pitchFamily="2" charset="-78"/>
              </a:rPr>
              <a:t> ثم على الجزائر سنة 1568م.</a:t>
            </a:r>
          </a:p>
          <a:p>
            <a:pPr algn="just" rtl="1"/>
            <a:r>
              <a:rPr lang="ar-DZ" sz="3200" b="1" dirty="0">
                <a:cs typeface="Akhbar MT" pitchFamily="2" charset="-78"/>
              </a:rPr>
              <a:t>استطاع إنقاذ الجناح الأيمن خلال معركة </a:t>
            </a:r>
            <a:r>
              <a:rPr lang="ar-DZ" sz="3200" b="1" dirty="0" err="1">
                <a:cs typeface="Akhbar MT" pitchFamily="2" charset="-78"/>
              </a:rPr>
              <a:t>ليبانتو</a:t>
            </a:r>
            <a:r>
              <a:rPr lang="ar-DZ" sz="3200" b="1" dirty="0">
                <a:cs typeface="Akhbar MT" pitchFamily="2" charset="-78"/>
              </a:rPr>
              <a:t> الشهيرة، فعيّنه السلطان سليم الثاني قائدا عاما للأسطول </a:t>
            </a:r>
            <a:r>
              <a:rPr lang="ar-DZ" sz="3200" b="1" dirty="0" err="1">
                <a:cs typeface="Akhbar MT" pitchFamily="2" charset="-78"/>
              </a:rPr>
              <a:t>الهاميوني</a:t>
            </a:r>
            <a:r>
              <a:rPr lang="ar-DZ" sz="3200" b="1" dirty="0">
                <a:cs typeface="Akhbar MT" pitchFamily="2" charset="-78"/>
              </a:rPr>
              <a:t>.</a:t>
            </a:r>
          </a:p>
          <a:p>
            <a:pPr algn="just" rtl="1"/>
            <a:r>
              <a:rPr lang="ar-DZ" sz="3200" b="1" dirty="0">
                <a:cs typeface="Akhbar MT" pitchFamily="2" charset="-78"/>
              </a:rPr>
              <a:t>يصفه ستانلي لان بول: </a:t>
            </a:r>
            <a:r>
              <a:rPr lang="ar-DZ" sz="3200" b="1" dirty="0" err="1">
                <a:cs typeface="Akhbar MT" pitchFamily="2" charset="-78"/>
              </a:rPr>
              <a:t>ثلقد</a:t>
            </a:r>
            <a:r>
              <a:rPr lang="ar-DZ" sz="3200" b="1" dirty="0">
                <a:cs typeface="Akhbar MT" pitchFamily="2" charset="-78"/>
              </a:rPr>
              <a:t> كان آخر قرصان عظيم...يموت في الجزائر".</a:t>
            </a:r>
          </a:p>
          <a:p>
            <a:pPr algn="just" rtl="1"/>
            <a:r>
              <a:rPr lang="ar-DZ" sz="3200" b="1" dirty="0">
                <a:cs typeface="Akhbar MT" pitchFamily="2" charset="-78"/>
              </a:rPr>
              <a:t>استقرت في عهده الأوضاع بالجزائر حيث لعب دورا بارزا في دعم ثورة </a:t>
            </a:r>
            <a:r>
              <a:rPr lang="ar-DZ" sz="3200" b="1" dirty="0" err="1">
                <a:cs typeface="Akhbar MT" pitchFamily="2" charset="-78"/>
              </a:rPr>
              <a:t>البشرات</a:t>
            </a:r>
            <a:r>
              <a:rPr lang="ar-DZ" sz="3200" b="1" dirty="0">
                <a:cs typeface="Akhbar MT" pitchFamily="2" charset="-78"/>
              </a:rPr>
              <a:t> في غرناطة سنة 1569م.</a:t>
            </a:r>
            <a:endParaRPr lang="fr-FR" sz="2800" b="1" dirty="0"/>
          </a:p>
          <a:p>
            <a:pPr algn="just" rtl="1"/>
            <a:endParaRPr lang="ar-DZ" baseline="30000" dirty="0"/>
          </a:p>
          <a:p>
            <a:pPr algn="just" rtl="1"/>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8567"/>
            <a:ext cx="3298106" cy="53259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53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8463" y="182646"/>
            <a:ext cx="7079916" cy="924259"/>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just" rtl="1"/>
            <a:r>
              <a:rPr lang="ar-DZ" dirty="0">
                <a:cs typeface="Akhbar MT" pitchFamily="2" charset="-78"/>
              </a:rPr>
              <a:t>نهاية عهد </a:t>
            </a:r>
            <a:r>
              <a:rPr lang="ar-DZ" dirty="0" err="1">
                <a:cs typeface="Akhbar MT" pitchFamily="2" charset="-78"/>
              </a:rPr>
              <a:t>البايلربايات</a:t>
            </a:r>
            <a:r>
              <a:rPr lang="ar-DZ" dirty="0">
                <a:cs typeface="Akhbar MT" pitchFamily="2" charset="-78"/>
              </a:rPr>
              <a:t> 1580-1587م</a:t>
            </a:r>
            <a:endParaRPr lang="fr-FR" dirty="0"/>
          </a:p>
        </p:txBody>
      </p:sp>
      <p:sp>
        <p:nvSpPr>
          <p:cNvPr id="3" name="Espace réservé du contenu 2"/>
          <p:cNvSpPr>
            <a:spLocks noGrp="1"/>
          </p:cNvSpPr>
          <p:nvPr>
            <p:ph idx="1"/>
          </p:nvPr>
        </p:nvSpPr>
        <p:spPr>
          <a:xfrm>
            <a:off x="1251284" y="1277699"/>
            <a:ext cx="10577095" cy="5764785"/>
          </a:xfrm>
        </p:spPr>
        <p:txBody>
          <a:bodyPr>
            <a:normAutofit/>
          </a:bodyPr>
          <a:lstStyle/>
          <a:p>
            <a:pPr algn="just" rtl="1"/>
            <a:r>
              <a:rPr lang="ar-DZ" sz="2400" b="1" dirty="0">
                <a:latin typeface="Amiri" panose="00000500000000000000" pitchFamily="2" charset="-78"/>
                <a:cs typeface="Amiri" panose="00000500000000000000" pitchFamily="2" charset="-78"/>
              </a:rPr>
              <a:t>انتشر  في عهد أحمد أعراب الطاعون الذي قتل ثلث سكان مدينة الجزائر سنة 1572م.</a:t>
            </a:r>
          </a:p>
          <a:p>
            <a:pPr algn="just" rtl="1"/>
            <a:r>
              <a:rPr lang="ar-DZ" sz="2400" b="1" dirty="0">
                <a:latin typeface="Amiri" panose="00000500000000000000" pitchFamily="2" charset="-78"/>
                <a:cs typeface="Amiri" panose="00000500000000000000" pitchFamily="2" charset="-78"/>
              </a:rPr>
              <a:t>استطاع الجزائريون في عهد رمضان باشا غزو المغرب وتنصيب الملك مولاي عبد الله على عرش المغرب سنة 1576م.</a:t>
            </a:r>
          </a:p>
          <a:p>
            <a:pPr algn="just" rtl="1"/>
            <a:r>
              <a:rPr lang="ar-DZ" sz="2400" b="1" dirty="0">
                <a:latin typeface="Amiri" panose="00000500000000000000" pitchFamily="2" charset="-78"/>
                <a:cs typeface="Amiri" panose="00000500000000000000" pitchFamily="2" charset="-78"/>
              </a:rPr>
              <a:t>تزايد نفوذ الانكشارية في عهد حسن </a:t>
            </a:r>
            <a:r>
              <a:rPr lang="ar-DZ" sz="2400" b="1" dirty="0" err="1">
                <a:latin typeface="Amiri" panose="00000500000000000000" pitchFamily="2" charset="-78"/>
                <a:cs typeface="Amiri" panose="00000500000000000000" pitchFamily="2" charset="-78"/>
              </a:rPr>
              <a:t>فينزيانو</a:t>
            </a:r>
            <a:r>
              <a:rPr lang="ar-DZ" sz="2400" b="1" dirty="0">
                <a:latin typeface="Amiri" panose="00000500000000000000" pitchFamily="2" charset="-78"/>
                <a:cs typeface="Amiri" panose="00000500000000000000" pitchFamily="2" charset="-78"/>
              </a:rPr>
              <a:t>، حتى أنهم أرسلوا عريضة إلى السلطان العثماني يحصون فيها مساوئ إدارة حسن </a:t>
            </a:r>
            <a:r>
              <a:rPr lang="ar-DZ" sz="2400" b="1" dirty="0" err="1">
                <a:latin typeface="Amiri" panose="00000500000000000000" pitchFamily="2" charset="-78"/>
                <a:cs typeface="Amiri" panose="00000500000000000000" pitchFamily="2" charset="-78"/>
              </a:rPr>
              <a:t>فينزيانو</a:t>
            </a:r>
            <a:r>
              <a:rPr lang="ar-DZ" sz="2400" b="1" dirty="0">
                <a:latin typeface="Amiri" panose="00000500000000000000" pitchFamily="2" charset="-78"/>
                <a:cs typeface="Amiri" panose="00000500000000000000" pitchFamily="2" charset="-78"/>
              </a:rPr>
              <a:t>.</a:t>
            </a:r>
          </a:p>
          <a:p>
            <a:pPr algn="just" rtl="1"/>
            <a:r>
              <a:rPr lang="ar-DZ" sz="2400" b="1" dirty="0">
                <a:latin typeface="Amiri" panose="00000500000000000000" pitchFamily="2" charset="-78"/>
                <a:cs typeface="Amiri" panose="00000500000000000000" pitchFamily="2" charset="-78"/>
              </a:rPr>
              <a:t>أرسل السلطان حاكما على الجزائر </a:t>
            </a:r>
            <a:r>
              <a:rPr lang="ar-DZ" sz="2400" b="1" dirty="0" err="1">
                <a:latin typeface="Amiri" panose="00000500000000000000" pitchFamily="2" charset="-78"/>
                <a:cs typeface="Amiri" panose="00000500000000000000" pitchFamily="2" charset="-78"/>
              </a:rPr>
              <a:t>حعفر</a:t>
            </a:r>
            <a:r>
              <a:rPr lang="ar-DZ" sz="2400" b="1" dirty="0">
                <a:latin typeface="Amiri" panose="00000500000000000000" pitchFamily="2" charset="-78"/>
                <a:cs typeface="Amiri" panose="00000500000000000000" pitchFamily="2" charset="-78"/>
              </a:rPr>
              <a:t> باشا، ولم ترضى الانكشارية أيضا على حكم جعفر باشا، فثارت عليه غير أنه تمكن من قطع رؤوس المتآمرين سنة 1581م.</a:t>
            </a:r>
          </a:p>
          <a:p>
            <a:pPr algn="just" rtl="1"/>
            <a:r>
              <a:rPr lang="ar-DZ" sz="2400" b="1" dirty="0">
                <a:latin typeface="Amiri" panose="00000500000000000000" pitchFamily="2" charset="-78"/>
                <a:cs typeface="Amiri" panose="00000500000000000000" pitchFamily="2" charset="-78"/>
              </a:rPr>
              <a:t>وصل علج الجزائر على رأس ستين بارجة، فاستغل الانكشارية الوضع، وأرسلوا سيدي </a:t>
            </a:r>
            <a:r>
              <a:rPr lang="ar-DZ" sz="2400" b="1" dirty="0" err="1">
                <a:latin typeface="Amiri" panose="00000500000000000000" pitchFamily="2" charset="-78"/>
                <a:cs typeface="Amiri" panose="00000500000000000000" pitchFamily="2" charset="-78"/>
              </a:rPr>
              <a:t>بوتكة</a:t>
            </a:r>
            <a:r>
              <a:rPr lang="ar-DZ" sz="2400" b="1" dirty="0">
                <a:latin typeface="Amiri" panose="00000500000000000000" pitchFamily="2" charset="-78"/>
                <a:cs typeface="Amiri" panose="00000500000000000000" pitchFamily="2" charset="-78"/>
              </a:rPr>
              <a:t> إلى السلطان، حيث أوعز له بعزم علج على الاستقلال بالجزائر.</a:t>
            </a:r>
          </a:p>
          <a:p>
            <a:pPr algn="just" rtl="1"/>
            <a:r>
              <a:rPr lang="ar-DZ" sz="2400" b="1" dirty="0">
                <a:latin typeface="Amiri" panose="00000500000000000000" pitchFamily="2" charset="-78"/>
                <a:cs typeface="Amiri" panose="00000500000000000000" pitchFamily="2" charset="-78"/>
              </a:rPr>
              <a:t>نصب السلطان حسن </a:t>
            </a:r>
            <a:r>
              <a:rPr lang="ar-DZ" sz="2400" b="1" dirty="0" err="1">
                <a:latin typeface="Amiri" panose="00000500000000000000" pitchFamily="2" charset="-78"/>
                <a:cs typeface="Amiri" panose="00000500000000000000" pitchFamily="2" charset="-78"/>
              </a:rPr>
              <a:t>فينزيانو</a:t>
            </a:r>
            <a:r>
              <a:rPr lang="ar-DZ" sz="2400" b="1" dirty="0">
                <a:latin typeface="Amiri" panose="00000500000000000000" pitchFamily="2" charset="-78"/>
                <a:cs typeface="Amiri" panose="00000500000000000000" pitchFamily="2" charset="-78"/>
              </a:rPr>
              <a:t> كآخر </a:t>
            </a:r>
            <a:r>
              <a:rPr lang="ar-DZ" sz="2400" b="1" dirty="0" err="1">
                <a:latin typeface="Amiri" panose="00000500000000000000" pitchFamily="2" charset="-78"/>
                <a:cs typeface="Amiri" panose="00000500000000000000" pitchFamily="2" charset="-78"/>
              </a:rPr>
              <a:t>بايلرباي</a:t>
            </a:r>
            <a:r>
              <a:rPr lang="ar-DZ" sz="2400" b="1" dirty="0">
                <a:latin typeface="Amiri" panose="00000500000000000000" pitchFamily="2" charset="-78"/>
                <a:cs typeface="Amiri" panose="00000500000000000000" pitchFamily="2" charset="-78"/>
              </a:rPr>
              <a:t> في الجزائر، ليعلن بعدها بزوغ شمس عهد </a:t>
            </a:r>
            <a:r>
              <a:rPr lang="ar-DZ" sz="2400" b="1" dirty="0" err="1">
                <a:latin typeface="Amiri" panose="00000500000000000000" pitchFamily="2" charset="-78"/>
                <a:cs typeface="Amiri" panose="00000500000000000000" pitchFamily="2" charset="-78"/>
              </a:rPr>
              <a:t>البايلربايات</a:t>
            </a:r>
            <a:r>
              <a:rPr lang="ar-DZ" sz="2400" b="1" dirty="0">
                <a:latin typeface="Amiri" panose="00000500000000000000" pitchFamily="2" charset="-78"/>
                <a:cs typeface="Amiri" panose="00000500000000000000" pitchFamily="2" charset="-78"/>
              </a:rPr>
              <a:t>.</a:t>
            </a:r>
            <a:endParaRPr lang="fr-FR" sz="2400" b="1" dirty="0">
              <a:latin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8579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5352" y="343068"/>
            <a:ext cx="7112458" cy="795922"/>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rtl="1"/>
            <a:r>
              <a:rPr lang="ar-DZ" sz="3600" dirty="0">
                <a:latin typeface="Amiri" panose="00000500000000000000" pitchFamily="2" charset="-78"/>
                <a:cs typeface="Amiri" panose="00000500000000000000" pitchFamily="2" charset="-78"/>
              </a:rPr>
              <a:t>6- خصائص ومميزات عهد </a:t>
            </a:r>
            <a:r>
              <a:rPr lang="ar-DZ" sz="3600" dirty="0" err="1">
                <a:latin typeface="Amiri" panose="00000500000000000000" pitchFamily="2" charset="-78"/>
                <a:cs typeface="Amiri" panose="00000500000000000000" pitchFamily="2" charset="-78"/>
              </a:rPr>
              <a:t>البايلربايات</a:t>
            </a:r>
            <a:r>
              <a:rPr lang="ar-DZ" sz="3600" dirty="0">
                <a:latin typeface="Amiri" panose="00000500000000000000" pitchFamily="2" charset="-78"/>
                <a:cs typeface="Amiri" panose="00000500000000000000" pitchFamily="2" charset="-78"/>
              </a:rPr>
              <a:t>.</a:t>
            </a:r>
            <a:endParaRPr lang="fr-FR" sz="3600" dirty="0">
              <a:latin typeface="Amiri" panose="00000500000000000000" pitchFamily="2" charset="-78"/>
              <a:cs typeface="Amiri" panose="00000500000000000000" pitchFamily="2" charset="-78"/>
            </a:endParaRPr>
          </a:p>
        </p:txBody>
      </p:sp>
      <p:sp>
        <p:nvSpPr>
          <p:cNvPr id="3" name="Espace réservé du contenu 2"/>
          <p:cNvSpPr>
            <a:spLocks noGrp="1"/>
          </p:cNvSpPr>
          <p:nvPr>
            <p:ph idx="1"/>
          </p:nvPr>
        </p:nvSpPr>
        <p:spPr>
          <a:xfrm>
            <a:off x="689811" y="1454162"/>
            <a:ext cx="11234819" cy="5107059"/>
          </a:xfrm>
        </p:spPr>
        <p:txBody>
          <a:bodyPr>
            <a:normAutofit lnSpcReduction="10000"/>
          </a:bodyPr>
          <a:lstStyle/>
          <a:p>
            <a:pPr algn="just" rtl="1"/>
            <a:r>
              <a:rPr lang="ar-DZ" sz="2800" b="1" dirty="0">
                <a:latin typeface="Amiri" panose="00000500000000000000" pitchFamily="2" charset="-78"/>
                <a:cs typeface="Amiri" panose="00000500000000000000" pitchFamily="2" charset="-78"/>
              </a:rPr>
              <a:t>كانت الجزائر قلب الحكم العثماني في المغرب العربي، حيث تخضع لسلطتها كل من تونس وطرابلس الغرب</a:t>
            </a:r>
            <a:r>
              <a:rPr lang="fr-FR" sz="2800" b="1" dirty="0">
                <a:latin typeface="Amiri" panose="00000500000000000000" pitchFamily="2" charset="-78"/>
                <a:cs typeface="Amiri" panose="00000500000000000000" pitchFamily="2" charset="-78"/>
              </a:rPr>
              <a:t>.</a:t>
            </a:r>
            <a:endParaRPr lang="ar-DZ" sz="2800" b="1" dirty="0">
              <a:latin typeface="Amiri" panose="00000500000000000000" pitchFamily="2" charset="-78"/>
              <a:cs typeface="Amiri" panose="00000500000000000000" pitchFamily="2" charset="-78"/>
            </a:endParaRPr>
          </a:p>
          <a:p>
            <a:pPr algn="just" rtl="1"/>
            <a:r>
              <a:rPr lang="ar-DZ" sz="2800" b="1" dirty="0">
                <a:latin typeface="Amiri" panose="00000500000000000000" pitchFamily="2" charset="-78"/>
                <a:cs typeface="Amiri" panose="00000500000000000000" pitchFamily="2" charset="-78"/>
              </a:rPr>
              <a:t>تزامن حكم </a:t>
            </a:r>
            <a:r>
              <a:rPr lang="ar-DZ" sz="2800" b="1" dirty="0" err="1">
                <a:latin typeface="Amiri" panose="00000500000000000000" pitchFamily="2" charset="-78"/>
                <a:cs typeface="Amiri" panose="00000500000000000000" pitchFamily="2" charset="-78"/>
              </a:rPr>
              <a:t>البايلربايات</a:t>
            </a:r>
            <a:r>
              <a:rPr lang="ar-DZ" sz="2800" b="1" dirty="0">
                <a:latin typeface="Amiri" panose="00000500000000000000" pitchFamily="2" charset="-78"/>
                <a:cs typeface="Amiri" panose="00000500000000000000" pitchFamily="2" charset="-78"/>
              </a:rPr>
              <a:t> مع عصر الحروب الكبرى بين الدولتين العثمانية والإسبانية، معركة </a:t>
            </a:r>
            <a:r>
              <a:rPr lang="ar-DZ" sz="2800" b="1" dirty="0" err="1">
                <a:latin typeface="Amiri" panose="00000500000000000000" pitchFamily="2" charset="-78"/>
                <a:cs typeface="Amiri" panose="00000500000000000000" pitchFamily="2" charset="-78"/>
              </a:rPr>
              <a:t>بروزة</a:t>
            </a:r>
            <a:r>
              <a:rPr lang="ar-DZ" sz="2800" b="1" dirty="0">
                <a:latin typeface="Amiri" panose="00000500000000000000" pitchFamily="2" charset="-78"/>
                <a:cs typeface="Amiri" panose="00000500000000000000" pitchFamily="2" charset="-78"/>
              </a:rPr>
              <a:t> </a:t>
            </a:r>
            <a:r>
              <a:rPr lang="ar-DZ" sz="2800" b="1" dirty="0" err="1">
                <a:latin typeface="Amiri" panose="00000500000000000000" pitchFamily="2" charset="-78"/>
                <a:cs typeface="Amiri" panose="00000500000000000000" pitchFamily="2" charset="-78"/>
              </a:rPr>
              <a:t>وليبانتو</a:t>
            </a:r>
            <a:r>
              <a:rPr lang="ar-DZ" sz="2800" b="1" dirty="0">
                <a:latin typeface="Amiri" panose="00000500000000000000" pitchFamily="2" charset="-78"/>
                <a:cs typeface="Amiri" panose="00000500000000000000" pitchFamily="2" charset="-78"/>
              </a:rPr>
              <a:t>.</a:t>
            </a:r>
          </a:p>
          <a:p>
            <a:pPr algn="just" rtl="1"/>
            <a:r>
              <a:rPr lang="ar-DZ" sz="2800" b="1" dirty="0">
                <a:latin typeface="Amiri" panose="00000500000000000000" pitchFamily="2" charset="-78"/>
                <a:cs typeface="Amiri" panose="00000500000000000000" pitchFamily="2" charset="-78"/>
              </a:rPr>
              <a:t> -استطاع الجزائريون خلال هذه الفترة استعادة الكثير من الثغور التي كانت في حوزة الاحتلال الإسباني، فاستعادوا قلعة </a:t>
            </a:r>
            <a:r>
              <a:rPr lang="ar-DZ" sz="2800" b="1" dirty="0" err="1">
                <a:latin typeface="Amiri" panose="00000500000000000000" pitchFamily="2" charset="-78"/>
                <a:cs typeface="Amiri" panose="00000500000000000000" pitchFamily="2" charset="-78"/>
              </a:rPr>
              <a:t>البينيون</a:t>
            </a:r>
            <a:r>
              <a:rPr lang="ar-DZ" sz="2800" b="1" dirty="0">
                <a:latin typeface="Amiri" panose="00000500000000000000" pitchFamily="2" charset="-78"/>
                <a:cs typeface="Amiri" panose="00000500000000000000" pitchFamily="2" charset="-78"/>
              </a:rPr>
              <a:t> سنة 1529م وتلمسان سنة 1554م وبجاية سنة 1555م، وطرابلس وتونس.</a:t>
            </a:r>
          </a:p>
          <a:p>
            <a:pPr algn="just" rtl="1"/>
            <a:r>
              <a:rPr lang="ar-DZ" sz="2800" b="1" dirty="0">
                <a:latin typeface="Amiri" panose="00000500000000000000" pitchFamily="2" charset="-78"/>
                <a:cs typeface="Amiri" panose="00000500000000000000" pitchFamily="2" charset="-78"/>
              </a:rPr>
              <a:t>تميّز عهد </a:t>
            </a:r>
            <a:r>
              <a:rPr lang="ar-DZ" sz="2800" b="1" dirty="0" err="1">
                <a:latin typeface="Amiri" panose="00000500000000000000" pitchFamily="2" charset="-78"/>
                <a:cs typeface="Amiri" panose="00000500000000000000" pitchFamily="2" charset="-78"/>
              </a:rPr>
              <a:t>البايلربايات</a:t>
            </a:r>
            <a:r>
              <a:rPr lang="ar-DZ" sz="2800" b="1" dirty="0">
                <a:latin typeface="Amiri" panose="00000500000000000000" pitchFamily="2" charset="-78"/>
                <a:cs typeface="Amiri" panose="00000500000000000000" pitchFamily="2" charset="-78"/>
              </a:rPr>
              <a:t> بالاستقرار السياسي، حيث شهدت الجزائر تكاتفا بين أهل البلد والسلطة التركية الحاكمة.</a:t>
            </a:r>
          </a:p>
          <a:p>
            <a:pPr algn="just" rtl="1"/>
            <a:r>
              <a:rPr lang="ar-DZ" sz="2800" b="1" dirty="0">
                <a:latin typeface="Amiri" panose="00000500000000000000" pitchFamily="2" charset="-78"/>
                <a:cs typeface="Amiri" panose="00000500000000000000" pitchFamily="2" charset="-78"/>
              </a:rPr>
              <a:t>سيطر الرياس على الحكم، وهكذا شهدت الفترة حكم رجال البحرية للجزائر.</a:t>
            </a:r>
          </a:p>
          <a:p>
            <a:pPr algn="just" rtl="1"/>
            <a:endParaRPr lang="fr-FR" dirty="0"/>
          </a:p>
        </p:txBody>
      </p:sp>
    </p:spTree>
    <p:extLst>
      <p:ext uri="{BB962C8B-B14F-4D97-AF65-F5344CB8AC3E}">
        <p14:creationId xmlns:p14="http://schemas.microsoft.com/office/powerpoint/2010/main" val="288740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InterweaveVTI">
  <a:themeElements>
    <a:clrScheme name="AnalogousFromRegularSeedRightStep">
      <a:dk1>
        <a:srgbClr val="000000"/>
      </a:dk1>
      <a:lt1>
        <a:srgbClr val="FFFFFF"/>
      </a:lt1>
      <a:dk2>
        <a:srgbClr val="1B302C"/>
      </a:dk2>
      <a:lt2>
        <a:srgbClr val="F1F0F3"/>
      </a:lt2>
      <a:accent1>
        <a:srgbClr val="94AA1E"/>
      </a:accent1>
      <a:accent2>
        <a:srgbClr val="58B514"/>
      </a:accent2>
      <a:accent3>
        <a:srgbClr val="22B921"/>
      </a:accent3>
      <a:accent4>
        <a:srgbClr val="14B857"/>
      </a:accent4>
      <a:accent5>
        <a:srgbClr val="20B59B"/>
      </a:accent5>
      <a:accent6>
        <a:srgbClr val="17A7D5"/>
      </a:accent6>
      <a:hlink>
        <a:srgbClr val="7868CC"/>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2543</TotalTime>
  <Words>1091</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Amiri</vt:lpstr>
      <vt:lpstr>Arial</vt:lpstr>
      <vt:lpstr>Calibri</vt:lpstr>
      <vt:lpstr>Neue Haas Grotesk Text Pro</vt:lpstr>
      <vt:lpstr>Simplified Arabic</vt:lpstr>
      <vt:lpstr>Times New Roman</vt:lpstr>
      <vt:lpstr>InterweaveVTI</vt:lpstr>
      <vt:lpstr>المحاضرة الثالثة عهد البايلربايات 1519-1587م   </vt:lpstr>
      <vt:lpstr>محاور المحاضرة</vt:lpstr>
      <vt:lpstr>1- إلحاق الجزائر بالحكم البايلربايات في الجزائر 1519-1540م.</vt:lpstr>
      <vt:lpstr>2- حملة شارلكان على الجزائر 1541م.</vt:lpstr>
      <vt:lpstr>PowerPoint Presentation</vt:lpstr>
      <vt:lpstr>PowerPoint Presentation</vt:lpstr>
      <vt:lpstr>الإخوة بربروسة في الجزائر وتونس</vt:lpstr>
      <vt:lpstr>نهاية عهد البايلربايات 1580-1587م</vt:lpstr>
      <vt:lpstr>6- خصائص ومميزات عهد البايلربايات.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ظروف إلحاق الدول المغاربية (الجزائر، طرابلس، تونس) بالدولة العثمانية.</dc:title>
  <dc:creator>Office User</dc:creator>
  <cp:lastModifiedBy>Kerbech Kerbech</cp:lastModifiedBy>
  <cp:revision>29</cp:revision>
  <dcterms:created xsi:type="dcterms:W3CDTF">2023-10-21T18:07:37Z</dcterms:created>
  <dcterms:modified xsi:type="dcterms:W3CDTF">2024-07-14T16:08:12Z</dcterms:modified>
</cp:coreProperties>
</file>