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92" r:id="rId3"/>
    <p:sldId id="365" r:id="rId4"/>
    <p:sldId id="366" r:id="rId5"/>
    <p:sldId id="372" r:id="rId6"/>
    <p:sldId id="367" r:id="rId7"/>
    <p:sldId id="368" r:id="rId8"/>
    <p:sldId id="373" r:id="rId9"/>
    <p:sldId id="369" r:id="rId10"/>
    <p:sldId id="374" r:id="rId11"/>
    <p:sldId id="375" r:id="rId12"/>
    <p:sldId id="376" r:id="rId13"/>
    <p:sldId id="370" r:id="rId14"/>
    <p:sldId id="377" r:id="rId15"/>
    <p:sldId id="380" r:id="rId16"/>
    <p:sldId id="378" r:id="rId17"/>
    <p:sldId id="381" r:id="rId18"/>
    <p:sldId id="379" r:id="rId19"/>
    <p:sldId id="383" r:id="rId20"/>
    <p:sldId id="382" r:id="rId21"/>
    <p:sldId id="371" r:id="rId22"/>
    <p:sldId id="388" r:id="rId23"/>
    <p:sldId id="387" r:id="rId24"/>
    <p:sldId id="384" r:id="rId25"/>
    <p:sldId id="389" r:id="rId26"/>
    <p:sldId id="390" r:id="rId27"/>
    <p:sldId id="391" r:id="rId28"/>
    <p:sldId id="392" r:id="rId29"/>
    <p:sldId id="396" r:id="rId30"/>
    <p:sldId id="395" r:id="rId31"/>
    <p:sldId id="397" r:id="rId32"/>
    <p:sldId id="398" r:id="rId33"/>
    <p:sldId id="399" r:id="rId34"/>
    <p:sldId id="400" r:id="rId35"/>
    <p:sldId id="401" r:id="rId36"/>
    <p:sldId id="402" r:id="rId37"/>
    <p:sldId id="393" r:id="rId38"/>
    <p:sldId id="403" r:id="rId39"/>
    <p:sldId id="404" r:id="rId40"/>
    <p:sldId id="394" r:id="rId41"/>
    <p:sldId id="405" r:id="rId42"/>
    <p:sldId id="409" r:id="rId43"/>
    <p:sldId id="410" r:id="rId44"/>
    <p:sldId id="36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4" clrIdx="0">
    <p:extLst>
      <p:ext uri="{19B8F6BF-5375-455C-9EA6-DF929625EA0E}">
        <p15:presenceInfo xmlns:p15="http://schemas.microsoft.com/office/powerpoint/2012/main" userId="hp" providerId="None"/>
      </p:ext>
    </p:extLst>
  </p:cmAuthor>
  <p:cmAuthor id="2" name="Bra Ni" initials="BN" lastIdx="5" clrIdx="1">
    <p:extLst>
      <p:ext uri="{19B8F6BF-5375-455C-9EA6-DF929625EA0E}">
        <p15:presenceInfo xmlns:p15="http://schemas.microsoft.com/office/powerpoint/2012/main" userId="a5afa062582ebe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6B7"/>
    <a:srgbClr val="FFFFFF"/>
    <a:srgbClr val="0A7AB9"/>
    <a:srgbClr val="4472C4"/>
    <a:srgbClr val="70AD47"/>
    <a:srgbClr val="3399FF"/>
    <a:srgbClr val="FFCC66"/>
    <a:srgbClr val="D9D9D9"/>
    <a:srgbClr val="5B9BD5"/>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84817" autoAdjust="0"/>
  </p:normalViewPr>
  <p:slideViewPr>
    <p:cSldViewPr snapToGrid="0">
      <p:cViewPr varScale="1">
        <p:scale>
          <a:sx n="55" d="100"/>
          <a:sy n="55" d="100"/>
        </p:scale>
        <p:origin x="256" y="40"/>
      </p:cViewPr>
      <p:guideLst/>
    </p:cSldViewPr>
  </p:slideViewPr>
  <p:outlineViewPr>
    <p:cViewPr>
      <p:scale>
        <a:sx n="33" d="100"/>
        <a:sy n="33" d="100"/>
      </p:scale>
      <p:origin x="0" y="-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C96926-B9FE-40AD-B513-83C27FFF5EF6}" type="datetimeFigureOut">
              <a:rPr lang="en-US" smtClean="0"/>
              <a:t>12/16/2023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833DBA-CD46-4C97-AB4C-E75E1A1E8842}" type="slidenum">
              <a:rPr lang="en-US" smtClean="0"/>
              <a:t>‹#›</a:t>
            </a:fld>
            <a:endParaRPr lang="en-US"/>
          </a:p>
        </p:txBody>
      </p:sp>
    </p:spTree>
    <p:extLst>
      <p:ext uri="{BB962C8B-B14F-4D97-AF65-F5344CB8AC3E}">
        <p14:creationId xmlns:p14="http://schemas.microsoft.com/office/powerpoint/2010/main" val="694102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1F7F2-9D75-4152-956B-EDF6B41D5706}" type="datetimeFigureOut">
              <a:rPr lang="en-US" smtClean="0"/>
              <a:t>12/16/2023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8873C-B327-49DF-95A7-9E05979C80E6}" type="slidenum">
              <a:rPr lang="en-US" smtClean="0"/>
              <a:t>‹#›</a:t>
            </a:fld>
            <a:endParaRPr lang="en-US"/>
          </a:p>
        </p:txBody>
      </p:sp>
    </p:spTree>
    <p:extLst>
      <p:ext uri="{BB962C8B-B14F-4D97-AF65-F5344CB8AC3E}">
        <p14:creationId xmlns:p14="http://schemas.microsoft.com/office/powerpoint/2010/main" val="390694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8873C-B327-49DF-95A7-9E05979C80E6}" type="slidenum">
              <a:rPr lang="en-US" smtClean="0"/>
              <a:t>1</a:t>
            </a:fld>
            <a:endParaRPr lang="en-US"/>
          </a:p>
        </p:txBody>
      </p:sp>
    </p:spTree>
    <p:extLst>
      <p:ext uri="{BB962C8B-B14F-4D97-AF65-F5344CB8AC3E}">
        <p14:creationId xmlns:p14="http://schemas.microsoft.com/office/powerpoint/2010/main" val="3994619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DZ" sz="1200" b="0" i="0" kern="1200" dirty="0" smtClean="0">
                <a:solidFill>
                  <a:schemeClr val="tx1"/>
                </a:solidFill>
                <a:effectLst/>
                <a:latin typeface="+mn-lt"/>
                <a:ea typeface="+mn-ea"/>
                <a:cs typeface="+mn-cs"/>
              </a:rPr>
              <a:t>يتم تقديم هذا "الإشعار" إليه عن طريق برنامج صغير يسمى برنامج التشغيل أو برنامج التشغيل الذي يقوم بتثبيته أو الذي يطلب تثبيته عند التعرف على وجود الجهاز. وبالتالي فإن نظام التشغيل بواسطة هؤلاء السائقين أو الطيارين يتعرف بدقة على كل مكون يشكل الكمبيوتر ، وبالتالي يسمح باستخدام مثالي.</a:t>
            </a:r>
          </a:p>
          <a:p>
            <a:pPr algn="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14</a:t>
            </a:fld>
            <a:endParaRPr lang="en-US"/>
          </a:p>
        </p:txBody>
      </p:sp>
    </p:spTree>
    <p:extLst>
      <p:ext uri="{BB962C8B-B14F-4D97-AF65-F5344CB8AC3E}">
        <p14:creationId xmlns:p14="http://schemas.microsoft.com/office/powerpoint/2010/main" val="693894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sz="1200" b="0" i="0" kern="1200" dirty="0" smtClean="0">
                <a:solidFill>
                  <a:schemeClr val="tx1"/>
                </a:solidFill>
                <a:effectLst/>
                <a:latin typeface="+mn-lt"/>
                <a:ea typeface="+mn-ea"/>
                <a:cs typeface="+mn-cs"/>
              </a:rPr>
              <a:t>بمجرد تكوين نظام التشغيل بشكل صحيح (تم التعرف على جميع مكونات الكمبيوتر - الأجهزة الطرفية) ، يسمح نظام التشغيل للمستخدم بتثبيت برامج أخرى - برامج خاصة باحتياجاته.</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16</a:t>
            </a:fld>
            <a:endParaRPr lang="en-US"/>
          </a:p>
        </p:txBody>
      </p:sp>
    </p:spTree>
    <p:extLst>
      <p:ext uri="{BB962C8B-B14F-4D97-AF65-F5344CB8AC3E}">
        <p14:creationId xmlns:p14="http://schemas.microsoft.com/office/powerpoint/2010/main" val="3911959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sz="1200" b="0" i="0" kern="1200" dirty="0" smtClean="0">
                <a:solidFill>
                  <a:schemeClr val="tx1"/>
                </a:solidFill>
                <a:effectLst/>
                <a:latin typeface="+mn-lt"/>
                <a:ea typeface="+mn-ea"/>
                <a:cs typeface="+mn-cs"/>
              </a:rPr>
              <a:t>سيقوم نظام التشغيل بعد ذلك بتخصيص وتوزيع </a:t>
            </a:r>
            <a:r>
              <a:rPr lang="ar-DZ" sz="1200" b="0" i="0" kern="1200" dirty="0" err="1" smtClean="0">
                <a:solidFill>
                  <a:schemeClr val="tx1"/>
                </a:solidFill>
                <a:effectLst/>
                <a:latin typeface="+mn-lt"/>
                <a:ea typeface="+mn-ea"/>
                <a:cs typeface="+mn-cs"/>
              </a:rPr>
              <a:t>وتوزيع</a:t>
            </a:r>
            <a:r>
              <a:rPr lang="ar-DZ" sz="1200" b="0" i="0" kern="1200" dirty="0" smtClean="0">
                <a:solidFill>
                  <a:schemeClr val="tx1"/>
                </a:solidFill>
                <a:effectLst/>
                <a:latin typeface="+mn-lt"/>
                <a:ea typeface="+mn-ea"/>
                <a:cs typeface="+mn-cs"/>
              </a:rPr>
              <a:t> الموارد المادية للكمبيوتر (وقت استخدام المعالج ، والذاكرة ، وما إلى ذلك) على البرامج المختلفة قيد التشغيل حاليًا.</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17</a:t>
            </a:fld>
            <a:endParaRPr lang="en-US"/>
          </a:p>
        </p:txBody>
      </p:sp>
    </p:spTree>
    <p:extLst>
      <p:ext uri="{BB962C8B-B14F-4D97-AF65-F5344CB8AC3E}">
        <p14:creationId xmlns:p14="http://schemas.microsoft.com/office/powerpoint/2010/main" val="484831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ar-DZ" sz="1200" b="0" i="0" kern="1200" dirty="0" smtClean="0">
                <a:solidFill>
                  <a:schemeClr val="tx1"/>
                </a:solidFill>
                <a:effectLst/>
                <a:latin typeface="+mn-lt"/>
                <a:ea typeface="+mn-ea"/>
                <a:cs typeface="+mn-cs"/>
              </a:rPr>
              <a:t>ملاحظة: يمكن لنظام التشغيل عند تثبيته تثبيت برامج إضافية بنفسه ، ولكن على الرغم من تثبيته في نفس الوقت ، إلا أنه لا يشكله.</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18</a:t>
            </a:fld>
            <a:endParaRPr lang="en-US"/>
          </a:p>
        </p:txBody>
      </p:sp>
    </p:spTree>
    <p:extLst>
      <p:ext uri="{BB962C8B-B14F-4D97-AF65-F5344CB8AC3E}">
        <p14:creationId xmlns:p14="http://schemas.microsoft.com/office/powerpoint/2010/main" val="4162808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sz="1200" b="0" i="0" kern="1200" dirty="0" smtClean="0">
                <a:solidFill>
                  <a:schemeClr val="tx1"/>
                </a:solidFill>
                <a:effectLst/>
                <a:latin typeface="+mn-lt"/>
                <a:ea typeface="+mn-ea"/>
                <a:cs typeface="+mn-cs"/>
              </a:rPr>
              <a:t>مثال: عندما نقوم بتثبيت نظام التشغيل </a:t>
            </a:r>
            <a:r>
              <a:rPr lang="en-US" sz="1200" b="0" i="0" kern="1200" dirty="0" smtClean="0">
                <a:solidFill>
                  <a:schemeClr val="tx1"/>
                </a:solidFill>
                <a:effectLst/>
                <a:latin typeface="+mn-lt"/>
                <a:ea typeface="+mn-ea"/>
                <a:cs typeface="+mn-cs"/>
              </a:rPr>
              <a:t>Windows ، </a:t>
            </a:r>
            <a:r>
              <a:rPr lang="ar-DZ" sz="1200" b="0" i="0" kern="1200" dirty="0" smtClean="0">
                <a:solidFill>
                  <a:schemeClr val="tx1"/>
                </a:solidFill>
                <a:effectLst/>
                <a:latin typeface="+mn-lt"/>
                <a:ea typeface="+mn-ea"/>
                <a:cs typeface="+mn-cs"/>
              </a:rPr>
              <a:t>فإنه يقوم أيضًا بتثبيت برنامج </a:t>
            </a:r>
            <a:r>
              <a:rPr lang="en-US" sz="1200" b="0" i="0" kern="1200" dirty="0" smtClean="0">
                <a:solidFill>
                  <a:schemeClr val="tx1"/>
                </a:solidFill>
                <a:effectLst/>
                <a:latin typeface="+mn-lt"/>
                <a:ea typeface="+mn-ea"/>
                <a:cs typeface="+mn-cs"/>
              </a:rPr>
              <a:t>Windows Media Player (</a:t>
            </a:r>
            <a:r>
              <a:rPr lang="ar-DZ" sz="1200" b="0" i="0" kern="1200" dirty="0" smtClean="0">
                <a:solidFill>
                  <a:schemeClr val="tx1"/>
                </a:solidFill>
                <a:effectLst/>
                <a:latin typeface="+mn-lt"/>
                <a:ea typeface="+mn-ea"/>
                <a:cs typeface="+mn-cs"/>
              </a:rPr>
              <a:t>تحت </a:t>
            </a:r>
            <a:r>
              <a:rPr lang="en-US" sz="1200" b="0" i="0" kern="1200" dirty="0" smtClean="0">
                <a:solidFill>
                  <a:schemeClr val="tx1"/>
                </a:solidFill>
                <a:effectLst/>
                <a:latin typeface="+mn-lt"/>
                <a:ea typeface="+mn-ea"/>
                <a:cs typeface="+mn-cs"/>
              </a:rPr>
              <a:t>Windows 10: Groove Music) </a:t>
            </a:r>
            <a:r>
              <a:rPr lang="ar-DZ" sz="1200" b="0" i="0" kern="1200" dirty="0" smtClean="0">
                <a:solidFill>
                  <a:schemeClr val="tx1"/>
                </a:solidFill>
                <a:effectLst/>
                <a:latin typeface="+mn-lt"/>
                <a:ea typeface="+mn-ea"/>
                <a:cs typeface="+mn-cs"/>
              </a:rPr>
              <a:t>والذي يسمح لنا بإدارة الموسيقى ومقاطع الفيديو والاستماع إليها ، ولكن هذا البرنامج لا يشكل نظام التشغيل ، فهو يقال بعد ذلك أنه برنامج مزود بنظام التشغيل.</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19</a:t>
            </a:fld>
            <a:endParaRPr lang="en-US"/>
          </a:p>
        </p:txBody>
      </p:sp>
    </p:spTree>
    <p:extLst>
      <p:ext uri="{BB962C8B-B14F-4D97-AF65-F5344CB8AC3E}">
        <p14:creationId xmlns:p14="http://schemas.microsoft.com/office/powerpoint/2010/main" val="4206579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sz="1200" b="0" i="0" kern="1200" dirty="0" smtClean="0">
                <a:solidFill>
                  <a:schemeClr val="tx1"/>
                </a:solidFill>
                <a:effectLst/>
                <a:latin typeface="+mn-lt"/>
                <a:ea typeface="+mn-ea"/>
                <a:cs typeface="+mn-cs"/>
              </a:rPr>
              <a:t>بفضل الواجهة الرسومية التي يوفرها نظام التشغيل للمستخدم ، من السهل جدًا عليه الدخول في "اتصال" بالكمبيوتر عن طريق الأجهزة الطرفية مثل لوحة المفاتيح والماوس والشاشة.</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21</a:t>
            </a:fld>
            <a:endParaRPr lang="en-US"/>
          </a:p>
        </p:txBody>
      </p:sp>
    </p:spTree>
    <p:extLst>
      <p:ext uri="{BB962C8B-B14F-4D97-AF65-F5344CB8AC3E}">
        <p14:creationId xmlns:p14="http://schemas.microsoft.com/office/powerpoint/2010/main" val="608887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DZ" sz="1200" b="0" i="0" kern="1200" dirty="0" smtClean="0">
                <a:solidFill>
                  <a:schemeClr val="tx1"/>
                </a:solidFill>
                <a:effectLst/>
                <a:latin typeface="+mn-lt"/>
                <a:ea typeface="+mn-ea"/>
                <a:cs typeface="+mn-cs"/>
              </a:rPr>
              <a:t>يمكننا بسهولة أن نطلب من نظام التشغيل ، على سبيل المثال ، التثبيت ، وإلغاء التثبيت ، وتشغيل البرامج المفيدة ، وتهيئة جهاز الكمبيوتر الخاص بنا حسب رغبتنا ، والتحقق من حالة الاتصالات الطرفية على الجهاز ، وإنشاء اتصال بالشبكة ، وطباعة مستند ، ونقل ، ونسخ بيانات، …</a:t>
            </a:r>
          </a:p>
          <a:p>
            <a:pPr algn="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22</a:t>
            </a:fld>
            <a:endParaRPr lang="en-US"/>
          </a:p>
        </p:txBody>
      </p:sp>
    </p:spTree>
    <p:extLst>
      <p:ext uri="{BB962C8B-B14F-4D97-AF65-F5344CB8AC3E}">
        <p14:creationId xmlns:p14="http://schemas.microsoft.com/office/powerpoint/2010/main" val="757150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dirty="0" smtClean="0"/>
              <a:t>نظام التشغيل مسؤول عن تشغيل الكمبيوتر والجهاز وملحقاته ويسمح للمستخدم بالتفاعل معها من خلال واجهة رسومية مرئية على الشاشة.</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24</a:t>
            </a:fld>
            <a:endParaRPr lang="en-US"/>
          </a:p>
        </p:txBody>
      </p:sp>
    </p:spTree>
    <p:extLst>
      <p:ext uri="{BB962C8B-B14F-4D97-AF65-F5344CB8AC3E}">
        <p14:creationId xmlns:p14="http://schemas.microsoft.com/office/powerpoint/2010/main" val="361446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26</a:t>
            </a:fld>
            <a:endParaRPr lang="en-US"/>
          </a:p>
        </p:txBody>
      </p:sp>
    </p:spTree>
    <p:extLst>
      <p:ext uri="{BB962C8B-B14F-4D97-AF65-F5344CB8AC3E}">
        <p14:creationId xmlns:p14="http://schemas.microsoft.com/office/powerpoint/2010/main" val="2950925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sz="1200" b="0" i="0" kern="1200" dirty="0" smtClean="0">
                <a:solidFill>
                  <a:schemeClr val="tx1"/>
                </a:solidFill>
                <a:effectLst/>
                <a:latin typeface="+mn-lt"/>
                <a:ea typeface="+mn-ea"/>
                <a:cs typeface="+mn-cs"/>
              </a:rPr>
              <a:t>سطح مكتب </a:t>
            </a:r>
            <a:r>
              <a:rPr lang="en-US" sz="1200" b="0" i="0" kern="1200" dirty="0" smtClean="0">
                <a:solidFill>
                  <a:schemeClr val="tx1"/>
                </a:solidFill>
                <a:effectLst/>
                <a:latin typeface="+mn-lt"/>
                <a:ea typeface="+mn-ea"/>
                <a:cs typeface="+mn-cs"/>
              </a:rPr>
              <a:t>Windows </a:t>
            </a:r>
            <a:r>
              <a:rPr lang="ar-DZ" sz="1200" b="0" i="0" kern="1200" dirty="0" smtClean="0">
                <a:solidFill>
                  <a:schemeClr val="tx1"/>
                </a:solidFill>
                <a:effectLst/>
                <a:latin typeface="+mn-lt"/>
                <a:ea typeface="+mn-ea"/>
                <a:cs typeface="+mn-cs"/>
              </a:rPr>
              <a:t>هو أساس النظام الذي تعمل عليه. يمكن الوصول إلى المستندات والبرامج الخاصة بك عادةً من سطح المكتب. سيتم تشغيل برامج </a:t>
            </a:r>
            <a:r>
              <a:rPr lang="en-US" sz="1200" b="0" i="0" kern="1200" dirty="0" smtClean="0">
                <a:solidFill>
                  <a:schemeClr val="tx1"/>
                </a:solidFill>
                <a:effectLst/>
                <a:latin typeface="+mn-lt"/>
                <a:ea typeface="+mn-ea"/>
                <a:cs typeface="+mn-cs"/>
              </a:rPr>
              <a:t>Windows </a:t>
            </a:r>
            <a:r>
              <a:rPr lang="ar-DZ" sz="1200" b="0" i="0" kern="1200" dirty="0" smtClean="0">
                <a:solidFill>
                  <a:schemeClr val="tx1"/>
                </a:solidFill>
                <a:effectLst/>
                <a:latin typeface="+mn-lt"/>
                <a:ea typeface="+mn-ea"/>
                <a:cs typeface="+mn-cs"/>
              </a:rPr>
              <a:t>و </a:t>
            </a:r>
            <a:r>
              <a:rPr lang="en-US" sz="1200" b="0" i="0" kern="1200" dirty="0" smtClean="0">
                <a:solidFill>
                  <a:schemeClr val="tx1"/>
                </a:solidFill>
                <a:effectLst/>
                <a:latin typeface="+mn-lt"/>
                <a:ea typeface="+mn-ea"/>
                <a:cs typeface="+mn-cs"/>
              </a:rPr>
              <a:t>windows </a:t>
            </a:r>
            <a:r>
              <a:rPr lang="ar-DZ" sz="1200" b="0" i="0" kern="1200" dirty="0" smtClean="0">
                <a:solidFill>
                  <a:schemeClr val="tx1"/>
                </a:solidFill>
                <a:effectLst/>
                <a:latin typeface="+mn-lt"/>
                <a:ea typeface="+mn-ea"/>
                <a:cs typeface="+mn-cs"/>
              </a:rPr>
              <a:t>عبر سطح المكتب هذا. تم تأطيرها باللون الأحمر في لقطة الشاشة التالية:</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28</a:t>
            </a:fld>
            <a:endParaRPr lang="en-US"/>
          </a:p>
        </p:txBody>
      </p:sp>
    </p:spTree>
    <p:extLst>
      <p:ext uri="{BB962C8B-B14F-4D97-AF65-F5344CB8AC3E}">
        <p14:creationId xmlns:p14="http://schemas.microsoft.com/office/powerpoint/2010/main" val="2377407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8873C-B327-49DF-95A7-9E05979C80E6}" type="slidenum">
              <a:rPr lang="en-US" smtClean="0"/>
              <a:t>2</a:t>
            </a:fld>
            <a:endParaRPr lang="en-US"/>
          </a:p>
        </p:txBody>
      </p:sp>
    </p:spTree>
    <p:extLst>
      <p:ext uri="{BB962C8B-B14F-4D97-AF65-F5344CB8AC3E}">
        <p14:creationId xmlns:p14="http://schemas.microsoft.com/office/powerpoint/2010/main" val="10145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DZ" sz="1200" b="0" i="0" kern="1200" dirty="0" smtClean="0">
                <a:solidFill>
                  <a:schemeClr val="tx1"/>
                </a:solidFill>
                <a:effectLst/>
                <a:latin typeface="+mn-lt"/>
                <a:ea typeface="+mn-ea"/>
                <a:cs typeface="+mn-cs"/>
              </a:rPr>
              <a:t>في الجزء السفلي الأيسر من شاشتك ، يمكنك رؤية زر يمثله شعار </a:t>
            </a:r>
            <a:r>
              <a:rPr lang="en-US" sz="1200" b="0" i="0" kern="1200" dirty="0" smtClean="0">
                <a:solidFill>
                  <a:schemeClr val="tx1"/>
                </a:solidFill>
                <a:effectLst/>
                <a:latin typeface="+mn-lt"/>
                <a:ea typeface="+mn-ea"/>
                <a:cs typeface="+mn-cs"/>
              </a:rPr>
              <a:t>Windows. </a:t>
            </a:r>
            <a:r>
              <a:rPr lang="ar-DZ" sz="1200" b="0" i="0" kern="1200" dirty="0" smtClean="0">
                <a:solidFill>
                  <a:schemeClr val="tx1"/>
                </a:solidFill>
                <a:effectLst/>
                <a:latin typeface="+mn-lt"/>
                <a:ea typeface="+mn-ea"/>
                <a:cs typeface="+mn-cs"/>
              </a:rPr>
              <a:t>هذه قائمة ابدأ:</a:t>
            </a:r>
          </a:p>
          <a:p>
            <a:pPr algn="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30</a:t>
            </a:fld>
            <a:endParaRPr lang="en-US"/>
          </a:p>
        </p:txBody>
      </p:sp>
    </p:spTree>
    <p:extLst>
      <p:ext uri="{BB962C8B-B14F-4D97-AF65-F5344CB8AC3E}">
        <p14:creationId xmlns:p14="http://schemas.microsoft.com/office/powerpoint/2010/main" val="1834845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31</a:t>
            </a:fld>
            <a:endParaRPr lang="en-US"/>
          </a:p>
        </p:txBody>
      </p:sp>
    </p:spTree>
    <p:extLst>
      <p:ext uri="{BB962C8B-B14F-4D97-AF65-F5344CB8AC3E}">
        <p14:creationId xmlns:p14="http://schemas.microsoft.com/office/powerpoint/2010/main" val="1268957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DZ" sz="1200" b="0" i="0" kern="1200" dirty="0" smtClean="0">
                <a:solidFill>
                  <a:schemeClr val="tx1"/>
                </a:solidFill>
                <a:effectLst/>
                <a:latin typeface="+mn-lt"/>
                <a:ea typeface="+mn-ea"/>
                <a:cs typeface="+mn-cs"/>
              </a:rPr>
              <a:t>تتكون قائمة ابدأ من ثلاثة أجزاء: </a:t>
            </a:r>
            <a:r>
              <a:rPr lang="en-US" sz="1200" b="0" i="0" kern="1200" dirty="0" smtClean="0">
                <a:solidFill>
                  <a:schemeClr val="tx1"/>
                </a:solidFill>
                <a:effectLst/>
                <a:latin typeface="+mn-lt"/>
                <a:ea typeface="+mn-ea"/>
                <a:cs typeface="+mn-cs"/>
              </a:rPr>
              <a:t>o </a:t>
            </a:r>
            <a:r>
              <a:rPr lang="ar-DZ" sz="1200" b="0" i="0" kern="1200" dirty="0" smtClean="0">
                <a:solidFill>
                  <a:schemeClr val="tx1"/>
                </a:solidFill>
                <a:effectLst/>
                <a:latin typeface="+mn-lt"/>
                <a:ea typeface="+mn-ea"/>
                <a:cs typeface="+mn-cs"/>
              </a:rPr>
              <a:t>على اليسار ، على خلفية بيضاء ، قائمة البرامج </a:t>
            </a:r>
            <a:r>
              <a:rPr lang="en-US" sz="1200" b="0" i="0" kern="1200" dirty="0" smtClean="0">
                <a:solidFill>
                  <a:schemeClr val="tx1"/>
                </a:solidFill>
                <a:effectLst/>
                <a:latin typeface="+mn-lt"/>
                <a:ea typeface="+mn-ea"/>
                <a:cs typeface="+mn-cs"/>
              </a:rPr>
              <a:t>o </a:t>
            </a:r>
            <a:r>
              <a:rPr lang="ar-DZ" sz="1200" b="0" i="0" kern="1200" dirty="0" smtClean="0">
                <a:solidFill>
                  <a:schemeClr val="tx1"/>
                </a:solidFill>
                <a:effectLst/>
                <a:latin typeface="+mn-lt"/>
                <a:ea typeface="+mn-ea"/>
                <a:cs typeface="+mn-cs"/>
              </a:rPr>
              <a:t>على اليمين ، على خلفية رمادية ، قائمة الروابط (أي الأزرار التي تحتوي على نصوص) س في أسفل اليسار ، حقل بحث</a:t>
            </a:r>
          </a:p>
          <a:p>
            <a:pPr algn="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32</a:t>
            </a:fld>
            <a:endParaRPr lang="en-US"/>
          </a:p>
        </p:txBody>
      </p:sp>
    </p:spTree>
    <p:extLst>
      <p:ext uri="{BB962C8B-B14F-4D97-AF65-F5344CB8AC3E}">
        <p14:creationId xmlns:p14="http://schemas.microsoft.com/office/powerpoint/2010/main" val="629386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sz="1200" b="0" i="0" kern="1200" dirty="0" smtClean="0">
                <a:solidFill>
                  <a:schemeClr val="tx1"/>
                </a:solidFill>
                <a:effectLst/>
                <a:latin typeface="+mn-lt"/>
                <a:ea typeface="+mn-ea"/>
                <a:cs typeface="+mn-cs"/>
              </a:rPr>
              <a:t>أثناء استخدام الكمبيوتر ، لا يتوقف عن التطور.</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33</a:t>
            </a:fld>
            <a:endParaRPr lang="en-US"/>
          </a:p>
        </p:txBody>
      </p:sp>
    </p:spTree>
    <p:extLst>
      <p:ext uri="{BB962C8B-B14F-4D97-AF65-F5344CB8AC3E}">
        <p14:creationId xmlns:p14="http://schemas.microsoft.com/office/powerpoint/2010/main" val="984819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sz="1200" b="0" i="0" kern="1200" dirty="0" smtClean="0">
                <a:solidFill>
                  <a:schemeClr val="tx1"/>
                </a:solidFill>
                <a:effectLst/>
                <a:latin typeface="+mn-lt"/>
                <a:ea typeface="+mn-ea"/>
                <a:cs typeface="+mn-cs"/>
              </a:rPr>
              <a:t>منطقة الإعلام هي جزء الشاشة الذي يعطي الوقت (من بين أشياء أخرى) ، أسفل اليمين:</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34</a:t>
            </a:fld>
            <a:endParaRPr lang="en-US"/>
          </a:p>
        </p:txBody>
      </p:sp>
    </p:spTree>
    <p:extLst>
      <p:ext uri="{BB962C8B-B14F-4D97-AF65-F5344CB8AC3E}">
        <p14:creationId xmlns:p14="http://schemas.microsoft.com/office/powerpoint/2010/main" val="478440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fr-FR" sz="1200" b="0" i="0" kern="1200" dirty="0" smtClean="0">
                <a:solidFill>
                  <a:schemeClr val="tx1"/>
                </a:solidFill>
                <a:effectLst/>
                <a:latin typeface="+mn-lt"/>
                <a:ea typeface="+mn-ea"/>
                <a:cs typeface="+mn-cs"/>
              </a:rPr>
              <a:t>*</a:t>
            </a:r>
            <a:r>
              <a:rPr lang="ar-DZ" sz="1200" b="0" i="0" kern="1200" dirty="0" smtClean="0">
                <a:solidFill>
                  <a:schemeClr val="tx1"/>
                </a:solidFill>
                <a:effectLst/>
                <a:latin typeface="+mn-lt"/>
                <a:ea typeface="+mn-ea"/>
                <a:cs typeface="+mn-cs"/>
              </a:rPr>
              <a:t>يتم استخدام النقر بزر الماوس الأيمن لفتح قائمة "مخفية". يطلق عليها قائمة السياق ، لأن محتواها يعتمد على السياق ، أي في المكان الذي يتم فيه النقر. دعونا نجربها على سطح المكتب. انقر بزر الماوس الأيمن في منتصف سطح المكتب لرؤية قائمة سياق تظهر كما يلي:</a:t>
            </a:r>
          </a:p>
          <a:p>
            <a:pPr algn="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35</a:t>
            </a:fld>
            <a:endParaRPr lang="en-US"/>
          </a:p>
        </p:txBody>
      </p:sp>
    </p:spTree>
    <p:extLst>
      <p:ext uri="{BB962C8B-B14F-4D97-AF65-F5344CB8AC3E}">
        <p14:creationId xmlns:p14="http://schemas.microsoft.com/office/powerpoint/2010/main" val="3875783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sz="1200" b="0" i="0" kern="1200" dirty="0" smtClean="0">
                <a:solidFill>
                  <a:schemeClr val="tx1"/>
                </a:solidFill>
                <a:effectLst/>
                <a:latin typeface="+mn-lt"/>
                <a:ea typeface="+mn-ea"/>
                <a:cs typeface="+mn-cs"/>
              </a:rPr>
              <a:t>يعد تثبيت البرنامج على </a:t>
            </a:r>
            <a:r>
              <a:rPr lang="en-US" sz="1200" b="0" i="0" kern="1200" dirty="0" smtClean="0">
                <a:solidFill>
                  <a:schemeClr val="tx1"/>
                </a:solidFill>
                <a:effectLst/>
                <a:latin typeface="+mn-lt"/>
                <a:ea typeface="+mn-ea"/>
                <a:cs typeface="+mn-cs"/>
              </a:rPr>
              <a:t>Windows </a:t>
            </a:r>
            <a:r>
              <a:rPr lang="ar-DZ" sz="1200" b="0" i="0" kern="1200" dirty="0" smtClean="0">
                <a:solidFill>
                  <a:schemeClr val="tx1"/>
                </a:solidFill>
                <a:effectLst/>
                <a:latin typeface="+mn-lt"/>
                <a:ea typeface="+mn-ea"/>
                <a:cs typeface="+mn-cs"/>
              </a:rPr>
              <a:t>أمرًا بسيطًا نسبيًا: عندما يتم شراء البرنامج تجاريًا ، يتم توفيره على قرص مضغوط. كل ما عليك فعله هو إدخال القرص المضغوط في محرك الأقراص لبدء التثبيت. نحصل على البرنامج على الإنترنت (في حالة البرمجيات الحرة على سبيل المثال). ثم يتم تمثيل البرنامج بملف خاص (يسمى قابل للتنفيذ) يكفي النقر فوقه نقرًا مزدوجًا لبدء التثبيت</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38</a:t>
            </a:fld>
            <a:endParaRPr lang="en-US"/>
          </a:p>
        </p:txBody>
      </p:sp>
    </p:spTree>
    <p:extLst>
      <p:ext uri="{BB962C8B-B14F-4D97-AF65-F5344CB8AC3E}">
        <p14:creationId xmlns:p14="http://schemas.microsoft.com/office/powerpoint/2010/main" val="4070304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sz="1200" b="0" i="0" kern="1200" dirty="0" smtClean="0">
                <a:solidFill>
                  <a:schemeClr val="tx1"/>
                </a:solidFill>
                <a:effectLst/>
                <a:latin typeface="+mn-lt"/>
                <a:ea typeface="+mn-ea"/>
                <a:cs typeface="+mn-cs"/>
              </a:rPr>
              <a:t>يعد تثبيت البرنامج على </a:t>
            </a:r>
            <a:r>
              <a:rPr lang="en-US" sz="1200" b="0" i="0" kern="1200" dirty="0" smtClean="0">
                <a:solidFill>
                  <a:schemeClr val="tx1"/>
                </a:solidFill>
                <a:effectLst/>
                <a:latin typeface="+mn-lt"/>
                <a:ea typeface="+mn-ea"/>
                <a:cs typeface="+mn-cs"/>
              </a:rPr>
              <a:t>Windows </a:t>
            </a:r>
            <a:r>
              <a:rPr lang="ar-DZ" sz="1200" b="0" i="0" kern="1200" dirty="0" smtClean="0">
                <a:solidFill>
                  <a:schemeClr val="tx1"/>
                </a:solidFill>
                <a:effectLst/>
                <a:latin typeface="+mn-lt"/>
                <a:ea typeface="+mn-ea"/>
                <a:cs typeface="+mn-cs"/>
              </a:rPr>
              <a:t>أمرًا بسيطًا نسبيًا: عندما يتم شراء البرنامج تجاريًا ، يتم توفيره على قرص مضغوط. كل ما عليك فعله هو إدخال القرص المضغوط في محرك الأقراص لبدء التثبيت. نحصل على البرنامج على الإنترنت (في حالة البرمجيات الحرة على سبيل المثال). ثم يتم تمثيل البرنامج بملف خاص (يسمى قابل للتنفيذ) يكفي النقر فوقه نقرًا مزدوجًا لبدء التثبيت</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40</a:t>
            </a:fld>
            <a:endParaRPr lang="en-US"/>
          </a:p>
        </p:txBody>
      </p:sp>
    </p:spTree>
    <p:extLst>
      <p:ext uri="{BB962C8B-B14F-4D97-AF65-F5344CB8AC3E}">
        <p14:creationId xmlns:p14="http://schemas.microsoft.com/office/powerpoint/2010/main" val="1530566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41</a:t>
            </a:fld>
            <a:endParaRPr lang="en-US"/>
          </a:p>
        </p:txBody>
      </p:sp>
    </p:spTree>
    <p:extLst>
      <p:ext uri="{BB962C8B-B14F-4D97-AF65-F5344CB8AC3E}">
        <p14:creationId xmlns:p14="http://schemas.microsoft.com/office/powerpoint/2010/main" val="2173629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sz="1200" b="0" i="0" kern="1200" dirty="0" smtClean="0">
                <a:solidFill>
                  <a:schemeClr val="tx1"/>
                </a:solidFill>
                <a:effectLst/>
                <a:latin typeface="+mn-lt"/>
                <a:ea typeface="+mn-ea"/>
                <a:cs typeface="+mn-cs"/>
              </a:rPr>
              <a:t>تسمح لك الخاصية </a:t>
            </a:r>
            <a:r>
              <a:rPr lang="en-US" sz="1200" b="0" i="0" kern="1200" dirty="0" smtClean="0">
                <a:solidFill>
                  <a:schemeClr val="tx1"/>
                </a:solidFill>
                <a:effectLst/>
                <a:latin typeface="+mn-lt"/>
                <a:ea typeface="+mn-ea"/>
                <a:cs typeface="+mn-cs"/>
              </a:rPr>
              <a:t>Opens with </a:t>
            </a:r>
            <a:r>
              <a:rPr lang="ar-DZ" sz="1200" b="0" i="0" kern="1200" dirty="0" smtClean="0">
                <a:solidFill>
                  <a:schemeClr val="tx1"/>
                </a:solidFill>
                <a:effectLst/>
                <a:latin typeface="+mn-lt"/>
                <a:ea typeface="+mn-ea"/>
                <a:cs typeface="+mn-cs"/>
              </a:rPr>
              <a:t>بمعرفة البرنامج الذي سيتم استخدامه لفتح الملف. في حالتي هو ملف "نصي" ، سيتم فتحه باستخدام برنامج "المفكرة". تشير خاصية الموقع إلى مكان وجود الملف في بنية شجرة </a:t>
            </a:r>
            <a:r>
              <a:rPr lang="en-US" sz="1200" b="0" i="0" kern="1200" dirty="0" smtClean="0">
                <a:solidFill>
                  <a:schemeClr val="tx1"/>
                </a:solidFill>
                <a:effectLst/>
                <a:latin typeface="+mn-lt"/>
                <a:ea typeface="+mn-ea"/>
                <a:cs typeface="+mn-cs"/>
              </a:rPr>
              <a:t>Windows.</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42</a:t>
            </a:fld>
            <a:endParaRPr lang="en-US"/>
          </a:p>
        </p:txBody>
      </p:sp>
    </p:spTree>
    <p:extLst>
      <p:ext uri="{BB962C8B-B14F-4D97-AF65-F5344CB8AC3E}">
        <p14:creationId xmlns:p14="http://schemas.microsoft.com/office/powerpoint/2010/main" val="3592757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sz="1200" b="0" i="0" kern="1200" dirty="0" smtClean="0">
                <a:solidFill>
                  <a:schemeClr val="tx1"/>
                </a:solidFill>
                <a:effectLst/>
                <a:latin typeface="+mn-lt"/>
                <a:ea typeface="+mn-ea"/>
                <a:cs typeface="+mn-cs"/>
              </a:rPr>
              <a:t>الكمبيوتر هو قبل كل شيء مجموعة من المكونات الإلكترونية مرتبطة ببعضها البعض على اللوحة الأم (الدائرة المطبوعة). نظام التشغيل (أو نظام التشغيل باللغة الإنجليزية) هو البرنامج المركزي الذي يتيح للمستخدم إمكانية الوصول بصريًا </a:t>
            </a:r>
            <a:r>
              <a:rPr lang="ar-DZ" sz="1200" b="0" i="0" kern="1200" dirty="0" err="1" smtClean="0">
                <a:solidFill>
                  <a:schemeClr val="tx1"/>
                </a:solidFill>
                <a:effectLst/>
                <a:latin typeface="+mn-lt"/>
                <a:ea typeface="+mn-ea"/>
                <a:cs typeface="+mn-cs"/>
              </a:rPr>
              <a:t>ورسوميًا</a:t>
            </a:r>
            <a:r>
              <a:rPr lang="ar-DZ" sz="1200" b="0" i="0" kern="1200" dirty="0" smtClean="0">
                <a:solidFill>
                  <a:schemeClr val="tx1"/>
                </a:solidFill>
                <a:effectLst/>
                <a:latin typeface="+mn-lt"/>
                <a:ea typeface="+mn-ea"/>
                <a:cs typeface="+mn-cs"/>
              </a:rPr>
              <a:t> على الشاشة إلى وظائف مكونات الكمبيوتر.</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3</a:t>
            </a:fld>
            <a:endParaRPr lang="en-US"/>
          </a:p>
        </p:txBody>
      </p:sp>
    </p:spTree>
    <p:extLst>
      <p:ext uri="{BB962C8B-B14F-4D97-AF65-F5344CB8AC3E}">
        <p14:creationId xmlns:p14="http://schemas.microsoft.com/office/powerpoint/2010/main" val="1742147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DZ" sz="1200" b="0" i="0" kern="1200" dirty="0" smtClean="0">
                <a:solidFill>
                  <a:schemeClr val="tx1"/>
                </a:solidFill>
                <a:effectLst/>
                <a:latin typeface="+mn-lt"/>
                <a:ea typeface="+mn-ea"/>
                <a:cs typeface="+mn-cs"/>
              </a:rPr>
              <a:t>توجد ثلاثة تواريخ في خصائص الملف: تاريخ إنشائه وتاريخ تعديله وآخر تاريخ وصول (أي آخر مرة قمت بفتحه دون تعديله بالضرورة). أخيرًا ، مربع للقراءة فقط. هذا الخيار مهم لأنه إذا قمت بتحديده ، فلن يعد من الممكن تعديل الملف.</a:t>
            </a:r>
          </a:p>
          <a:p>
            <a:pPr algn="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43</a:t>
            </a:fld>
            <a:endParaRPr lang="en-US"/>
          </a:p>
        </p:txBody>
      </p:sp>
    </p:spTree>
    <p:extLst>
      <p:ext uri="{BB962C8B-B14F-4D97-AF65-F5344CB8AC3E}">
        <p14:creationId xmlns:p14="http://schemas.microsoft.com/office/powerpoint/2010/main" val="220422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sz="1200" b="0" i="0" kern="1200" dirty="0" smtClean="0">
                <a:solidFill>
                  <a:schemeClr val="tx1"/>
                </a:solidFill>
                <a:effectLst/>
                <a:latin typeface="+mn-lt"/>
                <a:ea typeface="+mn-ea"/>
                <a:cs typeface="+mn-cs"/>
              </a:rPr>
              <a:t>عند بدء تشغيل الجهاز ، الكمبيوتر ، يتم تحديد نظام التشغيل وفقًا للمكونات التي يتكون منها الكمبيوتر حتى يتمكن المستخدم من استخدامها والتفاعل معها.</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4</a:t>
            </a:fld>
            <a:endParaRPr lang="en-US"/>
          </a:p>
        </p:txBody>
      </p:sp>
    </p:spTree>
    <p:extLst>
      <p:ext uri="{BB962C8B-B14F-4D97-AF65-F5344CB8AC3E}">
        <p14:creationId xmlns:p14="http://schemas.microsoft.com/office/powerpoint/2010/main" val="859550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sz="1200" b="0" i="0" kern="1200" dirty="0" smtClean="0">
                <a:solidFill>
                  <a:schemeClr val="tx1"/>
                </a:solidFill>
                <a:effectLst/>
                <a:latin typeface="+mn-lt"/>
                <a:ea typeface="+mn-ea"/>
                <a:cs typeface="+mn-cs"/>
              </a:rPr>
              <a:t>إذا عدنا إلى التعريف المبسط لما هو الكمبيوتر (اللوحة الأم التي نجد عليها معالجًا وذاكرة) ، فإننا ندرك أن نظام التشغيل هو قبل كل شيء برنامج يسمح بالتفاعل مع المعالج (لبدء العمليات ، الحسابات التي قررها المستخدم).</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6</a:t>
            </a:fld>
            <a:endParaRPr lang="en-US"/>
          </a:p>
        </p:txBody>
      </p:sp>
    </p:spTree>
    <p:extLst>
      <p:ext uri="{BB962C8B-B14F-4D97-AF65-F5344CB8AC3E}">
        <p14:creationId xmlns:p14="http://schemas.microsoft.com/office/powerpoint/2010/main" val="380993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DZ" sz="1200" b="0" i="0" kern="1200" dirty="0" smtClean="0">
                <a:solidFill>
                  <a:schemeClr val="tx1"/>
                </a:solidFill>
                <a:effectLst/>
                <a:latin typeface="+mn-lt"/>
                <a:ea typeface="+mn-ea"/>
                <a:cs typeface="+mn-cs"/>
              </a:rPr>
              <a:t>لذلك يجب فهم اللغة المستخدمة لكتابة البرنامج (الكود) لنظام التشغيل من خلال نوع المعالج الذي يتكون منه الكمبيوتر والجهاز. لذلك يجب أن يعرف الكود المكتوب كيفية تنفيذ التعليمات التي يطلبها المستخدم من المعالج.</a:t>
            </a:r>
          </a:p>
          <a:p>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7</a:t>
            </a:fld>
            <a:endParaRPr lang="en-US"/>
          </a:p>
        </p:txBody>
      </p:sp>
    </p:spTree>
    <p:extLst>
      <p:ext uri="{BB962C8B-B14F-4D97-AF65-F5344CB8AC3E}">
        <p14:creationId xmlns:p14="http://schemas.microsoft.com/office/powerpoint/2010/main" val="117742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DZ" sz="1200" b="0" i="0" kern="1200" dirty="0" smtClean="0">
                <a:solidFill>
                  <a:schemeClr val="tx1"/>
                </a:solidFill>
                <a:effectLst/>
                <a:latin typeface="+mn-lt"/>
                <a:ea typeface="+mn-ea"/>
                <a:cs typeface="+mn-cs"/>
              </a:rPr>
              <a:t>أنظمة التشغيل المعروفة لعامة الناس والمثبتة على أجهزة كمبيوتر سطح المكتب وأجهزة الكمبيوتر المحمولة هي: </a:t>
            </a:r>
            <a:r>
              <a:rPr lang="en-US" sz="1200" b="0" i="0" kern="1200" dirty="0" smtClean="0">
                <a:solidFill>
                  <a:schemeClr val="tx1"/>
                </a:solidFill>
                <a:effectLst/>
                <a:latin typeface="+mn-lt"/>
                <a:ea typeface="+mn-ea"/>
                <a:cs typeface="+mn-cs"/>
              </a:rPr>
              <a:t>Mac OS </a:t>
            </a:r>
            <a:r>
              <a:rPr lang="ar-DZ" sz="1200" b="0" i="0" kern="1200" dirty="0" smtClean="0">
                <a:solidFill>
                  <a:schemeClr val="tx1"/>
                </a:solidFill>
                <a:effectLst/>
                <a:latin typeface="+mn-lt"/>
                <a:ea typeface="+mn-ea"/>
                <a:cs typeface="+mn-cs"/>
              </a:rPr>
              <a:t>و </a:t>
            </a:r>
            <a:r>
              <a:rPr lang="en-US" sz="1200" b="0" i="0" kern="1200" dirty="0" smtClean="0">
                <a:solidFill>
                  <a:schemeClr val="tx1"/>
                </a:solidFill>
                <a:effectLst/>
                <a:latin typeface="+mn-lt"/>
                <a:ea typeface="+mn-ea"/>
                <a:cs typeface="+mn-cs"/>
              </a:rPr>
              <a:t>Windows </a:t>
            </a:r>
            <a:r>
              <a:rPr lang="ar-DZ" sz="1200" b="0" i="0" kern="1200" dirty="0" smtClean="0">
                <a:solidFill>
                  <a:schemeClr val="tx1"/>
                </a:solidFill>
                <a:effectLst/>
                <a:latin typeface="+mn-lt"/>
                <a:ea typeface="+mn-ea"/>
                <a:cs typeface="+mn-cs"/>
              </a:rPr>
              <a:t>و </a:t>
            </a:r>
            <a:r>
              <a:rPr lang="en-US" sz="1200" b="0" i="0" kern="1200" dirty="0" smtClean="0">
                <a:solidFill>
                  <a:schemeClr val="tx1"/>
                </a:solidFill>
                <a:effectLst/>
                <a:latin typeface="+mn-lt"/>
                <a:ea typeface="+mn-ea"/>
                <a:cs typeface="+mn-cs"/>
              </a:rPr>
              <a:t>Linux </a:t>
            </a:r>
            <a:r>
              <a:rPr lang="ar-DZ" sz="1200" b="0" i="0" kern="1200" dirty="0" smtClean="0">
                <a:solidFill>
                  <a:schemeClr val="tx1"/>
                </a:solidFill>
                <a:effectLst/>
                <a:latin typeface="+mn-lt"/>
                <a:ea typeface="+mn-ea"/>
                <a:cs typeface="+mn-cs"/>
              </a:rPr>
              <a:t>وما إلى ذلك.</a:t>
            </a:r>
          </a:p>
          <a:p>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9</a:t>
            </a:fld>
            <a:endParaRPr lang="en-US"/>
          </a:p>
        </p:txBody>
      </p:sp>
    </p:spTree>
    <p:extLst>
      <p:ext uri="{BB962C8B-B14F-4D97-AF65-F5344CB8AC3E}">
        <p14:creationId xmlns:p14="http://schemas.microsoft.com/office/powerpoint/2010/main" val="1031912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DZ" sz="1200" b="0" i="0" kern="1200" dirty="0" smtClean="0">
                <a:solidFill>
                  <a:schemeClr val="tx1"/>
                </a:solidFill>
                <a:effectLst/>
                <a:latin typeface="+mn-lt"/>
                <a:ea typeface="+mn-ea"/>
                <a:cs typeface="+mn-cs"/>
              </a:rPr>
              <a:t>أنظمة التشغيل المعروفة لعامة الناس والمثبتة على أجهزة الكمبيوتر مثل الهواتف المحمولة والهواتف الذكية والأجهزة اللوحية وما إلى ذلك هي: </a:t>
            </a:r>
            <a:r>
              <a:rPr lang="en-US" sz="1200" b="0" i="0" kern="1200" dirty="0" smtClean="0">
                <a:solidFill>
                  <a:schemeClr val="tx1"/>
                </a:solidFill>
                <a:effectLst/>
                <a:latin typeface="+mn-lt"/>
                <a:ea typeface="+mn-ea"/>
                <a:cs typeface="+mn-cs"/>
              </a:rPr>
              <a:t>Mac IOS </a:t>
            </a:r>
            <a:r>
              <a:rPr lang="ar-DZ" sz="1200" b="0" i="0" kern="1200" dirty="0" smtClean="0">
                <a:solidFill>
                  <a:schemeClr val="tx1"/>
                </a:solidFill>
                <a:effectLst/>
                <a:latin typeface="+mn-lt"/>
                <a:ea typeface="+mn-ea"/>
                <a:cs typeface="+mn-cs"/>
              </a:rPr>
              <a:t>و </a:t>
            </a:r>
            <a:r>
              <a:rPr lang="en-US" sz="1200" b="0" i="0" kern="1200" dirty="0" smtClean="0">
                <a:solidFill>
                  <a:schemeClr val="tx1"/>
                </a:solidFill>
                <a:effectLst/>
                <a:latin typeface="+mn-lt"/>
                <a:ea typeface="+mn-ea"/>
                <a:cs typeface="+mn-cs"/>
              </a:rPr>
              <a:t>Windows mobile </a:t>
            </a:r>
            <a:r>
              <a:rPr lang="ar-DZ" sz="1200" b="0" i="0" kern="1200" dirty="0" smtClean="0">
                <a:solidFill>
                  <a:schemeClr val="tx1"/>
                </a:solidFill>
                <a:effectLst/>
                <a:latin typeface="+mn-lt"/>
                <a:ea typeface="+mn-ea"/>
                <a:cs typeface="+mn-cs"/>
              </a:rPr>
              <a:t>و </a:t>
            </a:r>
            <a:r>
              <a:rPr lang="en-US" sz="1200" b="0" i="0" kern="1200" dirty="0" smtClean="0">
                <a:solidFill>
                  <a:schemeClr val="tx1"/>
                </a:solidFill>
                <a:effectLst/>
                <a:latin typeface="+mn-lt"/>
                <a:ea typeface="+mn-ea"/>
                <a:cs typeface="+mn-cs"/>
              </a:rPr>
              <a:t>Android.</a:t>
            </a:r>
          </a:p>
          <a:p>
            <a:pPr algn="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10</a:t>
            </a:fld>
            <a:endParaRPr lang="en-US"/>
          </a:p>
        </p:txBody>
      </p:sp>
    </p:spTree>
    <p:extLst>
      <p:ext uri="{BB962C8B-B14F-4D97-AF65-F5344CB8AC3E}">
        <p14:creationId xmlns:p14="http://schemas.microsoft.com/office/powerpoint/2010/main" val="2739855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DZ" sz="1200" b="0" i="0" kern="1200" dirty="0" smtClean="0">
                <a:solidFill>
                  <a:schemeClr val="tx1"/>
                </a:solidFill>
                <a:effectLst/>
                <a:latin typeface="+mn-lt"/>
                <a:ea typeface="+mn-ea"/>
                <a:cs typeface="+mn-cs"/>
              </a:rPr>
              <a:t>عندما يتم تثبيت نظام تشغيل على جهاز كمبيوتر ، فإن أول شيء يفعله هو التعرف على مكونات الكمبيوتر (المكونات والأجهزة الطرفية المتصلة باللوحة الأم. لكي يعرف نظام التشغيل كيفية الاستخدام الصحيح للمكونات التي يتكون منها الكمبيوتر (المعالج ، ذاكرة الوصول العشوائي ، القرص الصلب ، إلخ) ، فإنه يحتاج إلى نوع من "التعليمات".</a:t>
            </a:r>
          </a:p>
          <a:p>
            <a:pPr algn="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13</a:t>
            </a:fld>
            <a:endParaRPr lang="en-US"/>
          </a:p>
        </p:txBody>
      </p:sp>
    </p:spTree>
    <p:extLst>
      <p:ext uri="{BB962C8B-B14F-4D97-AF65-F5344CB8AC3E}">
        <p14:creationId xmlns:p14="http://schemas.microsoft.com/office/powerpoint/2010/main" val="9067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D973832-9832-468F-A72C-DC5F3E5D943C}" type="datetime1">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3495589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2E3BF0-A4C4-4249-86D6-DA45F698232C}" type="datetime1">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261073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7C739F-D9CA-4CC4-9292-94865927700A}" type="datetime1">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283103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F6FC4-3FF6-4511-B834-B0E0BA388E35}" type="datetime1">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283827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56D0EF-1A3F-454E-8383-CC85C910DBE1}" type="datetime1">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412782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AAD700-B029-49C8-B625-928991EC6B9A}" type="datetime1">
              <a:rPr lang="en-US" smtClean="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426592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D8F3DC-DF72-4CFD-9AD5-4A8AA5F65578}" type="datetime1">
              <a:rPr lang="en-US" smtClean="0"/>
              <a:t>12/16/2023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227862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AA662D-8B81-4B12-BB02-BFD0706430A6}" type="datetime1">
              <a:rPr lang="en-US" smtClean="0"/>
              <a:t>12/16/2023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218826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1AF2C-C2FE-4B96-B5D7-E6C2701DA0E9}" type="datetime1">
              <a:rPr lang="en-US" smtClean="0"/>
              <a:t>12/16/2023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23846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5EEE1-9FD4-44D0-BF20-1EF2039709F8}" type="datetime1">
              <a:rPr lang="en-US" smtClean="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252383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C7800B-2217-42E2-8050-663C15F75027}" type="datetime1">
              <a:rPr lang="en-US" smtClean="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148730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965A5-BB89-40E4-BF1A-C2C17BF7244D}" type="datetime1">
              <a:rPr lang="en-US" smtClean="0"/>
              <a:t>12/16/2023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C0D0C-0868-4FD9-B63E-9D6F38ED3D4A}" type="slidenum">
              <a:rPr lang="en-US" smtClean="0"/>
              <a:t>‹#›</a:t>
            </a:fld>
            <a:endParaRPr lang="en-US"/>
          </a:p>
        </p:txBody>
      </p:sp>
    </p:spTree>
    <p:extLst>
      <p:ext uri="{BB962C8B-B14F-4D97-AF65-F5344CB8AC3E}">
        <p14:creationId xmlns:p14="http://schemas.microsoft.com/office/powerpoint/2010/main" val="1597886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27266"/>
            <a:ext cx="12192000" cy="2324048"/>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1778" b="94667" l="889" r="98222">
                        <a14:foregroundMark x1="6667" y1="95111" x2="889" y2="77778"/>
                        <a14:foregroundMark x1="889" y1="77778" x2="36000" y2="36889"/>
                        <a14:foregroundMark x1="36000" y1="36889" x2="35556" y2="7556"/>
                        <a14:foregroundMark x1="35556" y1="7556" x2="54667" y2="1778"/>
                        <a14:foregroundMark x1="55111" y1="2222" x2="73778" y2="18222"/>
                        <a14:foregroundMark x1="73778" y1="18222" x2="75556" y2="46667"/>
                        <a14:foregroundMark x1="75556" y1="46667" x2="80889" y2="53333"/>
                        <a14:foregroundMark x1="80889" y1="53333" x2="80889" y2="60000"/>
                        <a14:foregroundMark x1="80889" y1="60000" x2="93778" y2="60444"/>
                        <a14:foregroundMark x1="95111" y1="60889" x2="98222" y2="67111"/>
                        <a14:foregroundMark x1="9778" y1="93333" x2="92444" y2="92444"/>
                        <a14:foregroundMark x1="92000" y1="92000" x2="96444" y2="92000"/>
                        <a14:foregroundMark x1="96444" y1="92000" x2="96889" y2="65778"/>
                        <a14:foregroundMark x1="62222" y1="53778" x2="64889" y2="58222"/>
                        <a14:foregroundMark x1="60000" y1="36889" x2="66667" y2="43111"/>
                        <a14:foregroundMark x1="45333" y1="86222" x2="50222" y2="89333"/>
                        <a14:foregroundMark x1="18222" y1="88889" x2="88444" y2="69778"/>
                        <a14:foregroundMark x1="90222" y1="73333" x2="32444" y2="92000"/>
                        <a14:foregroundMark x1="61333" y1="21333" x2="66667" y2="24889"/>
                        <a14:foregroundMark x1="43111" y1="12000" x2="41778" y2="36889"/>
                        <a14:foregroundMark x1="75556" y1="56444" x2="36444" y2="80889"/>
                        <a14:foregroundMark x1="66222" y1="67111" x2="55111" y2="78667"/>
                        <a14:foregroundMark x1="76444" y1="54667" x2="72444" y2="63556"/>
                        <a14:foregroundMark x1="56889" y1="74222" x2="32889" y2="81333"/>
                        <a14:foregroundMark x1="39111" y1="87111" x2="19111" y2="93333"/>
                        <a14:backgroundMark x1="1333" y1="73778" x2="32889" y2="36000"/>
                        <a14:backgroundMark x1="32889" y1="6222" x2="52000" y2="444"/>
                        <a14:backgroundMark x1="74222" y1="17333" x2="54222" y2="0"/>
                        <a14:backgroundMark x1="75556" y1="17333" x2="76444" y2="45333"/>
                        <a14:backgroundMark x1="76444" y1="45333" x2="81778" y2="51556"/>
                        <a14:backgroundMark x1="81778" y1="51556" x2="82222" y2="56889"/>
                        <a14:backgroundMark x1="82667" y1="57778" x2="82667" y2="59556"/>
                        <a14:backgroundMark x1="94667" y1="59556" x2="99556" y2="65778"/>
                        <a14:backgroundMark x1="5333" y1="96000" x2="0" y2="79111"/>
                        <a14:backgroundMark x1="98667" y1="65778" x2="97778" y2="96889"/>
                      </a14:backgroundRemoval>
                    </a14:imgEffect>
                  </a14:imgLayer>
                </a14:imgProps>
              </a:ext>
              <a:ext uri="{28A0092B-C50C-407E-A947-70E740481C1C}">
                <a14:useLocalDpi xmlns:a14="http://schemas.microsoft.com/office/drawing/2010/main" val="0"/>
              </a:ext>
            </a:extLst>
          </a:blip>
          <a:stretch>
            <a:fillRect/>
          </a:stretch>
        </p:blipFill>
        <p:spPr>
          <a:xfrm>
            <a:off x="188090" y="183321"/>
            <a:ext cx="1024694" cy="1024694"/>
          </a:xfrm>
          <a:prstGeom prst="rect">
            <a:avLst/>
          </a:prstGeom>
        </p:spPr>
      </p:pic>
      <p:sp>
        <p:nvSpPr>
          <p:cNvPr id="11" name="Rectángulo 11">
            <a:extLst>
              <a:ext uri="{FF2B5EF4-FFF2-40B4-BE49-F238E27FC236}">
                <a16:creationId xmlns:a16="http://schemas.microsoft.com/office/drawing/2014/main" id="{494FBF20-5942-554E-A0E2-E732234528A2}"/>
              </a:ext>
            </a:extLst>
          </p:cNvPr>
          <p:cNvSpPr/>
          <p:nvPr/>
        </p:nvSpPr>
        <p:spPr>
          <a:xfrm>
            <a:off x="4684920" y="6395507"/>
            <a:ext cx="3355210" cy="461665"/>
          </a:xfrm>
          <a:prstGeom prst="rect">
            <a:avLst/>
          </a:prstGeom>
        </p:spPr>
        <p:txBody>
          <a:bodyPr wrap="square">
            <a:spAutoFit/>
          </a:bodyPr>
          <a:lstStyle/>
          <a:p>
            <a:pPr hangingPunct="0"/>
            <a:r>
              <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Mme. </a:t>
            </a:r>
            <a:r>
              <a:rPr lang="en-US"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Belkebir</a:t>
            </a:r>
            <a:r>
              <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Malak</a:t>
            </a:r>
            <a:endParaRPr lang="en-US" sz="16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2" name="Rectangle 11"/>
          <p:cNvSpPr/>
          <p:nvPr/>
        </p:nvSpPr>
        <p:spPr>
          <a:xfrm>
            <a:off x="1212784" y="238519"/>
            <a:ext cx="10021078" cy="1938992"/>
          </a:xfrm>
          <a:prstGeom prst="rect">
            <a:avLst/>
          </a:prstGeom>
        </p:spPr>
        <p:txBody>
          <a:bodyPr wrap="square">
            <a:spAutoFit/>
          </a:bodyPr>
          <a:lstStyle/>
          <a:p>
            <a:pPr algn="ctr"/>
            <a:r>
              <a:rPr lang="fr-FR" sz="2400" dirty="0" smtClean="0">
                <a:latin typeface="Century Gothic" panose="020B0502020202020204" pitchFamily="34" charset="0"/>
              </a:rPr>
              <a:t>REPUBLIQUE </a:t>
            </a:r>
            <a:r>
              <a:rPr lang="fr-FR" sz="2400" dirty="0">
                <a:latin typeface="Century Gothic" panose="020B0502020202020204" pitchFamily="34" charset="0"/>
              </a:rPr>
              <a:t>ALGERIENNE DEMOCRATIQUE ET POPULAIRE</a:t>
            </a:r>
          </a:p>
          <a:p>
            <a:pPr algn="ctr"/>
            <a:r>
              <a:rPr lang="fr-FR" sz="2400" dirty="0">
                <a:latin typeface="Century Gothic" panose="020B0502020202020204" pitchFamily="34" charset="0"/>
              </a:rPr>
              <a:t>UNIVERSITE LARBI BEN M’HIDI </a:t>
            </a:r>
            <a:r>
              <a:rPr lang="fr-FR" sz="2400" dirty="0" smtClean="0">
                <a:latin typeface="Century Gothic" panose="020B0502020202020204" pitchFamily="34" charset="0"/>
              </a:rPr>
              <a:t>OUM-EL-BOUAGHI</a:t>
            </a:r>
            <a:endParaRPr lang="en-US" sz="2400" dirty="0">
              <a:latin typeface="Century Gothic" panose="020B0502020202020204" pitchFamily="34" charset="0"/>
            </a:endParaRPr>
          </a:p>
          <a:p>
            <a:pPr algn="ctr"/>
            <a:r>
              <a:rPr lang="fr-FR" sz="2400" dirty="0">
                <a:latin typeface="Century Gothic" panose="020B0502020202020204" pitchFamily="34" charset="0"/>
              </a:rPr>
              <a:t>LICENCE 1ERE ANNEE</a:t>
            </a:r>
            <a:endParaRPr lang="en-US" sz="2400" dirty="0">
              <a:latin typeface="Century Gothic" panose="020B0502020202020204" pitchFamily="34" charset="0"/>
            </a:endParaRPr>
          </a:p>
          <a:p>
            <a:pPr algn="ctr"/>
            <a:r>
              <a:rPr lang="fr-FR" sz="2400" dirty="0">
                <a:latin typeface="Century Gothic" panose="020B0502020202020204" pitchFamily="34" charset="0"/>
              </a:rPr>
              <a:t>MODULE : INFORMATIQUE 1</a:t>
            </a:r>
            <a:endParaRPr lang="en-US" sz="2400" dirty="0">
              <a:latin typeface="Century Gothic" panose="020B0502020202020204" pitchFamily="34" charset="0"/>
            </a:endParaRPr>
          </a:p>
          <a:p>
            <a:pPr hangingPunct="0"/>
            <a:r>
              <a:rPr lang="en-US" sz="2400" dirty="0">
                <a:latin typeface="Century Gothic" panose="020B0502020202020204" pitchFamily="34" charset="0"/>
              </a:rPr>
              <a:t> </a:t>
            </a:r>
          </a:p>
        </p:txBody>
      </p:sp>
      <p:sp>
        <p:nvSpPr>
          <p:cNvPr id="13" name="Rectángulo 11">
            <a:extLst>
              <a:ext uri="{FF2B5EF4-FFF2-40B4-BE49-F238E27FC236}">
                <a16:creationId xmlns:a16="http://schemas.microsoft.com/office/drawing/2014/main" id="{494FBF20-5942-554E-A0E2-E732234528A2}"/>
              </a:ext>
            </a:extLst>
          </p:cNvPr>
          <p:cNvSpPr/>
          <p:nvPr/>
        </p:nvSpPr>
        <p:spPr>
          <a:xfrm>
            <a:off x="3219237" y="2242709"/>
            <a:ext cx="6006465" cy="1446550"/>
          </a:xfrm>
          <a:prstGeom prst="rect">
            <a:avLst/>
          </a:prstGeom>
        </p:spPr>
        <p:txBody>
          <a:bodyPr wrap="square">
            <a:spAutoFit/>
          </a:bodyPr>
          <a:lstStyle/>
          <a:p>
            <a:pPr algn="ctr"/>
            <a:r>
              <a:rPr lang="fr-FR" sz="4400" b="1" dirty="0" smtClean="0">
                <a:solidFill>
                  <a:schemeClr val="accent1"/>
                </a:solidFill>
                <a:effectLst>
                  <a:outerShdw blurRad="38100" dist="38100" dir="2700000" algn="tl">
                    <a:srgbClr val="000000">
                      <a:alpha val="43137"/>
                    </a:srgbClr>
                  </a:outerShdw>
                </a:effectLst>
                <a:latin typeface="Century Gothic" panose="020B0502020202020204" pitchFamily="34" charset="0"/>
              </a:rPr>
              <a:t>MODULE </a:t>
            </a:r>
            <a:r>
              <a:rPr lang="fr-FR" sz="4400" b="1" dirty="0">
                <a:solidFill>
                  <a:schemeClr val="accent1"/>
                </a:solidFill>
                <a:effectLst>
                  <a:outerShdw blurRad="38100" dist="38100" dir="2700000" algn="tl">
                    <a:srgbClr val="000000">
                      <a:alpha val="43137"/>
                    </a:srgbClr>
                  </a:outerShdw>
                </a:effectLst>
                <a:latin typeface="Century Gothic" panose="020B0502020202020204" pitchFamily="34" charset="0"/>
              </a:rPr>
              <a:t>: INFORMATIQUE </a:t>
            </a:r>
            <a:r>
              <a:rPr lang="fr-FR" sz="4400" b="1" dirty="0" smtClean="0">
                <a:solidFill>
                  <a:schemeClr val="accent1"/>
                </a:solidFill>
                <a:effectLst>
                  <a:outerShdw blurRad="38100" dist="38100" dir="2700000" algn="tl">
                    <a:srgbClr val="000000">
                      <a:alpha val="43137"/>
                    </a:srgbClr>
                  </a:outerShdw>
                </a:effectLst>
                <a:latin typeface="Century Gothic" panose="020B0502020202020204" pitchFamily="34" charset="0"/>
              </a:rPr>
              <a:t>1</a:t>
            </a:r>
            <a:endParaRPr lang="es-ES" sz="4400" b="1"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1</a:t>
            </a:fld>
            <a:endParaRPr lang="en-US"/>
          </a:p>
        </p:txBody>
      </p:sp>
      <p:sp>
        <p:nvSpPr>
          <p:cNvPr id="16" name="Rectángulo 11">
            <a:extLst>
              <a:ext uri="{FF2B5EF4-FFF2-40B4-BE49-F238E27FC236}">
                <a16:creationId xmlns:a16="http://schemas.microsoft.com/office/drawing/2014/main" id="{494FBF20-5942-554E-A0E2-E732234528A2}"/>
              </a:ext>
            </a:extLst>
          </p:cNvPr>
          <p:cNvSpPr/>
          <p:nvPr/>
        </p:nvSpPr>
        <p:spPr>
          <a:xfrm>
            <a:off x="2028497" y="5095888"/>
            <a:ext cx="8823945" cy="830997"/>
          </a:xfrm>
          <a:prstGeom prst="rect">
            <a:avLst/>
          </a:prstGeom>
        </p:spPr>
        <p:txBody>
          <a:bodyPr wrap="square">
            <a:spAutoFit/>
          </a:bodyPr>
          <a:lstStyle/>
          <a:p>
            <a:r>
              <a:rPr lang="en-US" sz="4800" b="1" dirty="0">
                <a:solidFill>
                  <a:schemeClr val="bg1"/>
                </a:solidFill>
                <a:effectLst>
                  <a:outerShdw blurRad="38100" dist="38100" dir="2700000" algn="tl">
                    <a:srgbClr val="000000">
                      <a:alpha val="43137"/>
                    </a:srgbClr>
                  </a:outerShdw>
                </a:effectLst>
                <a:latin typeface="Century Gothic" panose="020B0502020202020204" pitchFamily="34" charset="0"/>
              </a:rPr>
              <a:t>Le </a:t>
            </a:r>
            <a:r>
              <a:rPr lang="en-US" sz="4800" b="1" dirty="0" err="1">
                <a:solidFill>
                  <a:schemeClr val="bg1"/>
                </a:solidFill>
                <a:effectLst>
                  <a:outerShdw blurRad="38100" dist="38100" dir="2700000" algn="tl">
                    <a:srgbClr val="000000">
                      <a:alpha val="43137"/>
                    </a:srgbClr>
                  </a:outerShdw>
                </a:effectLst>
                <a:latin typeface="Century Gothic" panose="020B0502020202020204" pitchFamily="34" charset="0"/>
              </a:rPr>
              <a:t>système</a:t>
            </a:r>
            <a:r>
              <a:rPr lang="en-US" sz="48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4800" b="1" dirty="0" err="1">
                <a:solidFill>
                  <a:schemeClr val="bg1"/>
                </a:solidFill>
                <a:effectLst>
                  <a:outerShdw blurRad="38100" dist="38100" dir="2700000" algn="tl">
                    <a:srgbClr val="000000">
                      <a:alpha val="43137"/>
                    </a:srgbClr>
                  </a:outerShdw>
                </a:effectLst>
                <a:latin typeface="Century Gothic" panose="020B0502020202020204" pitchFamily="34" charset="0"/>
              </a:rPr>
              <a:t>d’exploitation</a:t>
            </a:r>
            <a:endParaRPr lang="en-US" sz="4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backgroundRemoval t="1778" b="94667" l="889" r="98222">
                        <a14:foregroundMark x1="6667" y1="95111" x2="889" y2="77778"/>
                        <a14:foregroundMark x1="889" y1="77778" x2="36000" y2="36889"/>
                        <a14:foregroundMark x1="36000" y1="36889" x2="35556" y2="7556"/>
                        <a14:foregroundMark x1="35556" y1="7556" x2="54667" y2="1778"/>
                        <a14:foregroundMark x1="55111" y1="2222" x2="73778" y2="18222"/>
                        <a14:foregroundMark x1="73778" y1="18222" x2="75556" y2="46667"/>
                        <a14:foregroundMark x1="75556" y1="46667" x2="80889" y2="53333"/>
                        <a14:foregroundMark x1="80889" y1="53333" x2="80889" y2="60000"/>
                        <a14:foregroundMark x1="80889" y1="60000" x2="93778" y2="60444"/>
                        <a14:foregroundMark x1="95111" y1="60889" x2="98222" y2="67111"/>
                        <a14:foregroundMark x1="9778" y1="93333" x2="92444" y2="92444"/>
                        <a14:foregroundMark x1="92000" y1="92000" x2="96444" y2="92000"/>
                        <a14:foregroundMark x1="96444" y1="92000" x2="96889" y2="65778"/>
                        <a14:foregroundMark x1="62222" y1="53778" x2="64889" y2="58222"/>
                        <a14:foregroundMark x1="60000" y1="36889" x2="66667" y2="43111"/>
                        <a14:foregroundMark x1="45333" y1="86222" x2="50222" y2="89333"/>
                        <a14:foregroundMark x1="18222" y1="88889" x2="88444" y2="69778"/>
                        <a14:foregroundMark x1="90222" y1="73333" x2="32444" y2="92000"/>
                        <a14:foregroundMark x1="61333" y1="21333" x2="66667" y2="24889"/>
                        <a14:foregroundMark x1="43111" y1="12000" x2="41778" y2="36889"/>
                        <a14:foregroundMark x1="75556" y1="56444" x2="36444" y2="80889"/>
                        <a14:foregroundMark x1="66222" y1="67111" x2="55111" y2="78667"/>
                        <a14:foregroundMark x1="76444" y1="54667" x2="72444" y2="63556"/>
                        <a14:foregroundMark x1="56889" y1="74222" x2="32889" y2="81333"/>
                        <a14:foregroundMark x1="39111" y1="87111" x2="19111" y2="93333"/>
                        <a14:backgroundMark x1="1333" y1="73778" x2="32889" y2="36000"/>
                        <a14:backgroundMark x1="32889" y1="6222" x2="52000" y2="444"/>
                        <a14:backgroundMark x1="74222" y1="17333" x2="54222" y2="0"/>
                        <a14:backgroundMark x1="75556" y1="17333" x2="76444" y2="45333"/>
                        <a14:backgroundMark x1="76444" y1="45333" x2="81778" y2="51556"/>
                        <a14:backgroundMark x1="81778" y1="51556" x2="82222" y2="56889"/>
                        <a14:backgroundMark x1="82667" y1="57778" x2="82667" y2="59556"/>
                        <a14:backgroundMark x1="94667" y1="59556" x2="99556" y2="65778"/>
                        <a14:backgroundMark x1="5333" y1="96000" x2="0" y2="79111"/>
                        <a14:backgroundMark x1="98667" y1="65778" x2="97778" y2="96889"/>
                      </a14:backgroundRemoval>
                    </a14:imgEffect>
                  </a14:imgLayer>
                </a14:imgProps>
              </a:ext>
              <a:ext uri="{28A0092B-C50C-407E-A947-70E740481C1C}">
                <a14:useLocalDpi xmlns:a14="http://schemas.microsoft.com/office/drawing/2010/main" val="0"/>
              </a:ext>
            </a:extLst>
          </a:blip>
          <a:stretch>
            <a:fillRect/>
          </a:stretch>
        </p:blipFill>
        <p:spPr>
          <a:xfrm>
            <a:off x="11053798" y="183321"/>
            <a:ext cx="1024694" cy="1024694"/>
          </a:xfrm>
          <a:prstGeom prst="rect">
            <a:avLst/>
          </a:prstGeom>
        </p:spPr>
      </p:pic>
    </p:spTree>
    <p:extLst>
      <p:ext uri="{BB962C8B-B14F-4D97-AF65-F5344CB8AC3E}">
        <p14:creationId xmlns:p14="http://schemas.microsoft.com/office/powerpoint/2010/main" val="2771093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10</a:t>
            </a:fld>
            <a:endParaRPr lang="en-US"/>
          </a:p>
        </p:txBody>
      </p:sp>
      <p:sp>
        <p:nvSpPr>
          <p:cNvPr id="8" name="Rectangle 7"/>
          <p:cNvSpPr/>
          <p:nvPr/>
        </p:nvSpPr>
        <p:spPr>
          <a:xfrm>
            <a:off x="829222" y="2507232"/>
            <a:ext cx="10814050" cy="2862322"/>
          </a:xfrm>
          <a:prstGeom prst="rect">
            <a:avLst/>
          </a:prstGeom>
        </p:spPr>
        <p:txBody>
          <a:bodyPr wrap="square">
            <a:spAutoFit/>
          </a:bodyPr>
          <a:lstStyle/>
          <a:p>
            <a:r>
              <a:rPr lang="fr-FR" sz="3600" dirty="0">
                <a:latin typeface="Century Gothic" panose="020B0502020202020204" pitchFamily="34" charset="0"/>
                <a:ea typeface="Times New Roman" panose="02020603050405020304" pitchFamily="18" charset="0"/>
              </a:rPr>
              <a:t>Les systèmes d’exploitation les plus connus du grand public qui s’installent sur des ordinateurs de type téléphones mobiles, smartphones, tablettes, … sont : Mac IOS, Windows mobile, Android.</a:t>
            </a:r>
          </a:p>
        </p:txBody>
      </p:sp>
    </p:spTree>
    <p:extLst>
      <p:ext uri="{BB962C8B-B14F-4D97-AF65-F5344CB8AC3E}">
        <p14:creationId xmlns:p14="http://schemas.microsoft.com/office/powerpoint/2010/main" val="2926141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BC0D0C-0868-4FD9-B63E-9D6F38ED3D4A}" type="slidenum">
              <a:rPr lang="en-US" smtClean="0"/>
              <a:t>11</a:t>
            </a:fld>
            <a:endParaRPr lang="en-US"/>
          </a:p>
        </p:txBody>
      </p:sp>
      <p:pic>
        <p:nvPicPr>
          <p:cNvPr id="3" name="Picture 2"/>
          <p:cNvPicPr>
            <a:picLocks noChangeAspect="1"/>
          </p:cNvPicPr>
          <p:nvPr/>
        </p:nvPicPr>
        <p:blipFill>
          <a:blip r:embed="rId2"/>
          <a:stretch>
            <a:fillRect/>
          </a:stretch>
        </p:blipFill>
        <p:spPr>
          <a:xfrm>
            <a:off x="1216435" y="809297"/>
            <a:ext cx="9699175" cy="5006363"/>
          </a:xfrm>
          <a:prstGeom prst="rect">
            <a:avLst/>
          </a:prstGeom>
        </p:spPr>
      </p:pic>
    </p:spTree>
    <p:extLst>
      <p:ext uri="{BB962C8B-B14F-4D97-AF65-F5344CB8AC3E}">
        <p14:creationId xmlns:p14="http://schemas.microsoft.com/office/powerpoint/2010/main" val="1977644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1BC0D0C-0868-4FD9-B63E-9D6F38ED3D4A}" type="slidenum">
              <a:rPr lang="en-US" smtClean="0"/>
              <a:t>12</a:t>
            </a:fld>
            <a:endParaRPr lang="en-US"/>
          </a:p>
        </p:txBody>
      </p:sp>
      <p:sp>
        <p:nvSpPr>
          <p:cNvPr id="6" name="Rectangle 5"/>
          <p:cNvSpPr/>
          <p:nvPr/>
        </p:nvSpPr>
        <p:spPr>
          <a:xfrm>
            <a:off x="1111820" y="1738800"/>
            <a:ext cx="9968360" cy="2862322"/>
          </a:xfrm>
          <a:prstGeom prst="rect">
            <a:avLst/>
          </a:prstGeom>
        </p:spPr>
        <p:txBody>
          <a:bodyPr wrap="square">
            <a:spAutoFit/>
          </a:bodyPr>
          <a:lstStyle/>
          <a:p>
            <a:pPr algn="ctr"/>
            <a:r>
              <a:rPr lang="fr-FR" sz="60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 et les composants de l’ordinateur</a:t>
            </a:r>
            <a:endParaRPr lang="fr-FR"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507788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13</a:t>
            </a:fld>
            <a:endParaRPr lang="en-US"/>
          </a:p>
        </p:txBody>
      </p:sp>
      <p:sp>
        <p:nvSpPr>
          <p:cNvPr id="8" name="Rectangle 7"/>
          <p:cNvSpPr/>
          <p:nvPr/>
        </p:nvSpPr>
        <p:spPr>
          <a:xfrm>
            <a:off x="755650" y="1287587"/>
            <a:ext cx="10814050" cy="4524315"/>
          </a:xfrm>
          <a:prstGeom prst="rect">
            <a:avLst/>
          </a:prstGeom>
        </p:spPr>
        <p:txBody>
          <a:bodyPr wrap="square">
            <a:spAutoFit/>
          </a:bodyPr>
          <a:lstStyle/>
          <a:p>
            <a:r>
              <a:rPr lang="fr-FR" sz="3200" dirty="0">
                <a:latin typeface="Century Gothic" panose="020B0502020202020204" pitchFamily="34" charset="0"/>
                <a:ea typeface="Times New Roman" panose="02020603050405020304" pitchFamily="18" charset="0"/>
              </a:rPr>
              <a:t>Quand un système d’exploitation est installé sur un ordinateur, la première des choses qu’il fait c’est de reconnaitre les composants de l’ordinateur (composants, périphériques reliés à la carte </a:t>
            </a:r>
            <a:r>
              <a:rPr lang="fr-FR" sz="3200" dirty="0" smtClean="0">
                <a:latin typeface="Century Gothic" panose="020B0502020202020204" pitchFamily="34" charset="0"/>
                <a:ea typeface="Times New Roman" panose="02020603050405020304" pitchFamily="18" charset="0"/>
              </a:rPr>
              <a:t>mère.</a:t>
            </a:r>
          </a:p>
          <a:p>
            <a:endParaRPr lang="fr-FR" sz="3200" dirty="0">
              <a:latin typeface="Century Gothic" panose="020B0502020202020204" pitchFamily="34" charset="0"/>
              <a:ea typeface="Times New Roman" panose="02020603050405020304" pitchFamily="18" charset="0"/>
            </a:endParaRPr>
          </a:p>
          <a:p>
            <a:r>
              <a:rPr lang="fr-FR" sz="3200" dirty="0" smtClean="0">
                <a:latin typeface="Century Gothic" panose="020B0502020202020204" pitchFamily="34" charset="0"/>
                <a:ea typeface="Times New Roman" panose="02020603050405020304" pitchFamily="18" charset="0"/>
              </a:rPr>
              <a:t>Pour </a:t>
            </a:r>
            <a:r>
              <a:rPr lang="fr-FR" sz="3200" dirty="0">
                <a:latin typeface="Century Gothic" panose="020B0502020202020204" pitchFamily="34" charset="0"/>
                <a:ea typeface="Times New Roman" panose="02020603050405020304" pitchFamily="18" charset="0"/>
              </a:rPr>
              <a:t>que le système d’exploitation sache utiliser correctement les composants constituant l’ordinateur (processeur, mémoire vive, disque dur, …) il lui faut en quelque sorte « une notice ».</a:t>
            </a:r>
          </a:p>
        </p:txBody>
      </p:sp>
    </p:spTree>
    <p:extLst>
      <p:ext uri="{BB962C8B-B14F-4D97-AF65-F5344CB8AC3E}">
        <p14:creationId xmlns:p14="http://schemas.microsoft.com/office/powerpoint/2010/main" val="9400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14</a:t>
            </a:fld>
            <a:endParaRPr lang="en-US"/>
          </a:p>
        </p:txBody>
      </p:sp>
      <p:sp>
        <p:nvSpPr>
          <p:cNvPr id="8" name="Rectangle 7"/>
          <p:cNvSpPr/>
          <p:nvPr/>
        </p:nvSpPr>
        <p:spPr>
          <a:xfrm>
            <a:off x="755650" y="1287587"/>
            <a:ext cx="10814050" cy="4524315"/>
          </a:xfrm>
          <a:prstGeom prst="rect">
            <a:avLst/>
          </a:prstGeom>
        </p:spPr>
        <p:txBody>
          <a:bodyPr wrap="square">
            <a:spAutoFit/>
          </a:bodyPr>
          <a:lstStyle/>
          <a:p>
            <a:r>
              <a:rPr lang="fr-FR" sz="3200" dirty="0">
                <a:latin typeface="Century Gothic" panose="020B0502020202020204" pitchFamily="34" charset="0"/>
                <a:ea typeface="Times New Roman" panose="02020603050405020304" pitchFamily="18" charset="0"/>
              </a:rPr>
              <a:t>Cette « notice » lui est donnée par un petit programme, logiciel appelé driver ou pilote qu’il installe ou qu’il demande d’installer lors de la reconnaissance de l’existence du périphérique</a:t>
            </a:r>
            <a:r>
              <a:rPr lang="fr-FR" sz="3200" dirty="0" smtClean="0">
                <a:latin typeface="Century Gothic" panose="020B0502020202020204" pitchFamily="34" charset="0"/>
                <a:ea typeface="Times New Roman" panose="02020603050405020304" pitchFamily="18" charset="0"/>
              </a:rPr>
              <a:t>.</a:t>
            </a:r>
          </a:p>
          <a:p>
            <a:endParaRPr lang="fr-FR" sz="3200" dirty="0">
              <a:latin typeface="Century Gothic" panose="020B0502020202020204" pitchFamily="34" charset="0"/>
              <a:ea typeface="Times New Roman" panose="02020603050405020304" pitchFamily="18" charset="0"/>
            </a:endParaRPr>
          </a:p>
          <a:p>
            <a:r>
              <a:rPr lang="fr-FR" sz="3200" dirty="0" smtClean="0">
                <a:latin typeface="Century Gothic" panose="020B0502020202020204" pitchFamily="34" charset="0"/>
                <a:ea typeface="Times New Roman" panose="02020603050405020304" pitchFamily="18" charset="0"/>
              </a:rPr>
              <a:t>Ainsi </a:t>
            </a:r>
            <a:r>
              <a:rPr lang="fr-FR" sz="3200" dirty="0">
                <a:latin typeface="Century Gothic" panose="020B0502020202020204" pitchFamily="34" charset="0"/>
                <a:ea typeface="Times New Roman" panose="02020603050405020304" pitchFamily="18" charset="0"/>
              </a:rPr>
              <a:t>le système d’exploitation par ces drivers ou pilotes reconnait précisément chaque composant constituant l’ordinateur et permet ainsi une parfaite utilisation.</a:t>
            </a:r>
          </a:p>
        </p:txBody>
      </p:sp>
      <p:pic>
        <p:nvPicPr>
          <p:cNvPr id="3" name="Picture 2"/>
          <p:cNvPicPr>
            <a:picLocks noChangeAspect="1"/>
          </p:cNvPicPr>
          <p:nvPr/>
        </p:nvPicPr>
        <p:blipFill>
          <a:blip r:embed="rId3"/>
          <a:stretch>
            <a:fillRect/>
          </a:stretch>
        </p:blipFill>
        <p:spPr>
          <a:xfrm>
            <a:off x="6680503" y="5348804"/>
            <a:ext cx="1107664" cy="1115032"/>
          </a:xfrm>
          <a:prstGeom prst="rect">
            <a:avLst/>
          </a:prstGeom>
        </p:spPr>
      </p:pic>
    </p:spTree>
    <p:extLst>
      <p:ext uri="{BB962C8B-B14F-4D97-AF65-F5344CB8AC3E}">
        <p14:creationId xmlns:p14="http://schemas.microsoft.com/office/powerpoint/2010/main" val="3215145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1BC0D0C-0868-4FD9-B63E-9D6F38ED3D4A}" type="slidenum">
              <a:rPr lang="en-US" smtClean="0"/>
              <a:t>15</a:t>
            </a:fld>
            <a:endParaRPr lang="en-US"/>
          </a:p>
        </p:txBody>
      </p:sp>
      <p:sp>
        <p:nvSpPr>
          <p:cNvPr id="6" name="Rectangle 5"/>
          <p:cNvSpPr/>
          <p:nvPr/>
        </p:nvSpPr>
        <p:spPr>
          <a:xfrm>
            <a:off x="1111820" y="1738800"/>
            <a:ext cx="9968360" cy="1938992"/>
          </a:xfrm>
          <a:prstGeom prst="rect">
            <a:avLst/>
          </a:prstGeom>
        </p:spPr>
        <p:txBody>
          <a:bodyPr wrap="square">
            <a:spAutoFit/>
          </a:bodyPr>
          <a:lstStyle/>
          <a:p>
            <a:pPr algn="ctr"/>
            <a:r>
              <a:rPr lang="fr-FR" sz="60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 et les programmes</a:t>
            </a:r>
            <a:endParaRPr lang="fr-FR"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226846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16</a:t>
            </a:fld>
            <a:endParaRPr lang="en-US"/>
          </a:p>
        </p:txBody>
      </p:sp>
      <p:sp>
        <p:nvSpPr>
          <p:cNvPr id="8" name="Rectangle 7"/>
          <p:cNvSpPr/>
          <p:nvPr/>
        </p:nvSpPr>
        <p:spPr>
          <a:xfrm>
            <a:off x="902795" y="1613408"/>
            <a:ext cx="10814050" cy="3416320"/>
          </a:xfrm>
          <a:prstGeom prst="rect">
            <a:avLst/>
          </a:prstGeom>
        </p:spPr>
        <p:txBody>
          <a:bodyPr wrap="square">
            <a:spAutoFit/>
          </a:bodyPr>
          <a:lstStyle/>
          <a:p>
            <a:r>
              <a:rPr lang="fr-FR" sz="3600" dirty="0" smtClean="0">
                <a:latin typeface="Century Gothic" panose="020B0502020202020204" pitchFamily="34" charset="0"/>
                <a:ea typeface="Times New Roman" panose="02020603050405020304" pitchFamily="18" charset="0"/>
              </a:rPr>
              <a:t>une </a:t>
            </a:r>
            <a:r>
              <a:rPr lang="fr-FR" sz="3600" dirty="0">
                <a:latin typeface="Century Gothic" panose="020B0502020202020204" pitchFamily="34" charset="0"/>
                <a:ea typeface="Times New Roman" panose="02020603050405020304" pitchFamily="18" charset="0"/>
              </a:rPr>
              <a:t>fois le système d’exploitation bien paramétré (tous les composants de l’ordinateur reconnus – périphériques), le système d’exploitation permet à l’utilisateur l’installation d’autres programmes – logiciels propre à ses besoins</a:t>
            </a:r>
            <a:r>
              <a:rPr lang="fr-FR" sz="3600" dirty="0" smtClean="0">
                <a:latin typeface="Century Gothic" panose="020B0502020202020204" pitchFamily="34" charset="0"/>
                <a:ea typeface="Times New Roman" panose="02020603050405020304" pitchFamily="18" charset="0"/>
              </a:rPr>
              <a:t>.</a:t>
            </a:r>
            <a:endParaRPr lang="fr-FR" sz="36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259300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17</a:t>
            </a:fld>
            <a:endParaRPr lang="en-US"/>
          </a:p>
        </p:txBody>
      </p:sp>
      <p:sp>
        <p:nvSpPr>
          <p:cNvPr id="8" name="Rectangle 7"/>
          <p:cNvSpPr/>
          <p:nvPr/>
        </p:nvSpPr>
        <p:spPr>
          <a:xfrm>
            <a:off x="755650" y="1939228"/>
            <a:ext cx="10814050" cy="2862322"/>
          </a:xfrm>
          <a:prstGeom prst="rect">
            <a:avLst/>
          </a:prstGeom>
        </p:spPr>
        <p:txBody>
          <a:bodyPr wrap="square">
            <a:spAutoFit/>
          </a:bodyPr>
          <a:lstStyle/>
          <a:p>
            <a:r>
              <a:rPr lang="fr-FR" sz="3600" dirty="0" smtClean="0">
                <a:latin typeface="Century Gothic" panose="020B0502020202020204" pitchFamily="34" charset="0"/>
                <a:ea typeface="Times New Roman" panose="02020603050405020304" pitchFamily="18" charset="0"/>
              </a:rPr>
              <a:t>Le </a:t>
            </a:r>
            <a:r>
              <a:rPr lang="fr-FR" sz="3600" dirty="0">
                <a:latin typeface="Century Gothic" panose="020B0502020202020204" pitchFamily="34" charset="0"/>
                <a:ea typeface="Times New Roman" panose="02020603050405020304" pitchFamily="18" charset="0"/>
              </a:rPr>
              <a:t>système d’exploitation va alors allouer, répartir, distribuer les ressources physiques de l’ordinateur (temps d’utilisation du processeur, mémoire, …) aux différents programmes en cours d’exécution.</a:t>
            </a:r>
          </a:p>
        </p:txBody>
      </p:sp>
    </p:spTree>
    <p:extLst>
      <p:ext uri="{BB962C8B-B14F-4D97-AF65-F5344CB8AC3E}">
        <p14:creationId xmlns:p14="http://schemas.microsoft.com/office/powerpoint/2010/main" val="1431835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18</a:t>
            </a:fld>
            <a:endParaRPr lang="en-US"/>
          </a:p>
        </p:txBody>
      </p:sp>
      <p:sp>
        <p:nvSpPr>
          <p:cNvPr id="8" name="Rectangle 7"/>
          <p:cNvSpPr/>
          <p:nvPr/>
        </p:nvSpPr>
        <p:spPr>
          <a:xfrm>
            <a:off x="892285" y="2401684"/>
            <a:ext cx="10814050" cy="2062103"/>
          </a:xfrm>
          <a:prstGeom prst="rect">
            <a:avLst/>
          </a:prstGeom>
        </p:spPr>
        <p:txBody>
          <a:bodyPr wrap="square">
            <a:spAutoFit/>
          </a:bodyPr>
          <a:lstStyle/>
          <a:p>
            <a:r>
              <a:rPr lang="fr-FR" sz="3200" dirty="0" smtClean="0">
                <a:latin typeface="Century Gothic" panose="020B0502020202020204" pitchFamily="34" charset="0"/>
                <a:ea typeface="Times New Roman" panose="02020603050405020304" pitchFamily="18" charset="0"/>
              </a:rPr>
              <a:t>Remarque </a:t>
            </a:r>
            <a:r>
              <a:rPr lang="fr-FR" sz="3200" dirty="0">
                <a:latin typeface="Century Gothic" panose="020B0502020202020204" pitchFamily="34" charset="0"/>
                <a:ea typeface="Times New Roman" panose="02020603050405020304" pitchFamily="18" charset="0"/>
              </a:rPr>
              <a:t>: Un système d’exploitation peut lorsqu’il s’installe, installer lui-même des logiciels complémentaires, mais bien qu’installer en même temps, ils ne le constituent pas pour autant</a:t>
            </a:r>
            <a:r>
              <a:rPr lang="fr-FR" sz="3200" dirty="0" smtClean="0">
                <a:latin typeface="Century Gothic" panose="020B0502020202020204" pitchFamily="34" charset="0"/>
                <a:ea typeface="Times New Roman" panose="02020603050405020304" pitchFamily="18" charset="0"/>
              </a:rPr>
              <a:t>. </a:t>
            </a:r>
            <a:endParaRPr lang="fr-FR" sz="32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777258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19</a:t>
            </a:fld>
            <a:endParaRPr lang="en-US"/>
          </a:p>
        </p:txBody>
      </p:sp>
      <p:sp>
        <p:nvSpPr>
          <p:cNvPr id="8" name="Rectangle 7"/>
          <p:cNvSpPr/>
          <p:nvPr/>
        </p:nvSpPr>
        <p:spPr>
          <a:xfrm>
            <a:off x="755650" y="1287587"/>
            <a:ext cx="10814050" cy="4031873"/>
          </a:xfrm>
          <a:prstGeom prst="rect">
            <a:avLst/>
          </a:prstGeom>
        </p:spPr>
        <p:txBody>
          <a:bodyPr wrap="square">
            <a:spAutoFit/>
          </a:bodyPr>
          <a:lstStyle/>
          <a:p>
            <a:r>
              <a:rPr lang="fr-FR" sz="3200" dirty="0" smtClean="0">
                <a:latin typeface="Century Gothic" panose="020B0502020202020204" pitchFamily="34" charset="0"/>
                <a:ea typeface="Times New Roman" panose="02020603050405020304" pitchFamily="18" charset="0"/>
              </a:rPr>
              <a:t>Exemple </a:t>
            </a:r>
            <a:r>
              <a:rPr lang="fr-FR" sz="3200" dirty="0">
                <a:latin typeface="Century Gothic" panose="020B0502020202020204" pitchFamily="34" charset="0"/>
                <a:ea typeface="Times New Roman" panose="02020603050405020304" pitchFamily="18" charset="0"/>
              </a:rPr>
              <a:t>: Lorsque l’on installe le système d’exploitation Windows, celui-ci installe en même temps le logiciel Windows Média Player (sous Windows 10 : Groove Musique) qui nous permette de gérer et d’écouter notre musique et nos vidéos, mais ce programme ne constitue pas pour autant le système d’exploitation, on dit alors que c’est un programme fourni avec le système d’exploitation.</a:t>
            </a:r>
          </a:p>
        </p:txBody>
      </p:sp>
    </p:spTree>
    <p:extLst>
      <p:ext uri="{BB962C8B-B14F-4D97-AF65-F5344CB8AC3E}">
        <p14:creationId xmlns:p14="http://schemas.microsoft.com/office/powerpoint/2010/main" val="729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14323" y="1946687"/>
            <a:ext cx="9968361" cy="1569660"/>
          </a:xfrm>
          <a:prstGeom prst="rect">
            <a:avLst/>
          </a:prstGeom>
        </p:spPr>
        <p:txBody>
          <a:bodyPr wrap="square">
            <a:spAutoFit/>
          </a:bodyPr>
          <a:lstStyle/>
          <a:p>
            <a:pPr algn="just"/>
            <a:r>
              <a:rPr lang="fr-FR" sz="4800" b="1" dirty="0">
                <a:solidFill>
                  <a:schemeClr val="bg1"/>
                </a:solidFill>
                <a:effectLst>
                  <a:outerShdw blurRad="38100" dist="38100" dir="2700000" algn="tl">
                    <a:srgbClr val="000000">
                      <a:alpha val="43137"/>
                    </a:srgbClr>
                  </a:outerShdw>
                </a:effectLst>
                <a:latin typeface="Century Gothic" panose="020B0502020202020204" pitchFamily="34" charset="0"/>
              </a:rPr>
              <a:t>Operating system (OS)</a:t>
            </a:r>
          </a:p>
          <a:p>
            <a:pPr algn="just"/>
            <a:endParaRPr lang="fr-FR" sz="4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71BC0D0C-0868-4FD9-B63E-9D6F38ED3D4A}" type="slidenum">
              <a:rPr lang="en-US" smtClean="0"/>
              <a:t>2</a:t>
            </a:fld>
            <a:endParaRPr lang="en-US"/>
          </a:p>
        </p:txBody>
      </p:sp>
      <p:sp>
        <p:nvSpPr>
          <p:cNvPr id="6" name="Rectangle 5"/>
          <p:cNvSpPr/>
          <p:nvPr/>
        </p:nvSpPr>
        <p:spPr>
          <a:xfrm>
            <a:off x="1636861" y="809585"/>
            <a:ext cx="9968360" cy="1015663"/>
          </a:xfrm>
          <a:prstGeom prst="rect">
            <a:avLst/>
          </a:prstGeom>
        </p:spPr>
        <p:txBody>
          <a:bodyPr wrap="square">
            <a:spAutoFit/>
          </a:bodyPr>
          <a:lstStyle/>
          <a:p>
            <a:r>
              <a:rPr lang="fr-FR" sz="60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endParaRPr lang="fr-FR"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9" name="Rectangle 8"/>
          <p:cNvSpPr/>
          <p:nvPr/>
        </p:nvSpPr>
        <p:spPr>
          <a:xfrm>
            <a:off x="1111819" y="3911501"/>
            <a:ext cx="9968361" cy="2308324"/>
          </a:xfrm>
          <a:prstGeom prst="rect">
            <a:avLst/>
          </a:prstGeom>
        </p:spPr>
        <p:txBody>
          <a:bodyPr wrap="square">
            <a:spAutoFit/>
          </a:bodyPr>
          <a:lstStyle/>
          <a:p>
            <a:pPr algn="ctr"/>
            <a:r>
              <a:rPr lang="fr-FR"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Qu’est-ce qu’un système d’exploitation (OS)</a:t>
            </a:r>
          </a:p>
          <a:p>
            <a:pPr algn="ctr"/>
            <a:endParaRPr lang="fr-FR" sz="4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179252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1BC0D0C-0868-4FD9-B63E-9D6F38ED3D4A}" type="slidenum">
              <a:rPr lang="en-US" smtClean="0"/>
              <a:t>20</a:t>
            </a:fld>
            <a:endParaRPr lang="en-US"/>
          </a:p>
        </p:txBody>
      </p:sp>
      <p:sp>
        <p:nvSpPr>
          <p:cNvPr id="6" name="Rectangle 5"/>
          <p:cNvSpPr/>
          <p:nvPr/>
        </p:nvSpPr>
        <p:spPr>
          <a:xfrm>
            <a:off x="1111820" y="1738800"/>
            <a:ext cx="9968360" cy="1938992"/>
          </a:xfrm>
          <a:prstGeom prst="rect">
            <a:avLst/>
          </a:prstGeom>
        </p:spPr>
        <p:txBody>
          <a:bodyPr wrap="square">
            <a:spAutoFit/>
          </a:bodyPr>
          <a:lstStyle/>
          <a:p>
            <a:pPr algn="ctr"/>
            <a:r>
              <a:rPr lang="fr-FR" sz="6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L’interface graphique du système d’exploitation</a:t>
            </a:r>
            <a:endParaRPr lang="fr-FR"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871734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21</a:t>
            </a:fld>
            <a:endParaRPr lang="en-US"/>
          </a:p>
        </p:txBody>
      </p:sp>
      <p:sp>
        <p:nvSpPr>
          <p:cNvPr id="8" name="Rectangle 7"/>
          <p:cNvSpPr/>
          <p:nvPr/>
        </p:nvSpPr>
        <p:spPr>
          <a:xfrm>
            <a:off x="755650" y="1287587"/>
            <a:ext cx="10814050" cy="2862322"/>
          </a:xfrm>
          <a:prstGeom prst="rect">
            <a:avLst/>
          </a:prstGeom>
        </p:spPr>
        <p:txBody>
          <a:bodyPr wrap="square">
            <a:spAutoFit/>
          </a:bodyPr>
          <a:lstStyle/>
          <a:p>
            <a:r>
              <a:rPr lang="fr-FR" sz="3600" dirty="0">
                <a:latin typeface="Century Gothic" panose="020B0502020202020204" pitchFamily="34" charset="0"/>
                <a:ea typeface="Times New Roman" panose="02020603050405020304" pitchFamily="18" charset="0"/>
              </a:rPr>
              <a:t>Grace à l’interface graphique que le système d’exploitation offre à l’utilisateur, il lui est très facile d’entrer en « contact » avec l’ordinateur au moyen de périphériques tels que le clavier, la souris et l’écran</a:t>
            </a:r>
            <a:r>
              <a:rPr lang="fr-FR" sz="3600" dirty="0" smtClean="0">
                <a:latin typeface="Century Gothic" panose="020B0502020202020204" pitchFamily="34" charset="0"/>
                <a:ea typeface="Times New Roman" panose="02020603050405020304" pitchFamily="18" charset="0"/>
              </a:rPr>
              <a:t>.</a:t>
            </a:r>
          </a:p>
        </p:txBody>
      </p:sp>
    </p:spTree>
    <p:extLst>
      <p:ext uri="{BB962C8B-B14F-4D97-AF65-F5344CB8AC3E}">
        <p14:creationId xmlns:p14="http://schemas.microsoft.com/office/powerpoint/2010/main" val="822656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22</a:t>
            </a:fld>
            <a:endParaRPr lang="en-US"/>
          </a:p>
        </p:txBody>
      </p:sp>
      <p:sp>
        <p:nvSpPr>
          <p:cNvPr id="8" name="Rectangle 7"/>
          <p:cNvSpPr/>
          <p:nvPr/>
        </p:nvSpPr>
        <p:spPr>
          <a:xfrm>
            <a:off x="755650" y="1287587"/>
            <a:ext cx="10814050" cy="3539430"/>
          </a:xfrm>
          <a:prstGeom prst="rect">
            <a:avLst/>
          </a:prstGeom>
        </p:spPr>
        <p:txBody>
          <a:bodyPr wrap="square">
            <a:spAutoFit/>
          </a:bodyPr>
          <a:lstStyle/>
          <a:p>
            <a:r>
              <a:rPr lang="fr-FR" sz="3200" dirty="0" smtClean="0">
                <a:latin typeface="Century Gothic" panose="020B0502020202020204" pitchFamily="34" charset="0"/>
                <a:ea typeface="Times New Roman" panose="02020603050405020304" pitchFamily="18" charset="0"/>
              </a:rPr>
              <a:t>On peut ainsi très facilement demander à l’OS par exemple d’installer, désinstaller, lancer des programmes utiles, paramétrer notre ordinateur à notre convenance, vérifier l’état des connexions des périphériques sur la machine, établir une connexion réseau, imprimer un document, déplacer, copier des données, …</a:t>
            </a:r>
            <a:endParaRPr lang="fr-FR" sz="32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3543998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1BC0D0C-0868-4FD9-B63E-9D6F38ED3D4A}" type="slidenum">
              <a:rPr lang="en-US" smtClean="0"/>
              <a:t>23</a:t>
            </a:fld>
            <a:endParaRPr lang="en-US"/>
          </a:p>
        </p:txBody>
      </p:sp>
      <p:sp>
        <p:nvSpPr>
          <p:cNvPr id="6" name="Rectangle 5"/>
          <p:cNvSpPr/>
          <p:nvPr/>
        </p:nvSpPr>
        <p:spPr>
          <a:xfrm>
            <a:off x="1111820" y="1738800"/>
            <a:ext cx="9968360" cy="1938992"/>
          </a:xfrm>
          <a:prstGeom prst="rect">
            <a:avLst/>
          </a:prstGeom>
        </p:spPr>
        <p:txBody>
          <a:bodyPr wrap="square">
            <a:spAutoFit/>
          </a:bodyPr>
          <a:lstStyle/>
          <a:p>
            <a:pPr algn="ctr"/>
            <a:r>
              <a:rPr lang="fr-FR" sz="60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 en résumé</a:t>
            </a:r>
            <a:endParaRPr lang="fr-FR"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140587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24</a:t>
            </a:fld>
            <a:endParaRPr lang="en-US"/>
          </a:p>
        </p:txBody>
      </p:sp>
      <p:sp>
        <p:nvSpPr>
          <p:cNvPr id="8" name="Rectangle 7"/>
          <p:cNvSpPr/>
          <p:nvPr/>
        </p:nvSpPr>
        <p:spPr>
          <a:xfrm>
            <a:off x="755650" y="1287587"/>
            <a:ext cx="10814050" cy="2862322"/>
          </a:xfrm>
          <a:prstGeom prst="rect">
            <a:avLst/>
          </a:prstGeom>
        </p:spPr>
        <p:txBody>
          <a:bodyPr wrap="square">
            <a:spAutoFit/>
          </a:bodyPr>
          <a:lstStyle/>
          <a:p>
            <a:r>
              <a:rPr lang="fr-FR" sz="3600" dirty="0">
                <a:latin typeface="Century Gothic" panose="020B0502020202020204" pitchFamily="34" charset="0"/>
                <a:ea typeface="Times New Roman" panose="02020603050405020304" pitchFamily="18" charset="0"/>
              </a:rPr>
              <a:t>Un système d’exploitation s’occupe de faire fonctionner l’ordinateur, la machine et ses périphériques et permet à l’utilisateur d’interagir avec lui au travers d’une interface graphique visible sur un écran.</a:t>
            </a:r>
          </a:p>
        </p:txBody>
      </p:sp>
    </p:spTree>
    <p:extLst>
      <p:ext uri="{BB962C8B-B14F-4D97-AF65-F5344CB8AC3E}">
        <p14:creationId xmlns:p14="http://schemas.microsoft.com/office/powerpoint/2010/main" val="1647476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1BC0D0C-0868-4FD9-B63E-9D6F38ED3D4A}" type="slidenum">
              <a:rPr lang="en-US" smtClean="0"/>
              <a:t>25</a:t>
            </a:fld>
            <a:endParaRPr lang="en-US"/>
          </a:p>
        </p:txBody>
      </p:sp>
      <p:sp>
        <p:nvSpPr>
          <p:cNvPr id="6" name="Rectangle 5"/>
          <p:cNvSpPr/>
          <p:nvPr/>
        </p:nvSpPr>
        <p:spPr>
          <a:xfrm>
            <a:off x="1111820" y="1738800"/>
            <a:ext cx="9968360" cy="1015663"/>
          </a:xfrm>
          <a:prstGeom prst="rect">
            <a:avLst/>
          </a:prstGeom>
        </p:spPr>
        <p:txBody>
          <a:bodyPr wrap="square">
            <a:spAutoFit/>
          </a:bodyPr>
          <a:lstStyle/>
          <a:p>
            <a:pPr algn="ctr"/>
            <a:r>
              <a:rPr lang="fr-FR" sz="6000" b="1" dirty="0">
                <a:solidFill>
                  <a:schemeClr val="bg1"/>
                </a:solidFill>
                <a:effectLst>
                  <a:outerShdw blurRad="38100" dist="38100" dir="2700000" algn="tl">
                    <a:srgbClr val="000000">
                      <a:alpha val="43137"/>
                    </a:srgbClr>
                  </a:outerShdw>
                </a:effectLst>
                <a:latin typeface="Century Gothic" panose="020B0502020202020204" pitchFamily="34" charset="0"/>
              </a:rPr>
              <a:t>Les versions de Windows</a:t>
            </a:r>
            <a:endParaRPr lang="fr-FR"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27451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26</a:t>
            </a:fld>
            <a:endParaRPr lang="en-US"/>
          </a:p>
        </p:txBody>
      </p:sp>
      <p:sp>
        <p:nvSpPr>
          <p:cNvPr id="8" name="Rectangle 7"/>
          <p:cNvSpPr/>
          <p:nvPr/>
        </p:nvSpPr>
        <p:spPr>
          <a:xfrm>
            <a:off x="755650" y="1287587"/>
            <a:ext cx="10814050" cy="5078313"/>
          </a:xfrm>
          <a:prstGeom prst="rect">
            <a:avLst/>
          </a:prstGeom>
        </p:spPr>
        <p:txBody>
          <a:bodyPr wrap="square">
            <a:spAutoFit/>
          </a:bodyPr>
          <a:lstStyle/>
          <a:p>
            <a:r>
              <a:rPr lang="en-US" sz="3600" dirty="0"/>
              <a:t>• Windows 95 (</a:t>
            </a:r>
            <a:r>
              <a:rPr lang="en-US" sz="3600" dirty="0" err="1"/>
              <a:t>août</a:t>
            </a:r>
            <a:r>
              <a:rPr lang="en-US" sz="3600" dirty="0"/>
              <a:t> 1995) </a:t>
            </a:r>
            <a:endParaRPr lang="en-US" sz="3600" dirty="0" smtClean="0"/>
          </a:p>
          <a:p>
            <a:r>
              <a:rPr lang="en-US" sz="3600" dirty="0" smtClean="0"/>
              <a:t>• </a:t>
            </a:r>
            <a:r>
              <a:rPr lang="en-US" sz="3600" dirty="0"/>
              <a:t>Windows 98 (</a:t>
            </a:r>
            <a:r>
              <a:rPr lang="en-US" sz="3600" dirty="0" err="1"/>
              <a:t>juin</a:t>
            </a:r>
            <a:r>
              <a:rPr lang="en-US" sz="3600" dirty="0"/>
              <a:t> 1998) </a:t>
            </a:r>
            <a:endParaRPr lang="en-US" sz="3600" dirty="0" smtClean="0"/>
          </a:p>
          <a:p>
            <a:r>
              <a:rPr lang="en-US" sz="3600" dirty="0" smtClean="0"/>
              <a:t>• </a:t>
            </a:r>
            <a:r>
              <a:rPr lang="en-US" sz="3600" dirty="0"/>
              <a:t>Windows 2000 (</a:t>
            </a:r>
            <a:r>
              <a:rPr lang="en-US" sz="3600" dirty="0" err="1"/>
              <a:t>février</a:t>
            </a:r>
            <a:r>
              <a:rPr lang="en-US" sz="3600" dirty="0"/>
              <a:t> 2000) </a:t>
            </a:r>
            <a:endParaRPr lang="en-US" sz="3600" dirty="0" smtClean="0"/>
          </a:p>
          <a:p>
            <a:r>
              <a:rPr lang="en-US" sz="3600" dirty="0" smtClean="0"/>
              <a:t>• </a:t>
            </a:r>
            <a:r>
              <a:rPr lang="en-US" sz="3600" dirty="0"/>
              <a:t>Windows Me (</a:t>
            </a:r>
            <a:r>
              <a:rPr lang="en-US" sz="3600" dirty="0" err="1"/>
              <a:t>septembre</a:t>
            </a:r>
            <a:r>
              <a:rPr lang="en-US" sz="3600" dirty="0"/>
              <a:t> 2000) </a:t>
            </a:r>
            <a:endParaRPr lang="en-US" sz="3600" dirty="0" smtClean="0"/>
          </a:p>
          <a:p>
            <a:r>
              <a:rPr lang="en-US" sz="3600" dirty="0" smtClean="0"/>
              <a:t>• </a:t>
            </a:r>
            <a:r>
              <a:rPr lang="en-US" sz="3600" dirty="0"/>
              <a:t>Windows XP (</a:t>
            </a:r>
            <a:r>
              <a:rPr lang="en-US" sz="3600" dirty="0" err="1"/>
              <a:t>octobre</a:t>
            </a:r>
            <a:r>
              <a:rPr lang="en-US" sz="3600" dirty="0"/>
              <a:t> 2001) </a:t>
            </a:r>
            <a:endParaRPr lang="en-US" sz="3600" dirty="0" smtClean="0"/>
          </a:p>
          <a:p>
            <a:r>
              <a:rPr lang="en-US" sz="3600" dirty="0" smtClean="0"/>
              <a:t>• </a:t>
            </a:r>
            <a:r>
              <a:rPr lang="en-US" sz="3600" dirty="0"/>
              <a:t>Windows Vista (</a:t>
            </a:r>
            <a:r>
              <a:rPr lang="en-US" sz="3600" dirty="0" err="1"/>
              <a:t>janvier</a:t>
            </a:r>
            <a:r>
              <a:rPr lang="en-US" sz="3600" dirty="0"/>
              <a:t> 2007) </a:t>
            </a:r>
            <a:endParaRPr lang="en-US" sz="3600" dirty="0" smtClean="0"/>
          </a:p>
          <a:p>
            <a:r>
              <a:rPr lang="en-US" sz="3600" dirty="0" smtClean="0"/>
              <a:t>• </a:t>
            </a:r>
            <a:r>
              <a:rPr lang="en-US" sz="3600" dirty="0"/>
              <a:t>Windows 7 (</a:t>
            </a:r>
            <a:r>
              <a:rPr lang="en-US" sz="3600" dirty="0" err="1"/>
              <a:t>octobre</a:t>
            </a:r>
            <a:r>
              <a:rPr lang="en-US" sz="3600" dirty="0"/>
              <a:t> 2009) </a:t>
            </a:r>
            <a:endParaRPr lang="en-US" sz="3600" dirty="0" smtClean="0"/>
          </a:p>
          <a:p>
            <a:r>
              <a:rPr lang="en-US" sz="3600" dirty="0" smtClean="0"/>
              <a:t>• Windows 8</a:t>
            </a:r>
          </a:p>
          <a:p>
            <a:r>
              <a:rPr lang="en-US" sz="3600" dirty="0" smtClean="0"/>
              <a:t>• Windows 10</a:t>
            </a:r>
            <a:r>
              <a:rPr lang="fr-FR" sz="3600" dirty="0">
                <a:latin typeface="Century Gothic" panose="020B0502020202020204" pitchFamily="34" charset="0"/>
              </a:rPr>
              <a:t> </a:t>
            </a:r>
            <a:r>
              <a:rPr lang="fr-FR" sz="3600" dirty="0" smtClean="0">
                <a:latin typeface="Century Gothic" panose="020B0502020202020204" pitchFamily="34" charset="0"/>
              </a:rPr>
              <a:t>et windows11</a:t>
            </a:r>
            <a:endParaRPr lang="en-US" sz="3600" dirty="0" smtClean="0"/>
          </a:p>
        </p:txBody>
      </p:sp>
    </p:spTree>
    <p:extLst>
      <p:ext uri="{BB962C8B-B14F-4D97-AF65-F5344CB8AC3E}">
        <p14:creationId xmlns:p14="http://schemas.microsoft.com/office/powerpoint/2010/main" val="3866127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1BC0D0C-0868-4FD9-B63E-9D6F38ED3D4A}" type="slidenum">
              <a:rPr lang="en-US" smtClean="0"/>
              <a:t>27</a:t>
            </a:fld>
            <a:endParaRPr lang="en-US"/>
          </a:p>
        </p:txBody>
      </p:sp>
      <p:sp>
        <p:nvSpPr>
          <p:cNvPr id="6" name="Rectangle 5"/>
          <p:cNvSpPr/>
          <p:nvPr/>
        </p:nvSpPr>
        <p:spPr>
          <a:xfrm>
            <a:off x="1111820" y="1738800"/>
            <a:ext cx="9968360" cy="1015663"/>
          </a:xfrm>
          <a:prstGeom prst="rect">
            <a:avLst/>
          </a:prstGeom>
        </p:spPr>
        <p:txBody>
          <a:bodyPr wrap="square">
            <a:spAutoFit/>
          </a:bodyPr>
          <a:lstStyle/>
          <a:p>
            <a:pPr algn="ctr"/>
            <a:r>
              <a:rPr lang="fr-FR" sz="6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Le bureau</a:t>
            </a:r>
            <a:endParaRPr lang="fr-FR"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331845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28</a:t>
            </a:fld>
            <a:endParaRPr lang="en-US"/>
          </a:p>
        </p:txBody>
      </p:sp>
      <p:sp>
        <p:nvSpPr>
          <p:cNvPr id="8" name="Rectangle 7"/>
          <p:cNvSpPr/>
          <p:nvPr/>
        </p:nvSpPr>
        <p:spPr>
          <a:xfrm>
            <a:off x="755650" y="1287587"/>
            <a:ext cx="10814050" cy="4031873"/>
          </a:xfrm>
          <a:prstGeom prst="rect">
            <a:avLst/>
          </a:prstGeom>
        </p:spPr>
        <p:txBody>
          <a:bodyPr wrap="square">
            <a:spAutoFit/>
          </a:bodyPr>
          <a:lstStyle/>
          <a:p>
            <a:r>
              <a:rPr lang="fr-FR" sz="3200" dirty="0">
                <a:latin typeface="Century Gothic" panose="020B0502020202020204" pitchFamily="34" charset="0"/>
                <a:ea typeface="Times New Roman" panose="02020603050405020304" pitchFamily="18" charset="0"/>
              </a:rPr>
              <a:t>Le bureau Windows est la base du système, sur laquelle vous travaillez. Vos documents et vos logiciels sont généralement accessibles à partir du bureau. C'est par-dessus ce bureau que seront lancés les programmes et les fenêtres </a:t>
            </a:r>
            <a:r>
              <a:rPr lang="fr-FR" sz="3200" dirty="0" smtClean="0">
                <a:latin typeface="Century Gothic" panose="020B0502020202020204" pitchFamily="34" charset="0"/>
                <a:ea typeface="Times New Roman" panose="02020603050405020304" pitchFamily="18" charset="0"/>
              </a:rPr>
              <a:t>Windows.</a:t>
            </a:r>
          </a:p>
          <a:p>
            <a:endParaRPr lang="fr-FR" sz="3200" dirty="0">
              <a:latin typeface="Century Gothic" panose="020B0502020202020204" pitchFamily="34" charset="0"/>
              <a:ea typeface="Times New Roman" panose="02020603050405020304" pitchFamily="18" charset="0"/>
            </a:endParaRPr>
          </a:p>
          <a:p>
            <a:r>
              <a:rPr lang="fr-FR" sz="3200" dirty="0" smtClean="0">
                <a:latin typeface="Century Gothic" panose="020B0502020202020204" pitchFamily="34" charset="0"/>
                <a:ea typeface="Times New Roman" panose="02020603050405020304" pitchFamily="18" charset="0"/>
              </a:rPr>
              <a:t>Il </a:t>
            </a:r>
            <a:r>
              <a:rPr lang="fr-FR" sz="3200" dirty="0">
                <a:latin typeface="Century Gothic" panose="020B0502020202020204" pitchFamily="34" charset="0"/>
                <a:ea typeface="Times New Roman" panose="02020603050405020304" pitchFamily="18" charset="0"/>
              </a:rPr>
              <a:t>est encadré en rouge sur la capture d'écran suivante :</a:t>
            </a:r>
          </a:p>
        </p:txBody>
      </p:sp>
    </p:spTree>
    <p:extLst>
      <p:ext uri="{BB962C8B-B14F-4D97-AF65-F5344CB8AC3E}">
        <p14:creationId xmlns:p14="http://schemas.microsoft.com/office/powerpoint/2010/main" val="3406750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BC0D0C-0868-4FD9-B63E-9D6F38ED3D4A}" type="slidenum">
              <a:rPr lang="en-US" smtClean="0"/>
              <a:t>29</a:t>
            </a:fld>
            <a:endParaRPr lang="en-US"/>
          </a:p>
        </p:txBody>
      </p:sp>
      <p:pic>
        <p:nvPicPr>
          <p:cNvPr id="3" name="Picture 2"/>
          <p:cNvPicPr>
            <a:picLocks noChangeAspect="1"/>
          </p:cNvPicPr>
          <p:nvPr/>
        </p:nvPicPr>
        <p:blipFill>
          <a:blip r:embed="rId2"/>
          <a:stretch>
            <a:fillRect/>
          </a:stretch>
        </p:blipFill>
        <p:spPr>
          <a:xfrm>
            <a:off x="2305373" y="1273217"/>
            <a:ext cx="7676827" cy="4430920"/>
          </a:xfrm>
          <a:prstGeom prst="rect">
            <a:avLst/>
          </a:prstGeom>
        </p:spPr>
      </p:pic>
    </p:spTree>
    <p:extLst>
      <p:ext uri="{BB962C8B-B14F-4D97-AF65-F5344CB8AC3E}">
        <p14:creationId xmlns:p14="http://schemas.microsoft.com/office/powerpoint/2010/main" val="379742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3</a:t>
            </a:fld>
            <a:endParaRPr lang="en-US"/>
          </a:p>
        </p:txBody>
      </p:sp>
      <p:sp>
        <p:nvSpPr>
          <p:cNvPr id="8" name="Rectangle 7"/>
          <p:cNvSpPr/>
          <p:nvPr/>
        </p:nvSpPr>
        <p:spPr>
          <a:xfrm>
            <a:off x="755650" y="1287587"/>
            <a:ext cx="10814050" cy="3539430"/>
          </a:xfrm>
          <a:prstGeom prst="rect">
            <a:avLst/>
          </a:prstGeom>
        </p:spPr>
        <p:txBody>
          <a:bodyPr wrap="square">
            <a:spAutoFit/>
          </a:bodyPr>
          <a:lstStyle/>
          <a:p>
            <a:r>
              <a:rPr lang="fr-FR" sz="2800" b="1" dirty="0">
                <a:latin typeface="Century Gothic" panose="020B0502020202020204" pitchFamily="34" charset="0"/>
                <a:ea typeface="Times New Roman" panose="02020603050405020304" pitchFamily="18" charset="0"/>
              </a:rPr>
              <a:t>Un ordinateur est avant tout un ensemble de composants électroniques reliés entre eux sur une carte mère (circuit imprimé</a:t>
            </a:r>
            <a:r>
              <a:rPr lang="fr-FR" sz="2800" b="1" dirty="0" smtClean="0">
                <a:latin typeface="Century Gothic" panose="020B0502020202020204" pitchFamily="34" charset="0"/>
                <a:ea typeface="Times New Roman" panose="02020603050405020304" pitchFamily="18" charset="0"/>
              </a:rPr>
              <a:t>).</a:t>
            </a:r>
          </a:p>
          <a:p>
            <a:endParaRPr lang="fr-FR" sz="2800" b="1" dirty="0">
              <a:latin typeface="Century Gothic" panose="020B0502020202020204" pitchFamily="34" charset="0"/>
              <a:ea typeface="Times New Roman" panose="02020603050405020304" pitchFamily="18" charset="0"/>
            </a:endParaRPr>
          </a:p>
          <a:p>
            <a:r>
              <a:rPr lang="fr-FR" sz="2800" b="1" dirty="0" smtClean="0">
                <a:latin typeface="Century Gothic" panose="020B0502020202020204" pitchFamily="34" charset="0"/>
                <a:ea typeface="Times New Roman" panose="02020603050405020304" pitchFamily="18" charset="0"/>
              </a:rPr>
              <a:t>Le </a:t>
            </a:r>
            <a:r>
              <a:rPr lang="fr-FR" sz="2800" b="1" dirty="0">
                <a:latin typeface="Century Gothic" panose="020B0502020202020204" pitchFamily="34" charset="0"/>
                <a:ea typeface="Times New Roman" panose="02020603050405020304" pitchFamily="18" charset="0"/>
              </a:rPr>
              <a:t>système d’exploitation (ou Operating System en anglais) est le programme central qui permet de rendre accessible de manière visuel, graphique sur un écran, les fonctionnalités des composants d’un ordinateur pour un utilisateur.</a:t>
            </a:r>
          </a:p>
        </p:txBody>
      </p:sp>
    </p:spTree>
    <p:extLst>
      <p:ext uri="{BB962C8B-B14F-4D97-AF65-F5344CB8AC3E}">
        <p14:creationId xmlns:p14="http://schemas.microsoft.com/office/powerpoint/2010/main" val="3636589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30</a:t>
            </a:fld>
            <a:endParaRPr lang="en-US"/>
          </a:p>
        </p:txBody>
      </p:sp>
      <p:sp>
        <p:nvSpPr>
          <p:cNvPr id="8" name="Rectangle 7"/>
          <p:cNvSpPr/>
          <p:nvPr/>
        </p:nvSpPr>
        <p:spPr>
          <a:xfrm>
            <a:off x="755650" y="1287587"/>
            <a:ext cx="10814050" cy="1569660"/>
          </a:xfrm>
          <a:prstGeom prst="rect">
            <a:avLst/>
          </a:prstGeom>
        </p:spPr>
        <p:txBody>
          <a:bodyPr wrap="square">
            <a:spAutoFit/>
          </a:bodyPr>
          <a:lstStyle/>
          <a:p>
            <a:r>
              <a:rPr lang="fr-FR" sz="3200" dirty="0">
                <a:latin typeface="Century Gothic" panose="020B0502020202020204" pitchFamily="34" charset="0"/>
                <a:ea typeface="Times New Roman" panose="02020603050405020304" pitchFamily="18" charset="0"/>
              </a:rPr>
              <a:t>En bas à gauche de votre écran, vous pouvez voir un </a:t>
            </a:r>
            <a:r>
              <a:rPr lang="fr-FR" sz="3200" dirty="0" smtClean="0">
                <a:latin typeface="Century Gothic" panose="020B0502020202020204" pitchFamily="34" charset="0"/>
                <a:ea typeface="Times New Roman" panose="02020603050405020304" pitchFamily="18" charset="0"/>
              </a:rPr>
              <a:t>bouton, </a:t>
            </a:r>
            <a:r>
              <a:rPr lang="fr-FR" sz="3200" dirty="0">
                <a:latin typeface="Century Gothic" panose="020B0502020202020204" pitchFamily="34" charset="0"/>
                <a:ea typeface="Times New Roman" panose="02020603050405020304" pitchFamily="18" charset="0"/>
              </a:rPr>
              <a:t>représenté par le logo Windows. C'est le menu </a:t>
            </a:r>
            <a:r>
              <a:rPr lang="fr-FR" sz="3200" b="1" dirty="0">
                <a:latin typeface="Century Gothic" panose="020B0502020202020204" pitchFamily="34" charset="0"/>
                <a:ea typeface="Times New Roman" panose="02020603050405020304" pitchFamily="18" charset="0"/>
              </a:rPr>
              <a:t>Démarrer</a:t>
            </a:r>
            <a:r>
              <a:rPr lang="fr-FR" sz="3200" dirty="0">
                <a:latin typeface="Century Gothic" panose="020B0502020202020204" pitchFamily="34" charset="0"/>
                <a:ea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353158" y="3946966"/>
            <a:ext cx="11000642" cy="1974141"/>
          </a:xfrm>
          <a:prstGeom prst="rect">
            <a:avLst/>
          </a:prstGeom>
        </p:spPr>
      </p:pic>
    </p:spTree>
    <p:extLst>
      <p:ext uri="{BB962C8B-B14F-4D97-AF65-F5344CB8AC3E}">
        <p14:creationId xmlns:p14="http://schemas.microsoft.com/office/powerpoint/2010/main" val="256544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31</a:t>
            </a:fld>
            <a:endParaRPr lang="en-US"/>
          </a:p>
        </p:txBody>
      </p:sp>
      <p:pic>
        <p:nvPicPr>
          <p:cNvPr id="4" name="Picture 3"/>
          <p:cNvPicPr>
            <a:picLocks noChangeAspect="1"/>
          </p:cNvPicPr>
          <p:nvPr/>
        </p:nvPicPr>
        <p:blipFill>
          <a:blip r:embed="rId3"/>
          <a:stretch>
            <a:fillRect/>
          </a:stretch>
        </p:blipFill>
        <p:spPr>
          <a:xfrm>
            <a:off x="3576286" y="1501046"/>
            <a:ext cx="5039428" cy="5220429"/>
          </a:xfrm>
          <a:prstGeom prst="rect">
            <a:avLst/>
          </a:prstGeom>
        </p:spPr>
      </p:pic>
    </p:spTree>
    <p:extLst>
      <p:ext uri="{BB962C8B-B14F-4D97-AF65-F5344CB8AC3E}">
        <p14:creationId xmlns:p14="http://schemas.microsoft.com/office/powerpoint/2010/main" val="536367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32</a:t>
            </a:fld>
            <a:endParaRPr lang="en-US"/>
          </a:p>
        </p:txBody>
      </p:sp>
      <p:sp>
        <p:nvSpPr>
          <p:cNvPr id="8" name="Rectangle 7"/>
          <p:cNvSpPr/>
          <p:nvPr/>
        </p:nvSpPr>
        <p:spPr>
          <a:xfrm>
            <a:off x="755650" y="1287587"/>
            <a:ext cx="10814050" cy="3539430"/>
          </a:xfrm>
          <a:prstGeom prst="rect">
            <a:avLst/>
          </a:prstGeom>
        </p:spPr>
        <p:txBody>
          <a:bodyPr wrap="square">
            <a:spAutoFit/>
          </a:bodyPr>
          <a:lstStyle/>
          <a:p>
            <a:r>
              <a:rPr lang="fr-FR" sz="3200" dirty="0">
                <a:latin typeface="Century Gothic" panose="020B0502020202020204" pitchFamily="34" charset="0"/>
                <a:ea typeface="Times New Roman" panose="02020603050405020304" pitchFamily="18" charset="0"/>
              </a:rPr>
              <a:t>Le menu Démarrer est composé de trois parties </a:t>
            </a:r>
            <a:r>
              <a:rPr lang="fr-FR" sz="3200" dirty="0" smtClean="0">
                <a:latin typeface="Century Gothic" panose="020B0502020202020204" pitchFamily="34" charset="0"/>
                <a:ea typeface="Times New Roman" panose="02020603050405020304" pitchFamily="18" charset="0"/>
              </a:rPr>
              <a:t>:</a:t>
            </a:r>
          </a:p>
          <a:p>
            <a:r>
              <a:rPr lang="fr-FR" sz="3200" b="1" dirty="0" smtClean="0">
                <a:latin typeface="Century Gothic" panose="020B0502020202020204" pitchFamily="34" charset="0"/>
                <a:ea typeface="Times New Roman" panose="02020603050405020304" pitchFamily="18" charset="0"/>
              </a:rPr>
              <a:t>o</a:t>
            </a:r>
            <a:r>
              <a:rPr lang="fr-FR" sz="3200" dirty="0" smtClean="0">
                <a:latin typeface="Century Gothic" panose="020B0502020202020204" pitchFamily="34" charset="0"/>
                <a:ea typeface="Times New Roman" panose="02020603050405020304" pitchFamily="18" charset="0"/>
              </a:rPr>
              <a:t> </a:t>
            </a:r>
            <a:r>
              <a:rPr lang="fr-FR" sz="3200" dirty="0">
                <a:latin typeface="Century Gothic" panose="020B0502020202020204" pitchFamily="34" charset="0"/>
                <a:ea typeface="Times New Roman" panose="02020603050405020304" pitchFamily="18" charset="0"/>
              </a:rPr>
              <a:t>à gauche, sur fond blanc, une liste de </a:t>
            </a:r>
            <a:r>
              <a:rPr lang="fr-FR" sz="3200" dirty="0" smtClean="0">
                <a:latin typeface="Century Gothic" panose="020B0502020202020204" pitchFamily="34" charset="0"/>
                <a:ea typeface="Times New Roman" panose="02020603050405020304" pitchFamily="18" charset="0"/>
              </a:rPr>
              <a:t>programmes</a:t>
            </a:r>
          </a:p>
          <a:p>
            <a:endParaRPr lang="fr-FR" sz="3200" dirty="0">
              <a:latin typeface="Century Gothic" panose="020B0502020202020204" pitchFamily="34" charset="0"/>
              <a:ea typeface="Times New Roman" panose="02020603050405020304" pitchFamily="18" charset="0"/>
            </a:endParaRPr>
          </a:p>
          <a:p>
            <a:r>
              <a:rPr lang="fr-FR" sz="3200" b="1" dirty="0">
                <a:latin typeface="Century Gothic" panose="020B0502020202020204" pitchFamily="34" charset="0"/>
                <a:ea typeface="Times New Roman" panose="02020603050405020304" pitchFamily="18" charset="0"/>
              </a:rPr>
              <a:t>o</a:t>
            </a:r>
            <a:r>
              <a:rPr lang="fr-FR" sz="3200" dirty="0">
                <a:latin typeface="Century Gothic" panose="020B0502020202020204" pitchFamily="34" charset="0"/>
                <a:ea typeface="Times New Roman" panose="02020603050405020304" pitchFamily="18" charset="0"/>
              </a:rPr>
              <a:t> à droite, sur fond gris, une liste de liens (c'est-à-dire de boutons dotés de textes) </a:t>
            </a:r>
            <a:endParaRPr lang="fr-FR" sz="3200" dirty="0" smtClean="0">
              <a:latin typeface="Century Gothic" panose="020B0502020202020204" pitchFamily="34" charset="0"/>
              <a:ea typeface="Times New Roman" panose="02020603050405020304" pitchFamily="18" charset="0"/>
            </a:endParaRPr>
          </a:p>
          <a:p>
            <a:endParaRPr lang="fr-FR" sz="3200" dirty="0">
              <a:latin typeface="Century Gothic" panose="020B0502020202020204" pitchFamily="34" charset="0"/>
              <a:ea typeface="Times New Roman" panose="02020603050405020304" pitchFamily="18" charset="0"/>
            </a:endParaRPr>
          </a:p>
          <a:p>
            <a:r>
              <a:rPr lang="fr-FR" sz="3200" b="1" dirty="0">
                <a:latin typeface="Century Gothic" panose="020B0502020202020204" pitchFamily="34" charset="0"/>
                <a:ea typeface="Times New Roman" panose="02020603050405020304" pitchFamily="18" charset="0"/>
              </a:rPr>
              <a:t>o</a:t>
            </a:r>
            <a:r>
              <a:rPr lang="fr-FR" sz="3200" dirty="0">
                <a:latin typeface="Century Gothic" panose="020B0502020202020204" pitchFamily="34" charset="0"/>
                <a:ea typeface="Times New Roman" panose="02020603050405020304" pitchFamily="18" charset="0"/>
              </a:rPr>
              <a:t> en bas à gauche, un champ de recherche</a:t>
            </a:r>
          </a:p>
        </p:txBody>
      </p:sp>
    </p:spTree>
    <p:extLst>
      <p:ext uri="{BB962C8B-B14F-4D97-AF65-F5344CB8AC3E}">
        <p14:creationId xmlns:p14="http://schemas.microsoft.com/office/powerpoint/2010/main" val="2821633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33</a:t>
            </a:fld>
            <a:endParaRPr lang="en-US"/>
          </a:p>
        </p:txBody>
      </p:sp>
      <p:sp>
        <p:nvSpPr>
          <p:cNvPr id="8" name="Rectangle 7"/>
          <p:cNvSpPr/>
          <p:nvPr/>
        </p:nvSpPr>
        <p:spPr>
          <a:xfrm>
            <a:off x="755650" y="1287587"/>
            <a:ext cx="10814050" cy="584775"/>
          </a:xfrm>
          <a:prstGeom prst="rect">
            <a:avLst/>
          </a:prstGeom>
        </p:spPr>
        <p:txBody>
          <a:bodyPr wrap="square">
            <a:spAutoFit/>
          </a:bodyPr>
          <a:lstStyle/>
          <a:p>
            <a:r>
              <a:rPr lang="fr-FR" sz="3200" b="1" dirty="0" smtClean="0">
                <a:latin typeface="Century Gothic" panose="020B0502020202020204" pitchFamily="34" charset="0"/>
                <a:ea typeface="Times New Roman" panose="02020603050405020304" pitchFamily="18" charset="0"/>
              </a:rPr>
              <a:t>La barre des tâches et les fenêtres</a:t>
            </a:r>
            <a:endParaRPr lang="fr-FR" sz="3200" b="1" dirty="0">
              <a:latin typeface="Century Gothic" panose="020B0502020202020204" pitchFamily="34"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075879" y="2011037"/>
            <a:ext cx="8173591" cy="914528"/>
          </a:xfrm>
          <a:prstGeom prst="rect">
            <a:avLst/>
          </a:prstGeom>
        </p:spPr>
      </p:pic>
      <p:sp>
        <p:nvSpPr>
          <p:cNvPr id="7" name="Rectangle 6"/>
          <p:cNvSpPr/>
          <p:nvPr/>
        </p:nvSpPr>
        <p:spPr>
          <a:xfrm>
            <a:off x="755650" y="3448396"/>
            <a:ext cx="10814050" cy="1077218"/>
          </a:xfrm>
          <a:prstGeom prst="rect">
            <a:avLst/>
          </a:prstGeom>
        </p:spPr>
        <p:txBody>
          <a:bodyPr wrap="square">
            <a:spAutoFit/>
          </a:bodyPr>
          <a:lstStyle/>
          <a:p>
            <a:r>
              <a:rPr lang="fr-FR" sz="3200" dirty="0">
                <a:latin typeface="Century Gothic" panose="020B0502020202020204" pitchFamily="34" charset="0"/>
                <a:ea typeface="Times New Roman" panose="02020603050405020304" pitchFamily="18" charset="0"/>
              </a:rPr>
              <a:t>Au cours de l'utilisation de l'ordinateur, elle n'arrête pas d'évoluer. </a:t>
            </a:r>
          </a:p>
        </p:txBody>
      </p:sp>
    </p:spTree>
    <p:extLst>
      <p:ext uri="{BB962C8B-B14F-4D97-AF65-F5344CB8AC3E}">
        <p14:creationId xmlns:p14="http://schemas.microsoft.com/office/powerpoint/2010/main" val="3178979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34</a:t>
            </a:fld>
            <a:endParaRPr lang="en-US"/>
          </a:p>
        </p:txBody>
      </p:sp>
      <p:sp>
        <p:nvSpPr>
          <p:cNvPr id="8" name="Rectangle 7"/>
          <p:cNvSpPr/>
          <p:nvPr/>
        </p:nvSpPr>
        <p:spPr>
          <a:xfrm>
            <a:off x="755650" y="1287587"/>
            <a:ext cx="10814050" cy="584775"/>
          </a:xfrm>
          <a:prstGeom prst="rect">
            <a:avLst/>
          </a:prstGeom>
        </p:spPr>
        <p:txBody>
          <a:bodyPr wrap="square">
            <a:spAutoFit/>
          </a:bodyPr>
          <a:lstStyle/>
          <a:p>
            <a:r>
              <a:rPr lang="fr-FR" sz="3200" b="1" dirty="0" smtClean="0">
                <a:latin typeface="Century Gothic" panose="020B0502020202020204" pitchFamily="34" charset="0"/>
                <a:ea typeface="Times New Roman" panose="02020603050405020304" pitchFamily="18" charset="0"/>
              </a:rPr>
              <a:t>La </a:t>
            </a:r>
            <a:r>
              <a:rPr lang="fr-FR" sz="3200" b="1" dirty="0">
                <a:latin typeface="Century Gothic" panose="020B0502020202020204" pitchFamily="34" charset="0"/>
                <a:ea typeface="Times New Roman" panose="02020603050405020304" pitchFamily="18" charset="0"/>
              </a:rPr>
              <a:t>zone de </a:t>
            </a:r>
            <a:r>
              <a:rPr lang="fr-FR" sz="3200" b="1" dirty="0" smtClean="0">
                <a:latin typeface="Century Gothic" panose="020B0502020202020204" pitchFamily="34" charset="0"/>
                <a:ea typeface="Times New Roman" panose="02020603050405020304" pitchFamily="18" charset="0"/>
              </a:rPr>
              <a:t>notification</a:t>
            </a:r>
            <a:endParaRPr lang="fr-FR" sz="3200" b="1" dirty="0">
              <a:latin typeface="Century Gothic" panose="020B0502020202020204" pitchFamily="34" charset="0"/>
              <a:ea typeface="Times New Roman" panose="02020603050405020304" pitchFamily="18" charset="0"/>
            </a:endParaRPr>
          </a:p>
        </p:txBody>
      </p:sp>
      <p:sp>
        <p:nvSpPr>
          <p:cNvPr id="7" name="Rectangle 6"/>
          <p:cNvSpPr/>
          <p:nvPr/>
        </p:nvSpPr>
        <p:spPr>
          <a:xfrm>
            <a:off x="755650" y="3448396"/>
            <a:ext cx="10814050" cy="1077218"/>
          </a:xfrm>
          <a:prstGeom prst="rect">
            <a:avLst/>
          </a:prstGeom>
        </p:spPr>
        <p:txBody>
          <a:bodyPr wrap="square">
            <a:spAutoFit/>
          </a:bodyPr>
          <a:lstStyle/>
          <a:p>
            <a:r>
              <a:rPr lang="fr-FR" sz="3200" dirty="0">
                <a:latin typeface="Century Gothic" panose="020B0502020202020204" pitchFamily="34" charset="0"/>
                <a:ea typeface="Times New Roman" panose="02020603050405020304" pitchFamily="18" charset="0"/>
              </a:rPr>
              <a:t>La zone de notification, c'est la partie de l'écran qui donne l'heure (entre autres), en bas à droite :</a:t>
            </a:r>
          </a:p>
        </p:txBody>
      </p:sp>
      <p:pic>
        <p:nvPicPr>
          <p:cNvPr id="4" name="Picture 3"/>
          <p:cNvPicPr>
            <a:picLocks noChangeAspect="1"/>
          </p:cNvPicPr>
          <p:nvPr/>
        </p:nvPicPr>
        <p:blipFill>
          <a:blip r:embed="rId3"/>
          <a:stretch>
            <a:fillRect/>
          </a:stretch>
        </p:blipFill>
        <p:spPr>
          <a:xfrm>
            <a:off x="2969840" y="2182519"/>
            <a:ext cx="6069913" cy="1210422"/>
          </a:xfrm>
          <a:prstGeom prst="rect">
            <a:avLst/>
          </a:prstGeom>
        </p:spPr>
      </p:pic>
    </p:spTree>
    <p:extLst>
      <p:ext uri="{BB962C8B-B14F-4D97-AF65-F5344CB8AC3E}">
        <p14:creationId xmlns:p14="http://schemas.microsoft.com/office/powerpoint/2010/main" val="1176194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35</a:t>
            </a:fld>
            <a:endParaRPr lang="en-US"/>
          </a:p>
        </p:txBody>
      </p:sp>
      <p:sp>
        <p:nvSpPr>
          <p:cNvPr id="8" name="Rectangle 7"/>
          <p:cNvSpPr/>
          <p:nvPr/>
        </p:nvSpPr>
        <p:spPr>
          <a:xfrm>
            <a:off x="755650" y="1287587"/>
            <a:ext cx="10814050" cy="584775"/>
          </a:xfrm>
          <a:prstGeom prst="rect">
            <a:avLst/>
          </a:prstGeom>
        </p:spPr>
        <p:txBody>
          <a:bodyPr wrap="square">
            <a:spAutoFit/>
          </a:bodyPr>
          <a:lstStyle/>
          <a:p>
            <a:r>
              <a:rPr lang="fr-FR" sz="3200" b="1" dirty="0">
                <a:latin typeface="Century Gothic" panose="020B0502020202020204" pitchFamily="34" charset="0"/>
                <a:ea typeface="Times New Roman" panose="02020603050405020304" pitchFamily="18" charset="0"/>
              </a:rPr>
              <a:t>Le clic-droit</a:t>
            </a:r>
          </a:p>
        </p:txBody>
      </p:sp>
      <p:sp>
        <p:nvSpPr>
          <p:cNvPr id="7" name="Rectangle 6"/>
          <p:cNvSpPr/>
          <p:nvPr/>
        </p:nvSpPr>
        <p:spPr>
          <a:xfrm>
            <a:off x="755650" y="2590862"/>
            <a:ext cx="10814050" cy="3046988"/>
          </a:xfrm>
          <a:prstGeom prst="rect">
            <a:avLst/>
          </a:prstGeom>
        </p:spPr>
        <p:txBody>
          <a:bodyPr wrap="square">
            <a:spAutoFit/>
          </a:bodyPr>
          <a:lstStyle/>
          <a:p>
            <a:r>
              <a:rPr lang="fr-FR" sz="3200" dirty="0" smtClean="0">
                <a:latin typeface="Century Gothic" panose="020B0502020202020204" pitchFamily="34" charset="0"/>
                <a:ea typeface="Times New Roman" panose="02020603050405020304" pitchFamily="18" charset="0"/>
              </a:rPr>
              <a:t>Le </a:t>
            </a:r>
            <a:r>
              <a:rPr lang="fr-FR" sz="3200" dirty="0">
                <a:latin typeface="Century Gothic" panose="020B0502020202020204" pitchFamily="34" charset="0"/>
                <a:ea typeface="Times New Roman" panose="02020603050405020304" pitchFamily="18" charset="0"/>
              </a:rPr>
              <a:t>clic-droit sert à ouvrir un menu "caché". Il est appelé menu contextuel, car </a:t>
            </a:r>
            <a:r>
              <a:rPr lang="fr-FR" sz="3200" dirty="0" smtClean="0">
                <a:latin typeface="Century Gothic" panose="020B0502020202020204" pitchFamily="34" charset="0"/>
                <a:ea typeface="Times New Roman" panose="02020603050405020304" pitchFamily="18" charset="0"/>
              </a:rPr>
              <a:t>son contenu </a:t>
            </a:r>
            <a:r>
              <a:rPr lang="fr-FR" sz="3200" dirty="0">
                <a:latin typeface="Century Gothic" panose="020B0502020202020204" pitchFamily="34" charset="0"/>
                <a:ea typeface="Times New Roman" panose="02020603050405020304" pitchFamily="18" charset="0"/>
              </a:rPr>
              <a:t>dépend du contexte, c'est-à-dire de l'endroit où le clic est effectué</a:t>
            </a:r>
            <a:r>
              <a:rPr lang="fr-FR" sz="3200" dirty="0" smtClean="0">
                <a:latin typeface="Century Gothic" panose="020B0502020202020204" pitchFamily="34" charset="0"/>
                <a:ea typeface="Times New Roman" panose="02020603050405020304" pitchFamily="18" charset="0"/>
              </a:rPr>
              <a:t>. Faisons </a:t>
            </a:r>
            <a:r>
              <a:rPr lang="fr-FR" sz="3200" dirty="0">
                <a:latin typeface="Century Gothic" panose="020B0502020202020204" pitchFamily="34" charset="0"/>
                <a:ea typeface="Times New Roman" panose="02020603050405020304" pitchFamily="18" charset="0"/>
              </a:rPr>
              <a:t>un essai sur le Bureau. Faites un clic-droit en plein milieu de votre </a:t>
            </a:r>
            <a:r>
              <a:rPr lang="fr-FR" sz="3200" dirty="0" smtClean="0">
                <a:latin typeface="Century Gothic" panose="020B0502020202020204" pitchFamily="34" charset="0"/>
                <a:ea typeface="Times New Roman" panose="02020603050405020304" pitchFamily="18" charset="0"/>
              </a:rPr>
              <a:t>Bureau pour </a:t>
            </a:r>
            <a:r>
              <a:rPr lang="fr-FR" sz="3200" dirty="0">
                <a:latin typeface="Century Gothic" panose="020B0502020202020204" pitchFamily="34" charset="0"/>
                <a:ea typeface="Times New Roman" panose="02020603050405020304" pitchFamily="18" charset="0"/>
              </a:rPr>
              <a:t>voir apparaître un menu contextuel tel que le suivant :</a:t>
            </a:r>
          </a:p>
        </p:txBody>
      </p:sp>
    </p:spTree>
    <p:extLst>
      <p:ext uri="{BB962C8B-B14F-4D97-AF65-F5344CB8AC3E}">
        <p14:creationId xmlns:p14="http://schemas.microsoft.com/office/powerpoint/2010/main" val="3744018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BC0D0C-0868-4FD9-B63E-9D6F38ED3D4A}" type="slidenum">
              <a:rPr lang="en-US" smtClean="0"/>
              <a:t>36</a:t>
            </a:fld>
            <a:endParaRPr lang="en-US"/>
          </a:p>
        </p:txBody>
      </p:sp>
      <p:pic>
        <p:nvPicPr>
          <p:cNvPr id="3" name="Picture 2"/>
          <p:cNvPicPr>
            <a:picLocks noChangeAspect="1"/>
          </p:cNvPicPr>
          <p:nvPr/>
        </p:nvPicPr>
        <p:blipFill>
          <a:blip r:embed="rId2"/>
          <a:stretch>
            <a:fillRect/>
          </a:stretch>
        </p:blipFill>
        <p:spPr>
          <a:xfrm>
            <a:off x="3634452" y="1027462"/>
            <a:ext cx="4708008" cy="4277705"/>
          </a:xfrm>
          <a:prstGeom prst="rect">
            <a:avLst/>
          </a:prstGeom>
        </p:spPr>
      </p:pic>
    </p:spTree>
    <p:extLst>
      <p:ext uri="{BB962C8B-B14F-4D97-AF65-F5344CB8AC3E}">
        <p14:creationId xmlns:p14="http://schemas.microsoft.com/office/powerpoint/2010/main" val="17470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1BC0D0C-0868-4FD9-B63E-9D6F38ED3D4A}" type="slidenum">
              <a:rPr lang="en-US" smtClean="0"/>
              <a:t>37</a:t>
            </a:fld>
            <a:endParaRPr lang="en-US"/>
          </a:p>
        </p:txBody>
      </p:sp>
      <p:sp>
        <p:nvSpPr>
          <p:cNvPr id="6" name="Rectangle 5"/>
          <p:cNvSpPr/>
          <p:nvPr/>
        </p:nvSpPr>
        <p:spPr>
          <a:xfrm>
            <a:off x="1111820" y="1738800"/>
            <a:ext cx="9968360" cy="1938992"/>
          </a:xfrm>
          <a:prstGeom prst="rect">
            <a:avLst/>
          </a:prstGeom>
        </p:spPr>
        <p:txBody>
          <a:bodyPr wrap="square">
            <a:spAutoFit/>
          </a:bodyPr>
          <a:lstStyle/>
          <a:p>
            <a:pPr algn="ctr"/>
            <a:r>
              <a:rPr lang="fr-FR" sz="6000" b="1" dirty="0">
                <a:solidFill>
                  <a:schemeClr val="bg1"/>
                </a:solidFill>
                <a:effectLst>
                  <a:outerShdw blurRad="38100" dist="38100" dir="2700000" algn="tl">
                    <a:srgbClr val="000000">
                      <a:alpha val="43137"/>
                    </a:srgbClr>
                  </a:outerShdw>
                </a:effectLst>
                <a:latin typeface="Century Gothic" panose="020B0502020202020204" pitchFamily="34" charset="0"/>
              </a:rPr>
              <a:t>Installer un logiciel sur Windows </a:t>
            </a:r>
            <a:endParaRPr lang="fr-FR"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791100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38</a:t>
            </a:fld>
            <a:endParaRPr lang="en-US"/>
          </a:p>
        </p:txBody>
      </p:sp>
      <p:sp>
        <p:nvSpPr>
          <p:cNvPr id="7" name="Rectangle 6"/>
          <p:cNvSpPr/>
          <p:nvPr/>
        </p:nvSpPr>
        <p:spPr>
          <a:xfrm>
            <a:off x="755650" y="1153015"/>
            <a:ext cx="10814050" cy="5016758"/>
          </a:xfrm>
          <a:prstGeom prst="rect">
            <a:avLst/>
          </a:prstGeom>
        </p:spPr>
        <p:txBody>
          <a:bodyPr wrap="square">
            <a:spAutoFit/>
          </a:bodyPr>
          <a:lstStyle/>
          <a:p>
            <a:r>
              <a:rPr lang="fr-FR" sz="3200" dirty="0">
                <a:latin typeface="Century Gothic" panose="020B0502020202020204" pitchFamily="34" charset="0"/>
                <a:ea typeface="Times New Roman" panose="02020603050405020304" pitchFamily="18" charset="0"/>
              </a:rPr>
              <a:t>Installer un logiciel sur </a:t>
            </a:r>
            <a:r>
              <a:rPr lang="fr-FR" sz="3200" dirty="0" smtClean="0">
                <a:latin typeface="Century Gothic" panose="020B0502020202020204" pitchFamily="34" charset="0"/>
                <a:ea typeface="Times New Roman" panose="02020603050405020304" pitchFamily="18" charset="0"/>
              </a:rPr>
              <a:t>Windows </a:t>
            </a:r>
            <a:r>
              <a:rPr lang="fr-FR" sz="3200" dirty="0">
                <a:latin typeface="Century Gothic" panose="020B0502020202020204" pitchFamily="34" charset="0"/>
                <a:ea typeface="Times New Roman" panose="02020603050405020304" pitchFamily="18" charset="0"/>
              </a:rPr>
              <a:t>est relativement </a:t>
            </a:r>
            <a:r>
              <a:rPr lang="fr-FR" sz="3200" dirty="0" smtClean="0">
                <a:latin typeface="Century Gothic" panose="020B0502020202020204" pitchFamily="34" charset="0"/>
                <a:ea typeface="Times New Roman" panose="02020603050405020304" pitchFamily="18" charset="0"/>
              </a:rPr>
              <a:t>simple:</a:t>
            </a:r>
          </a:p>
          <a:p>
            <a:pPr marL="457200" indent="-457200">
              <a:buFont typeface="Arial" panose="020B0604020202020204" pitchFamily="34" charset="0"/>
              <a:buChar char="•"/>
            </a:pPr>
            <a:r>
              <a:rPr lang="fr-FR" sz="3200" dirty="0" smtClean="0">
                <a:latin typeface="Century Gothic" panose="020B0502020202020204" pitchFamily="34" charset="0"/>
                <a:ea typeface="Times New Roman" panose="02020603050405020304" pitchFamily="18" charset="0"/>
              </a:rPr>
              <a:t>Lorsqu'on </a:t>
            </a:r>
            <a:r>
              <a:rPr lang="fr-FR" sz="3200" dirty="0">
                <a:latin typeface="Century Gothic" panose="020B0502020202020204" pitchFamily="34" charset="0"/>
                <a:ea typeface="Times New Roman" panose="02020603050405020304" pitchFamily="18" charset="0"/>
              </a:rPr>
              <a:t>achète un logiciel dans le commerce, celui-ci est fourni sur </a:t>
            </a:r>
            <a:r>
              <a:rPr lang="fr-FR" sz="3200" b="1" dirty="0">
                <a:latin typeface="Century Gothic" panose="020B0502020202020204" pitchFamily="34" charset="0"/>
                <a:ea typeface="Times New Roman" panose="02020603050405020304" pitchFamily="18" charset="0"/>
              </a:rPr>
              <a:t>CD</a:t>
            </a:r>
            <a:r>
              <a:rPr lang="fr-FR" sz="3200" dirty="0">
                <a:latin typeface="Century Gothic" panose="020B0502020202020204" pitchFamily="34" charset="0"/>
                <a:ea typeface="Times New Roman" panose="02020603050405020304" pitchFamily="18" charset="0"/>
              </a:rPr>
              <a:t>. Il suffit alors d'insérer le CD dans le lecteur pour lancer l'installation</a:t>
            </a:r>
            <a:r>
              <a:rPr lang="fr-FR" sz="3200" dirty="0" smtClean="0">
                <a:latin typeface="Century Gothic" panose="020B0502020202020204" pitchFamily="34" charset="0"/>
                <a:ea typeface="Times New Roman" panose="02020603050405020304" pitchFamily="18" charset="0"/>
              </a:rPr>
              <a:t>.</a:t>
            </a:r>
          </a:p>
          <a:p>
            <a:pPr marL="457200" indent="-457200">
              <a:buFont typeface="Arial" panose="020B0604020202020204" pitchFamily="34" charset="0"/>
              <a:buChar char="•"/>
            </a:pPr>
            <a:r>
              <a:rPr lang="fr-FR" sz="3200" dirty="0" smtClean="0">
                <a:latin typeface="Century Gothic" panose="020B0502020202020204" pitchFamily="34" charset="0"/>
                <a:ea typeface="Times New Roman" panose="02020603050405020304" pitchFamily="18" charset="0"/>
              </a:rPr>
              <a:t>On </a:t>
            </a:r>
            <a:r>
              <a:rPr lang="fr-FR" sz="3200" dirty="0">
                <a:latin typeface="Century Gothic" panose="020B0502020202020204" pitchFamily="34" charset="0"/>
                <a:ea typeface="Times New Roman" panose="02020603050405020304" pitchFamily="18" charset="0"/>
              </a:rPr>
              <a:t>récupère le logiciel sur Internet (dans le cas des logiciels gratuits par exemple). Le logiciel est alors représenté par un fichier spécial (appelé </a:t>
            </a:r>
            <a:r>
              <a:rPr lang="fr-FR" sz="3200" b="1" dirty="0">
                <a:latin typeface="Century Gothic" panose="020B0502020202020204" pitchFamily="34" charset="0"/>
                <a:ea typeface="Times New Roman" panose="02020603050405020304" pitchFamily="18" charset="0"/>
              </a:rPr>
              <a:t>exécutable</a:t>
            </a:r>
            <a:r>
              <a:rPr lang="fr-FR" sz="3200" dirty="0">
                <a:latin typeface="Century Gothic" panose="020B0502020202020204" pitchFamily="34" charset="0"/>
                <a:ea typeface="Times New Roman" panose="02020603050405020304" pitchFamily="18" charset="0"/>
              </a:rPr>
              <a:t>) sur lequel il suffit de double-cliquer pour lancer l'installation</a:t>
            </a:r>
          </a:p>
        </p:txBody>
      </p:sp>
    </p:spTree>
    <p:extLst>
      <p:ext uri="{BB962C8B-B14F-4D97-AF65-F5344CB8AC3E}">
        <p14:creationId xmlns:p14="http://schemas.microsoft.com/office/powerpoint/2010/main" val="310886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1BC0D0C-0868-4FD9-B63E-9D6F38ED3D4A}" type="slidenum">
              <a:rPr lang="en-US" smtClean="0"/>
              <a:t>39</a:t>
            </a:fld>
            <a:endParaRPr lang="en-US"/>
          </a:p>
        </p:txBody>
      </p:sp>
      <p:sp>
        <p:nvSpPr>
          <p:cNvPr id="6" name="Rectangle 5"/>
          <p:cNvSpPr/>
          <p:nvPr/>
        </p:nvSpPr>
        <p:spPr>
          <a:xfrm>
            <a:off x="1111820" y="1738800"/>
            <a:ext cx="9968360" cy="1015663"/>
          </a:xfrm>
          <a:prstGeom prst="rect">
            <a:avLst/>
          </a:prstGeom>
        </p:spPr>
        <p:txBody>
          <a:bodyPr wrap="square">
            <a:spAutoFit/>
          </a:bodyPr>
          <a:lstStyle/>
          <a:p>
            <a:pPr algn="ctr"/>
            <a:r>
              <a:rPr lang="fr-FR" sz="6000" b="1" dirty="0">
                <a:solidFill>
                  <a:schemeClr val="bg1"/>
                </a:solidFill>
                <a:effectLst>
                  <a:outerShdw blurRad="38100" dist="38100" dir="2700000" algn="tl">
                    <a:srgbClr val="000000">
                      <a:alpha val="43137"/>
                    </a:srgbClr>
                  </a:outerShdw>
                </a:effectLst>
                <a:latin typeface="Century Gothic" panose="020B0502020202020204" pitchFamily="34" charset="0"/>
              </a:rPr>
              <a:t>Les propriétés d'un fichier</a:t>
            </a:r>
            <a:endParaRPr lang="fr-FR"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0298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4</a:t>
            </a:fld>
            <a:endParaRPr lang="en-US"/>
          </a:p>
        </p:txBody>
      </p:sp>
      <p:sp>
        <p:nvSpPr>
          <p:cNvPr id="8" name="Rectangle 7"/>
          <p:cNvSpPr/>
          <p:nvPr/>
        </p:nvSpPr>
        <p:spPr>
          <a:xfrm>
            <a:off x="755650" y="1287587"/>
            <a:ext cx="10814050" cy="1815882"/>
          </a:xfrm>
          <a:prstGeom prst="rect">
            <a:avLst/>
          </a:prstGeom>
        </p:spPr>
        <p:txBody>
          <a:bodyPr wrap="square">
            <a:spAutoFit/>
          </a:bodyPr>
          <a:lstStyle/>
          <a:p>
            <a:r>
              <a:rPr lang="fr-FR" sz="2800" b="1" dirty="0">
                <a:latin typeface="Century Gothic" panose="020B0502020202020204" pitchFamily="34" charset="0"/>
                <a:ea typeface="Times New Roman" panose="02020603050405020304" pitchFamily="18" charset="0"/>
              </a:rPr>
              <a:t>Au démarrage de la machine, de l’ordinateur, le système d’exploitation se paramètre en fonctions des composants qui constituent l’ordinateur pour que l’utilisateur puisse les utiliser, interagir avec eux.</a:t>
            </a:r>
          </a:p>
        </p:txBody>
      </p:sp>
      <p:pic>
        <p:nvPicPr>
          <p:cNvPr id="3" name="Picture 2"/>
          <p:cNvPicPr>
            <a:picLocks noChangeAspect="1"/>
          </p:cNvPicPr>
          <p:nvPr/>
        </p:nvPicPr>
        <p:blipFill>
          <a:blip r:embed="rId3"/>
          <a:stretch>
            <a:fillRect/>
          </a:stretch>
        </p:blipFill>
        <p:spPr>
          <a:xfrm>
            <a:off x="4513818" y="3317968"/>
            <a:ext cx="5033113" cy="3220944"/>
          </a:xfrm>
          <a:prstGeom prst="rect">
            <a:avLst/>
          </a:prstGeom>
        </p:spPr>
      </p:pic>
    </p:spTree>
    <p:extLst>
      <p:ext uri="{BB962C8B-B14F-4D97-AF65-F5344CB8AC3E}">
        <p14:creationId xmlns:p14="http://schemas.microsoft.com/office/powerpoint/2010/main" val="4227002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40</a:t>
            </a:fld>
            <a:endParaRPr lang="en-US"/>
          </a:p>
        </p:txBody>
      </p:sp>
      <p:sp>
        <p:nvSpPr>
          <p:cNvPr id="8" name="Rectangle 7"/>
          <p:cNvSpPr/>
          <p:nvPr/>
        </p:nvSpPr>
        <p:spPr>
          <a:xfrm>
            <a:off x="755650" y="1287587"/>
            <a:ext cx="10814050" cy="2862322"/>
          </a:xfrm>
          <a:prstGeom prst="rect">
            <a:avLst/>
          </a:prstGeom>
        </p:spPr>
        <p:txBody>
          <a:bodyPr wrap="square">
            <a:spAutoFit/>
          </a:bodyPr>
          <a:lstStyle/>
          <a:p>
            <a:r>
              <a:rPr lang="fr-FR" sz="3600" dirty="0" smtClean="0">
                <a:latin typeface="Century Gothic" panose="020B0502020202020204" pitchFamily="34" charset="0"/>
                <a:ea typeface="Times New Roman" panose="02020603050405020304" pitchFamily="18" charset="0"/>
              </a:rPr>
              <a:t>Dans Windows, les fichiers ont des propriétés. Ce sont des informations qui caractérisent les fichiers. Pour afficher les propriétés d'un fichier, utilisez à nouveau le clic-droit et choisissez Propriétés. Une fenêtre s'affiche alors</a:t>
            </a:r>
            <a:endParaRPr lang="fr-FR" sz="36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049179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41</a:t>
            </a:fld>
            <a:endParaRPr lang="en-US"/>
          </a:p>
        </p:txBody>
      </p:sp>
      <p:sp>
        <p:nvSpPr>
          <p:cNvPr id="8" name="Rectangle 7"/>
          <p:cNvSpPr/>
          <p:nvPr/>
        </p:nvSpPr>
        <p:spPr>
          <a:xfrm>
            <a:off x="3660896" y="5869186"/>
            <a:ext cx="5309484" cy="646331"/>
          </a:xfrm>
          <a:prstGeom prst="rect">
            <a:avLst/>
          </a:prstGeom>
        </p:spPr>
        <p:txBody>
          <a:bodyPr wrap="square">
            <a:spAutoFit/>
          </a:bodyPr>
          <a:lstStyle/>
          <a:p>
            <a:r>
              <a:rPr lang="fr-FR" sz="3600" dirty="0" smtClean="0">
                <a:latin typeface="Century Gothic" panose="020B0502020202020204" pitchFamily="34" charset="0"/>
                <a:ea typeface="Times New Roman" panose="02020603050405020304" pitchFamily="18" charset="0"/>
              </a:rPr>
              <a:t>Caché + lecture seule</a:t>
            </a:r>
            <a:endParaRPr lang="fr-FR" sz="3600" dirty="0">
              <a:latin typeface="Century Gothic" panose="020B0502020202020204" pitchFamily="34"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957339" y="1328444"/>
            <a:ext cx="4277322" cy="4201111"/>
          </a:xfrm>
          <a:prstGeom prst="rect">
            <a:avLst/>
          </a:prstGeom>
        </p:spPr>
      </p:pic>
    </p:spTree>
    <p:extLst>
      <p:ext uri="{BB962C8B-B14F-4D97-AF65-F5344CB8AC3E}">
        <p14:creationId xmlns:p14="http://schemas.microsoft.com/office/powerpoint/2010/main" val="1474600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42</a:t>
            </a:fld>
            <a:endParaRPr lang="en-US"/>
          </a:p>
        </p:txBody>
      </p:sp>
      <p:sp>
        <p:nvSpPr>
          <p:cNvPr id="7" name="Rectangle 6"/>
          <p:cNvSpPr/>
          <p:nvPr/>
        </p:nvSpPr>
        <p:spPr>
          <a:xfrm>
            <a:off x="755650" y="1287587"/>
            <a:ext cx="10814050" cy="3970318"/>
          </a:xfrm>
          <a:prstGeom prst="rect">
            <a:avLst/>
          </a:prstGeom>
        </p:spPr>
        <p:txBody>
          <a:bodyPr wrap="square">
            <a:spAutoFit/>
          </a:bodyPr>
          <a:lstStyle/>
          <a:p>
            <a:pPr marL="742950" indent="-742950">
              <a:buAutoNum type="arabicPeriod"/>
            </a:pPr>
            <a:r>
              <a:rPr lang="fr-FR" sz="3600" dirty="0" smtClean="0">
                <a:latin typeface="Century Gothic" panose="020B0502020202020204" pitchFamily="34" charset="0"/>
                <a:ea typeface="Times New Roman" panose="02020603050405020304" pitchFamily="18" charset="0"/>
              </a:rPr>
              <a:t>La </a:t>
            </a:r>
            <a:r>
              <a:rPr lang="fr-FR" sz="3600" dirty="0">
                <a:latin typeface="Century Gothic" panose="020B0502020202020204" pitchFamily="34" charset="0"/>
                <a:ea typeface="Times New Roman" panose="02020603050405020304" pitchFamily="18" charset="0"/>
              </a:rPr>
              <a:t>propriété S'ouvre avec permet de voir quel logiciel va </a:t>
            </a:r>
            <a:r>
              <a:rPr lang="fr-FR" sz="3600" dirty="0" smtClean="0">
                <a:latin typeface="Century Gothic" panose="020B0502020202020204" pitchFamily="34" charset="0"/>
                <a:ea typeface="Times New Roman" panose="02020603050405020304" pitchFamily="18" charset="0"/>
              </a:rPr>
              <a:t>être utilisé pour ouvrir le fichier. Dans mon cas, c'est un fichier "Texte", il sera ouvert avec le Bloc-notes. </a:t>
            </a:r>
          </a:p>
          <a:p>
            <a:pPr marL="742950" indent="-742950">
              <a:buAutoNum type="arabicPeriod"/>
            </a:pPr>
            <a:r>
              <a:rPr lang="fr-FR" sz="3600" dirty="0" smtClean="0">
                <a:latin typeface="Century Gothic" panose="020B0502020202020204" pitchFamily="34" charset="0"/>
                <a:ea typeface="Times New Roman" panose="02020603050405020304" pitchFamily="18" charset="0"/>
              </a:rPr>
              <a:t>La propriété Emplacement indique où se trouve le fichier dans l'arborescence de Windows. </a:t>
            </a:r>
          </a:p>
        </p:txBody>
      </p:sp>
    </p:spTree>
    <p:extLst>
      <p:ext uri="{BB962C8B-B14F-4D97-AF65-F5344CB8AC3E}">
        <p14:creationId xmlns:p14="http://schemas.microsoft.com/office/powerpoint/2010/main" val="1205892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43</a:t>
            </a:fld>
            <a:endParaRPr lang="en-US"/>
          </a:p>
        </p:txBody>
      </p:sp>
      <p:sp>
        <p:nvSpPr>
          <p:cNvPr id="7" name="Rectangle 6"/>
          <p:cNvSpPr/>
          <p:nvPr/>
        </p:nvSpPr>
        <p:spPr>
          <a:xfrm>
            <a:off x="755650" y="1287587"/>
            <a:ext cx="10814050" cy="4524315"/>
          </a:xfrm>
          <a:prstGeom prst="rect">
            <a:avLst/>
          </a:prstGeom>
        </p:spPr>
        <p:txBody>
          <a:bodyPr wrap="square">
            <a:spAutoFit/>
          </a:bodyPr>
          <a:lstStyle/>
          <a:p>
            <a:pPr marL="742950" indent="-742950">
              <a:buFont typeface="+mj-lt"/>
              <a:buAutoNum type="arabicPeriod" startAt="3"/>
            </a:pPr>
            <a:r>
              <a:rPr lang="fr-FR" sz="3600" dirty="0" smtClean="0">
                <a:latin typeface="Century Gothic" panose="020B0502020202020204" pitchFamily="34" charset="0"/>
                <a:ea typeface="Times New Roman" panose="02020603050405020304" pitchFamily="18" charset="0"/>
              </a:rPr>
              <a:t>Trois dates existent dans les propriétés d'un fichier : sa date de création, de modification et de dernier accès (c'est à dire la dernière fois que vous l'avez ouvert, sans forcément le modifier).</a:t>
            </a:r>
          </a:p>
          <a:p>
            <a:pPr marL="742950" indent="-742950">
              <a:buFont typeface="+mj-lt"/>
              <a:buAutoNum type="arabicPeriod" startAt="3"/>
            </a:pPr>
            <a:r>
              <a:rPr lang="fr-FR" sz="3600" dirty="0" smtClean="0">
                <a:latin typeface="Century Gothic" panose="020B0502020202020204" pitchFamily="34" charset="0"/>
                <a:ea typeface="Times New Roman" panose="02020603050405020304" pitchFamily="18" charset="0"/>
              </a:rPr>
              <a:t>Enfin, la case Lecture seule. Cette option est importante car si vous la cochez, le fichier ne pourra plus être modifié. </a:t>
            </a:r>
            <a:endParaRPr lang="fr-FR" sz="36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3219759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55524" y="2443801"/>
            <a:ext cx="1568058" cy="1200329"/>
          </a:xfrm>
          <a:prstGeom prst="rect">
            <a:avLst/>
          </a:prstGeom>
        </p:spPr>
        <p:txBody>
          <a:bodyPr wrap="none">
            <a:spAutoFit/>
          </a:bodyPr>
          <a:lstStyle/>
          <a:p>
            <a:r>
              <a:rPr lang="fr-FR" sz="7200" b="1" dirty="0" smtClean="0">
                <a:solidFill>
                  <a:schemeClr val="bg1"/>
                </a:solidFill>
                <a:effectLst>
                  <a:outerShdw blurRad="38100" dist="38100" dir="2700000" algn="tl">
                    <a:srgbClr val="000000">
                      <a:alpha val="43137"/>
                    </a:srgbClr>
                  </a:outerShdw>
                </a:effectLst>
                <a:latin typeface="Century Gothic" panose="020B0502020202020204" pitchFamily="34" charset="0"/>
              </a:rPr>
              <a:t>FIN</a:t>
            </a:r>
            <a:endParaRPr lang="fr-FR" sz="72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71BC0D0C-0868-4FD9-B63E-9D6F38ED3D4A}" type="slidenum">
              <a:rPr lang="en-US" smtClean="0"/>
              <a:t>44</a:t>
            </a:fld>
            <a:endParaRPr lang="en-US"/>
          </a:p>
        </p:txBody>
      </p:sp>
    </p:spTree>
    <p:extLst>
      <p:ext uri="{BB962C8B-B14F-4D97-AF65-F5344CB8AC3E}">
        <p14:creationId xmlns:p14="http://schemas.microsoft.com/office/powerpoint/2010/main" val="3004512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1BC0D0C-0868-4FD9-B63E-9D6F38ED3D4A}" type="slidenum">
              <a:rPr lang="en-US" smtClean="0"/>
              <a:t>5</a:t>
            </a:fld>
            <a:endParaRPr lang="en-US"/>
          </a:p>
        </p:txBody>
      </p:sp>
      <p:sp>
        <p:nvSpPr>
          <p:cNvPr id="6" name="Rectangle 5"/>
          <p:cNvSpPr/>
          <p:nvPr/>
        </p:nvSpPr>
        <p:spPr>
          <a:xfrm>
            <a:off x="1111820" y="1738800"/>
            <a:ext cx="9968360" cy="2862322"/>
          </a:xfrm>
          <a:prstGeom prst="rect">
            <a:avLst/>
          </a:prstGeom>
        </p:spPr>
        <p:txBody>
          <a:bodyPr wrap="square">
            <a:spAutoFit/>
          </a:bodyPr>
          <a:lstStyle/>
          <a:p>
            <a:pPr algn="ctr"/>
            <a:r>
              <a:rPr lang="fr-FR" sz="6000" b="1" dirty="0">
                <a:solidFill>
                  <a:schemeClr val="bg1"/>
                </a:solidFill>
                <a:effectLst>
                  <a:outerShdw blurRad="38100" dist="38100" dir="2700000" algn="tl">
                    <a:srgbClr val="000000">
                      <a:alpha val="43137"/>
                    </a:srgbClr>
                  </a:outerShdw>
                </a:effectLst>
                <a:latin typeface="Century Gothic" panose="020B0502020202020204" pitchFamily="34" charset="0"/>
              </a:rPr>
              <a:t>Système d’exploitation et </a:t>
            </a:r>
            <a:r>
              <a:rPr lang="fr-FR" sz="6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l’installation </a:t>
            </a:r>
            <a:r>
              <a:rPr lang="fr-FR" sz="6000" b="1" dirty="0">
                <a:solidFill>
                  <a:schemeClr val="bg1"/>
                </a:solidFill>
                <a:effectLst>
                  <a:outerShdw blurRad="38100" dist="38100" dir="2700000" algn="tl">
                    <a:srgbClr val="000000">
                      <a:alpha val="43137"/>
                    </a:srgbClr>
                  </a:outerShdw>
                </a:effectLst>
                <a:latin typeface="Century Gothic" panose="020B0502020202020204" pitchFamily="34" charset="0"/>
              </a:rPr>
              <a:t>sur un ordinateur</a:t>
            </a:r>
            <a:endParaRPr lang="fr-FR"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954235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6</a:t>
            </a:fld>
            <a:endParaRPr lang="en-US"/>
          </a:p>
        </p:txBody>
      </p:sp>
      <p:sp>
        <p:nvSpPr>
          <p:cNvPr id="8" name="Rectangle 7"/>
          <p:cNvSpPr/>
          <p:nvPr/>
        </p:nvSpPr>
        <p:spPr>
          <a:xfrm>
            <a:off x="755650" y="1287587"/>
            <a:ext cx="10814050" cy="3539430"/>
          </a:xfrm>
          <a:prstGeom prst="rect">
            <a:avLst/>
          </a:prstGeom>
        </p:spPr>
        <p:txBody>
          <a:bodyPr wrap="square">
            <a:spAutoFit/>
          </a:bodyPr>
          <a:lstStyle/>
          <a:p>
            <a:r>
              <a:rPr lang="fr-FR" sz="3200" dirty="0">
                <a:latin typeface="Century Gothic" panose="020B0502020202020204" pitchFamily="34" charset="0"/>
                <a:ea typeface="Times New Roman" panose="02020603050405020304" pitchFamily="18" charset="0"/>
              </a:rPr>
              <a:t>Si on en revient à la définition simplifiée de ce qu’est un ordinateur (une carte mère sur lequel on retrouve un processeur et de </a:t>
            </a:r>
            <a:r>
              <a:rPr lang="fr-FR" sz="3200">
                <a:latin typeface="Century Gothic" panose="020B0502020202020204" pitchFamily="34" charset="0"/>
                <a:ea typeface="Times New Roman" panose="02020603050405020304" pitchFamily="18" charset="0"/>
              </a:rPr>
              <a:t>la </a:t>
            </a:r>
            <a:r>
              <a:rPr lang="fr-FR" sz="3200" smtClean="0">
                <a:latin typeface="Century Gothic" panose="020B0502020202020204" pitchFamily="34" charset="0"/>
                <a:ea typeface="Times New Roman" panose="02020603050405020304" pitchFamily="18" charset="0"/>
              </a:rPr>
              <a:t>mémoire), </a:t>
            </a:r>
            <a:r>
              <a:rPr lang="fr-FR" sz="3200" dirty="0" smtClean="0">
                <a:latin typeface="Century Gothic" panose="020B0502020202020204" pitchFamily="34" charset="0"/>
                <a:ea typeface="Times New Roman" panose="02020603050405020304" pitchFamily="18" charset="0"/>
              </a:rPr>
              <a:t>on </a:t>
            </a:r>
            <a:r>
              <a:rPr lang="fr-FR" sz="3200" dirty="0">
                <a:latin typeface="Century Gothic" panose="020B0502020202020204" pitchFamily="34" charset="0"/>
                <a:ea typeface="Times New Roman" panose="02020603050405020304" pitchFamily="18" charset="0"/>
              </a:rPr>
              <a:t>se rend compte qu’un système d’exploitation est avant tout un programme qui permet d’interagir avec le processeur (de déclencher les opérations, les calculs que l’utilisateur a décidés).</a:t>
            </a:r>
          </a:p>
        </p:txBody>
      </p:sp>
    </p:spTree>
    <p:extLst>
      <p:ext uri="{BB962C8B-B14F-4D97-AF65-F5344CB8AC3E}">
        <p14:creationId xmlns:p14="http://schemas.microsoft.com/office/powerpoint/2010/main" val="322138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7</a:t>
            </a:fld>
            <a:endParaRPr lang="en-US"/>
          </a:p>
        </p:txBody>
      </p:sp>
      <p:sp>
        <p:nvSpPr>
          <p:cNvPr id="8" name="Rectangle 7"/>
          <p:cNvSpPr/>
          <p:nvPr/>
        </p:nvSpPr>
        <p:spPr>
          <a:xfrm>
            <a:off x="755650" y="1287587"/>
            <a:ext cx="10814050" cy="3046988"/>
          </a:xfrm>
          <a:prstGeom prst="rect">
            <a:avLst/>
          </a:prstGeom>
        </p:spPr>
        <p:txBody>
          <a:bodyPr wrap="square">
            <a:spAutoFit/>
          </a:bodyPr>
          <a:lstStyle/>
          <a:p>
            <a:r>
              <a:rPr lang="fr-FR" sz="3200" dirty="0">
                <a:latin typeface="Century Gothic" panose="020B0502020202020204" pitchFamily="34" charset="0"/>
                <a:ea typeface="Times New Roman" panose="02020603050405020304" pitchFamily="18" charset="0"/>
              </a:rPr>
              <a:t>Le langage utilisé pour l’écriture du programme (le code) du système d’exploitation doit donc être compris par le type de processeur dont l’ordinateur, la machine est composée. Le code écrit doit donc savoir faire exécuter les instructions demandées par l’utilisateur au processeur.</a:t>
            </a:r>
          </a:p>
        </p:txBody>
      </p:sp>
    </p:spTree>
    <p:extLst>
      <p:ext uri="{BB962C8B-B14F-4D97-AF65-F5344CB8AC3E}">
        <p14:creationId xmlns:p14="http://schemas.microsoft.com/office/powerpoint/2010/main" val="3022375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BC0D0C-0868-4FD9-B63E-9D6F38ED3D4A}" type="slidenum">
              <a:rPr lang="en-US" smtClean="0"/>
              <a:t>8</a:t>
            </a:fld>
            <a:endParaRPr lang="en-US"/>
          </a:p>
        </p:txBody>
      </p:sp>
      <p:pic>
        <p:nvPicPr>
          <p:cNvPr id="3" name="Picture 2"/>
          <p:cNvPicPr>
            <a:picLocks noChangeAspect="1"/>
          </p:cNvPicPr>
          <p:nvPr/>
        </p:nvPicPr>
        <p:blipFill>
          <a:blip r:embed="rId2"/>
          <a:stretch>
            <a:fillRect/>
          </a:stretch>
        </p:blipFill>
        <p:spPr>
          <a:xfrm>
            <a:off x="1713888" y="452022"/>
            <a:ext cx="8764223" cy="5953956"/>
          </a:xfrm>
          <a:prstGeom prst="rect">
            <a:avLst/>
          </a:prstGeom>
        </p:spPr>
      </p:pic>
    </p:spTree>
    <p:extLst>
      <p:ext uri="{BB962C8B-B14F-4D97-AF65-F5344CB8AC3E}">
        <p14:creationId xmlns:p14="http://schemas.microsoft.com/office/powerpoint/2010/main" val="283186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rPr>
              <a:t>Le système d’exploitation</a:t>
            </a:r>
          </a:p>
        </p:txBody>
      </p:sp>
      <p:sp>
        <p:nvSpPr>
          <p:cNvPr id="2" name="Slide Number Placeholder 1"/>
          <p:cNvSpPr>
            <a:spLocks noGrp="1"/>
          </p:cNvSpPr>
          <p:nvPr>
            <p:ph type="sldNum" sz="quarter" idx="12"/>
          </p:nvPr>
        </p:nvSpPr>
        <p:spPr/>
        <p:txBody>
          <a:bodyPr/>
          <a:lstStyle/>
          <a:p>
            <a:fld id="{71BC0D0C-0868-4FD9-B63E-9D6F38ED3D4A}" type="slidenum">
              <a:rPr lang="en-US" smtClean="0"/>
              <a:t>9</a:t>
            </a:fld>
            <a:endParaRPr lang="en-US"/>
          </a:p>
        </p:txBody>
      </p:sp>
      <p:sp>
        <p:nvSpPr>
          <p:cNvPr id="8" name="Rectangle 7"/>
          <p:cNvSpPr/>
          <p:nvPr/>
        </p:nvSpPr>
        <p:spPr>
          <a:xfrm>
            <a:off x="829222" y="2507232"/>
            <a:ext cx="10814050" cy="2308324"/>
          </a:xfrm>
          <a:prstGeom prst="rect">
            <a:avLst/>
          </a:prstGeom>
        </p:spPr>
        <p:txBody>
          <a:bodyPr wrap="square">
            <a:spAutoFit/>
          </a:bodyPr>
          <a:lstStyle/>
          <a:p>
            <a:r>
              <a:rPr lang="fr-FR" sz="3600" dirty="0">
                <a:latin typeface="Century Gothic" panose="020B0502020202020204" pitchFamily="34" charset="0"/>
                <a:ea typeface="Times New Roman" panose="02020603050405020304" pitchFamily="18" charset="0"/>
              </a:rPr>
              <a:t>Les systèmes d’exploitation les plus connus du grand public qui s’installent sur des ordinateurs de bureau, ordinateurs portables sont : Mac OS, Windows, </a:t>
            </a:r>
            <a:r>
              <a:rPr lang="fr-FR" sz="3600" dirty="0" smtClean="0">
                <a:latin typeface="Century Gothic" panose="020B0502020202020204" pitchFamily="34" charset="0"/>
                <a:ea typeface="Times New Roman" panose="02020603050405020304" pitchFamily="18" charset="0"/>
              </a:rPr>
              <a:t>Linux…</a:t>
            </a:r>
            <a:endParaRPr lang="fr-FR" sz="36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012088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6671</TotalTime>
  <Words>2376</Words>
  <Application>Microsoft Office PowerPoint</Application>
  <PresentationFormat>Widescreen</PresentationFormat>
  <Paragraphs>203</Paragraphs>
  <Slides>44</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Malak blk</cp:lastModifiedBy>
  <cp:revision>536</cp:revision>
  <dcterms:created xsi:type="dcterms:W3CDTF">2022-08-01T13:39:14Z</dcterms:created>
  <dcterms:modified xsi:type="dcterms:W3CDTF">2023-12-16T10:20:47Z</dcterms:modified>
</cp:coreProperties>
</file>