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sldIdLst>
    <p:sldId id="256" r:id="rId2"/>
    <p:sldId id="257" r:id="rId3"/>
    <p:sldId id="258" r:id="rId4"/>
    <p:sldId id="307" r:id="rId5"/>
    <p:sldId id="308" r:id="rId6"/>
    <p:sldId id="309" r:id="rId7"/>
    <p:sldId id="310" r:id="rId8"/>
    <p:sldId id="311" r:id="rId9"/>
    <p:sldId id="312" r:id="rId10"/>
    <p:sldId id="313" r:id="rId11"/>
    <p:sldId id="314" r:id="rId12"/>
    <p:sldId id="315" r:id="rId13"/>
    <p:sldId id="316" r:id="rId14"/>
    <p:sldId id="317" r:id="rId15"/>
    <p:sldId id="318" r:id="rId16"/>
    <p:sldId id="319" r:id="rId17"/>
    <p:sldId id="320" r:id="rId18"/>
    <p:sldId id="321" r:id="rId19"/>
    <p:sldId id="322" r:id="rId20"/>
    <p:sldId id="323" r:id="rId21"/>
    <p:sldId id="306"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34564" autoAdjust="0"/>
    <p:restoredTop sz="86380" autoAdjust="0"/>
  </p:normalViewPr>
  <p:slideViewPr>
    <p:cSldViewPr>
      <p:cViewPr varScale="1">
        <p:scale>
          <a:sx n="46" d="100"/>
          <a:sy n="46" d="100"/>
        </p:scale>
        <p:origin x="-114" y="-396"/>
      </p:cViewPr>
      <p:guideLst>
        <p:guide orient="horz" pos="2160"/>
        <p:guide pos="2880"/>
      </p:guideLst>
    </p:cSldViewPr>
  </p:slideViewPr>
  <p:outlineViewPr>
    <p:cViewPr>
      <p:scale>
        <a:sx n="33" d="100"/>
        <a:sy n="33" d="100"/>
      </p:scale>
      <p:origin x="54" y="639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C9B3D19-D883-4B0B-A084-EC767B457BFB}" type="datetimeFigureOut">
              <a:rPr lang="fr-FR" smtClean="0"/>
              <a:pPr/>
              <a:t>22/11/2015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0396F0-9F3A-4DC1-85EE-FBDF1880A6ED}"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B0396F0-9F3A-4DC1-85EE-FBDF1880A6ED}" type="slidenum">
              <a:rPr lang="fr-FR" smtClean="0"/>
              <a:pPr/>
              <a:t>1</a:t>
            </a:fld>
            <a:endParaRPr 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FBCE7BDB-1E7D-4C9A-902A-7267A3D3958F}" type="datetime1">
              <a:rPr lang="fr-FR" smtClean="0"/>
              <a:pPr/>
              <a:t>22/11/2015</a:t>
            </a:fld>
            <a:endParaRPr lang="fr-FR"/>
          </a:p>
        </p:txBody>
      </p:sp>
      <p:sp>
        <p:nvSpPr>
          <p:cNvPr id="17" name="Espace réservé du pied de page 16"/>
          <p:cNvSpPr>
            <a:spLocks noGrp="1"/>
          </p:cNvSpPr>
          <p:nvPr>
            <p:ph type="ftr" sz="quarter" idx="11"/>
          </p:nvPr>
        </p:nvSpPr>
        <p:spPr/>
        <p:txBody>
          <a:bodyPr/>
          <a:lstStyle/>
          <a:p>
            <a:r>
              <a:rPr lang="fr-FR" smtClean="0"/>
              <a:t>Dr. MARIR Toufik</a:t>
            </a:r>
            <a:endParaRPr lang="fr-FR"/>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DC6FC3D1-8E37-4A8C-B46A-0BE3313C7A71}" type="slidenum">
              <a:rPr lang="fr-FR" smtClean="0"/>
              <a:pPr/>
              <a:t>‹N°›</a:t>
            </a:fld>
            <a:endParaRPr lang="fr-F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EA3957E-74DB-48CC-A938-D0C90B9916E0}" type="datetime1">
              <a:rPr lang="fr-FR" smtClean="0"/>
              <a:pPr/>
              <a:t>22/11/2015</a:t>
            </a:fld>
            <a:endParaRPr lang="fr-FR"/>
          </a:p>
        </p:txBody>
      </p:sp>
      <p:sp>
        <p:nvSpPr>
          <p:cNvPr id="5" name="Espace réservé du pied de page 4"/>
          <p:cNvSpPr>
            <a:spLocks noGrp="1"/>
          </p:cNvSpPr>
          <p:nvPr>
            <p:ph type="ftr" sz="quarter" idx="11"/>
          </p:nvPr>
        </p:nvSpPr>
        <p:spPr/>
        <p:txBody>
          <a:bodyPr/>
          <a:lstStyle/>
          <a:p>
            <a:r>
              <a:rPr lang="fr-FR" smtClean="0"/>
              <a:t>Dr. MARIR Toufik</a:t>
            </a:r>
            <a:endParaRPr lang="fr-FR"/>
          </a:p>
        </p:txBody>
      </p:sp>
      <p:sp>
        <p:nvSpPr>
          <p:cNvPr id="6" name="Espace réservé du numéro de diapositive 5"/>
          <p:cNvSpPr>
            <a:spLocks noGrp="1"/>
          </p:cNvSpPr>
          <p:nvPr>
            <p:ph type="sldNum" sz="quarter" idx="12"/>
          </p:nvPr>
        </p:nvSpPr>
        <p:spPr/>
        <p:txBody>
          <a:bodyPr/>
          <a:lstStyle/>
          <a:p>
            <a:fld id="{DC6FC3D1-8E37-4A8C-B46A-0BE3313C7A7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8A9667BA-332F-477C-93FB-6C822F31D8A8}" type="datetime1">
              <a:rPr lang="fr-FR" smtClean="0"/>
              <a:pPr/>
              <a:t>22/11/2015</a:t>
            </a:fld>
            <a:endParaRPr lang="fr-FR"/>
          </a:p>
        </p:txBody>
      </p:sp>
      <p:sp>
        <p:nvSpPr>
          <p:cNvPr id="5" name="Espace réservé du pied de page 4"/>
          <p:cNvSpPr>
            <a:spLocks noGrp="1"/>
          </p:cNvSpPr>
          <p:nvPr>
            <p:ph type="ftr" sz="quarter" idx="11"/>
          </p:nvPr>
        </p:nvSpPr>
        <p:spPr/>
        <p:txBody>
          <a:bodyPr/>
          <a:lstStyle/>
          <a:p>
            <a:r>
              <a:rPr lang="fr-FR" smtClean="0"/>
              <a:t>Dr. MARIR Toufik</a:t>
            </a:r>
            <a:endParaRPr lang="fr-FR"/>
          </a:p>
        </p:txBody>
      </p:sp>
      <p:sp>
        <p:nvSpPr>
          <p:cNvPr id="6" name="Espace réservé du numéro de diapositive 5"/>
          <p:cNvSpPr>
            <a:spLocks noGrp="1"/>
          </p:cNvSpPr>
          <p:nvPr>
            <p:ph type="sldNum" sz="quarter" idx="12"/>
          </p:nvPr>
        </p:nvSpPr>
        <p:spPr/>
        <p:txBody>
          <a:bodyPr/>
          <a:lstStyle/>
          <a:p>
            <a:fld id="{DC6FC3D1-8E37-4A8C-B46A-0BE3313C7A7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010D0757-B555-414B-AA29-9C4EF97F43AF}" type="datetime1">
              <a:rPr lang="fr-FR" smtClean="0"/>
              <a:pPr/>
              <a:t>22/11/2015</a:t>
            </a:fld>
            <a:endParaRPr lang="fr-FR"/>
          </a:p>
        </p:txBody>
      </p:sp>
      <p:sp>
        <p:nvSpPr>
          <p:cNvPr id="5" name="Espace réservé du pied de page 4"/>
          <p:cNvSpPr>
            <a:spLocks noGrp="1"/>
          </p:cNvSpPr>
          <p:nvPr>
            <p:ph type="ftr" sz="quarter" idx="11"/>
          </p:nvPr>
        </p:nvSpPr>
        <p:spPr/>
        <p:txBody>
          <a:bodyPr/>
          <a:lstStyle/>
          <a:p>
            <a:r>
              <a:rPr lang="fr-FR" smtClean="0"/>
              <a:t>Dr. MARIR Toufik</a:t>
            </a:r>
            <a:endParaRPr lang="fr-FR"/>
          </a:p>
        </p:txBody>
      </p:sp>
      <p:sp>
        <p:nvSpPr>
          <p:cNvPr id="6" name="Espace réservé du numéro de diapositive 5"/>
          <p:cNvSpPr>
            <a:spLocks noGrp="1"/>
          </p:cNvSpPr>
          <p:nvPr>
            <p:ph type="sldNum" sz="quarter" idx="12"/>
          </p:nvPr>
        </p:nvSpPr>
        <p:spPr/>
        <p:txBody>
          <a:bodyPr/>
          <a:lstStyle/>
          <a:p>
            <a:fld id="{DC6FC3D1-8E37-4A8C-B46A-0BE3313C7A71}" type="slidenum">
              <a:rPr lang="fr-FR" smtClean="0"/>
              <a:pPr/>
              <a:t>‹N°›</a:t>
            </a:fld>
            <a:endParaRPr lang="fr-FR"/>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D5A5110A-84EB-488C-8B1D-A617ADF5E2AB}" type="datetime1">
              <a:rPr lang="fr-FR" smtClean="0"/>
              <a:pPr/>
              <a:t>22/11/2015</a:t>
            </a:fld>
            <a:endParaRPr lang="fr-FR"/>
          </a:p>
        </p:txBody>
      </p:sp>
      <p:sp>
        <p:nvSpPr>
          <p:cNvPr id="5" name="Espace réservé du pied de page 4"/>
          <p:cNvSpPr>
            <a:spLocks noGrp="1"/>
          </p:cNvSpPr>
          <p:nvPr>
            <p:ph type="ftr" sz="quarter" idx="11"/>
          </p:nvPr>
        </p:nvSpPr>
        <p:spPr>
          <a:xfrm>
            <a:off x="800100" y="6172200"/>
            <a:ext cx="4000500" cy="457200"/>
          </a:xfrm>
        </p:spPr>
        <p:txBody>
          <a:bodyPr/>
          <a:lstStyle/>
          <a:p>
            <a:r>
              <a:rPr lang="fr-FR" smtClean="0"/>
              <a:t>Dr. MARIR Toufik</a:t>
            </a:r>
            <a:endParaRPr lang="fr-F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DC6FC3D1-8E37-4A8C-B46A-0BE3313C7A71}"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0D7BA121-1533-45AF-A0C4-83FAE1F91B03}" type="datetime1">
              <a:rPr lang="fr-FR" smtClean="0"/>
              <a:pPr/>
              <a:t>22/11/2015</a:t>
            </a:fld>
            <a:endParaRPr lang="fr-FR"/>
          </a:p>
        </p:txBody>
      </p:sp>
      <p:sp>
        <p:nvSpPr>
          <p:cNvPr id="6" name="Espace réservé du pied de page 5"/>
          <p:cNvSpPr>
            <a:spLocks noGrp="1"/>
          </p:cNvSpPr>
          <p:nvPr>
            <p:ph type="ftr" sz="quarter" idx="11"/>
          </p:nvPr>
        </p:nvSpPr>
        <p:spPr/>
        <p:txBody>
          <a:bodyPr/>
          <a:lstStyle/>
          <a:p>
            <a:r>
              <a:rPr lang="fr-FR" smtClean="0"/>
              <a:t>Dr. MARIR Toufik</a:t>
            </a:r>
            <a:endParaRPr lang="fr-FR"/>
          </a:p>
        </p:txBody>
      </p:sp>
      <p:sp>
        <p:nvSpPr>
          <p:cNvPr id="7" name="Espace réservé du numéro de diapositive 6"/>
          <p:cNvSpPr>
            <a:spLocks noGrp="1"/>
          </p:cNvSpPr>
          <p:nvPr>
            <p:ph type="sldNum" sz="quarter" idx="12"/>
          </p:nvPr>
        </p:nvSpPr>
        <p:spPr/>
        <p:txBody>
          <a:bodyPr/>
          <a:lstStyle/>
          <a:p>
            <a:fld id="{DC6FC3D1-8E37-4A8C-B46A-0BE3313C7A71}" type="slidenum">
              <a:rPr lang="fr-FR" smtClean="0"/>
              <a:pPr/>
              <a:t>‹N°›</a:t>
            </a:fld>
            <a:endParaRPr lang="fr-FR"/>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A579B176-4F3C-4A9A-B0E3-43449126275F}" type="datetime1">
              <a:rPr lang="fr-FR" smtClean="0"/>
              <a:pPr/>
              <a:t>22/11/2015</a:t>
            </a:fld>
            <a:endParaRPr lang="fr-FR"/>
          </a:p>
        </p:txBody>
      </p:sp>
      <p:sp>
        <p:nvSpPr>
          <p:cNvPr id="8" name="Espace réservé du pied de page 7"/>
          <p:cNvSpPr>
            <a:spLocks noGrp="1"/>
          </p:cNvSpPr>
          <p:nvPr>
            <p:ph type="ftr" sz="quarter" idx="11"/>
          </p:nvPr>
        </p:nvSpPr>
        <p:spPr/>
        <p:txBody>
          <a:bodyPr/>
          <a:lstStyle/>
          <a:p>
            <a:r>
              <a:rPr lang="fr-FR" smtClean="0"/>
              <a:t>Dr. MARIR Toufik</a:t>
            </a:r>
            <a:endParaRPr lang="fr-FR"/>
          </a:p>
        </p:txBody>
      </p:sp>
      <p:sp>
        <p:nvSpPr>
          <p:cNvPr id="9" name="Espace réservé du numéro de diapositive 8"/>
          <p:cNvSpPr>
            <a:spLocks noGrp="1"/>
          </p:cNvSpPr>
          <p:nvPr>
            <p:ph type="sldNum" sz="quarter" idx="12"/>
          </p:nvPr>
        </p:nvSpPr>
        <p:spPr/>
        <p:txBody>
          <a:bodyPr/>
          <a:lstStyle/>
          <a:p>
            <a:fld id="{DC6FC3D1-8E37-4A8C-B46A-0BE3313C7A71}" type="slidenum">
              <a:rPr lang="fr-FR" smtClean="0"/>
              <a:pPr/>
              <a:t>‹N°›</a:t>
            </a:fld>
            <a:endParaRPr lang="fr-FR"/>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F0122E57-25A7-49A6-B357-0E974330FACC}" type="datetime1">
              <a:rPr lang="fr-FR" smtClean="0"/>
              <a:pPr/>
              <a:t>22/11/2015</a:t>
            </a:fld>
            <a:endParaRPr lang="fr-FR"/>
          </a:p>
        </p:txBody>
      </p:sp>
      <p:sp>
        <p:nvSpPr>
          <p:cNvPr id="4" name="Espace réservé du pied de page 3"/>
          <p:cNvSpPr>
            <a:spLocks noGrp="1"/>
          </p:cNvSpPr>
          <p:nvPr>
            <p:ph type="ftr" sz="quarter" idx="11"/>
          </p:nvPr>
        </p:nvSpPr>
        <p:spPr/>
        <p:txBody>
          <a:bodyPr/>
          <a:lstStyle/>
          <a:p>
            <a:r>
              <a:rPr lang="fr-FR" smtClean="0"/>
              <a:t>Dr. MARIR Toufik</a:t>
            </a:r>
            <a:endParaRPr lang="fr-FR"/>
          </a:p>
        </p:txBody>
      </p:sp>
      <p:sp>
        <p:nvSpPr>
          <p:cNvPr id="5" name="Espace réservé du numéro de diapositive 4"/>
          <p:cNvSpPr>
            <a:spLocks noGrp="1"/>
          </p:cNvSpPr>
          <p:nvPr>
            <p:ph type="sldNum" sz="quarter" idx="12"/>
          </p:nvPr>
        </p:nvSpPr>
        <p:spPr/>
        <p:txBody>
          <a:bodyPr/>
          <a:lstStyle/>
          <a:p>
            <a:fld id="{DC6FC3D1-8E37-4A8C-B46A-0BE3313C7A71}"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DC09E81-1D03-41B4-BA7D-EFC3363AA75F}" type="datetime1">
              <a:rPr lang="fr-FR" smtClean="0"/>
              <a:pPr/>
              <a:t>22/11/2015</a:t>
            </a:fld>
            <a:endParaRPr lang="fr-FR"/>
          </a:p>
        </p:txBody>
      </p:sp>
      <p:sp>
        <p:nvSpPr>
          <p:cNvPr id="3" name="Espace réservé du pied de page 2"/>
          <p:cNvSpPr>
            <a:spLocks noGrp="1"/>
          </p:cNvSpPr>
          <p:nvPr>
            <p:ph type="ftr" sz="quarter" idx="11"/>
          </p:nvPr>
        </p:nvSpPr>
        <p:spPr/>
        <p:txBody>
          <a:bodyPr/>
          <a:lstStyle/>
          <a:p>
            <a:r>
              <a:rPr lang="fr-FR" smtClean="0"/>
              <a:t>Dr. MARIR Toufik</a:t>
            </a:r>
            <a:endParaRPr lang="fr-F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C444D563-8A5F-4472-8B18-9BA1D08E716F}" type="datetime1">
              <a:rPr lang="fr-FR" smtClean="0"/>
              <a:pPr/>
              <a:t>22/11/2015</a:t>
            </a:fld>
            <a:endParaRPr lang="fr-FR"/>
          </a:p>
        </p:txBody>
      </p:sp>
      <p:sp>
        <p:nvSpPr>
          <p:cNvPr id="6" name="Espace réservé du pied de page 5"/>
          <p:cNvSpPr>
            <a:spLocks noGrp="1"/>
          </p:cNvSpPr>
          <p:nvPr>
            <p:ph type="ftr" sz="quarter" idx="11"/>
          </p:nvPr>
        </p:nvSpPr>
        <p:spPr/>
        <p:txBody>
          <a:bodyPr/>
          <a:lstStyle/>
          <a:p>
            <a:r>
              <a:rPr lang="fr-FR" smtClean="0"/>
              <a:t>Dr. MARIR Toufik</a:t>
            </a:r>
            <a:endParaRPr lang="fr-FR"/>
          </a:p>
        </p:txBody>
      </p:sp>
      <p:sp>
        <p:nvSpPr>
          <p:cNvPr id="7" name="Espace réservé du numéro de diapositive 6"/>
          <p:cNvSpPr>
            <a:spLocks noGrp="1"/>
          </p:cNvSpPr>
          <p:nvPr>
            <p:ph type="sldNum" sz="quarter" idx="12"/>
          </p:nvPr>
        </p:nvSpPr>
        <p:spPr/>
        <p:txBody>
          <a:bodyPr/>
          <a:lstStyle/>
          <a:p>
            <a:fld id="{DC6FC3D1-8E37-4A8C-B46A-0BE3313C7A71}" type="slidenum">
              <a:rPr lang="fr-FR" smtClean="0"/>
              <a:pPr/>
              <a:t>‹N°›</a:t>
            </a:fld>
            <a:endParaRPr lang="fr-FR"/>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5E437EB6-A06C-4E26-83C1-B0C75E508966}" type="datetime1">
              <a:rPr lang="fr-FR" smtClean="0"/>
              <a:pPr/>
              <a:t>22/11/2015</a:t>
            </a:fld>
            <a:endParaRPr lang="fr-FR"/>
          </a:p>
        </p:txBody>
      </p:sp>
      <p:sp>
        <p:nvSpPr>
          <p:cNvPr id="6" name="Espace réservé du pied de page 5"/>
          <p:cNvSpPr>
            <a:spLocks noGrp="1"/>
          </p:cNvSpPr>
          <p:nvPr>
            <p:ph type="ftr" sz="quarter" idx="11"/>
          </p:nvPr>
        </p:nvSpPr>
        <p:spPr>
          <a:xfrm>
            <a:off x="914400" y="6172200"/>
            <a:ext cx="3886200" cy="457200"/>
          </a:xfrm>
        </p:spPr>
        <p:txBody>
          <a:bodyPr/>
          <a:lstStyle/>
          <a:p>
            <a:r>
              <a:rPr lang="fr-FR" smtClean="0"/>
              <a:t>Dr. MARIR Toufik</a:t>
            </a:r>
            <a:endParaRPr lang="fr-FR"/>
          </a:p>
        </p:txBody>
      </p:sp>
      <p:sp>
        <p:nvSpPr>
          <p:cNvPr id="7" name="Espace réservé du numéro de diapositive 6"/>
          <p:cNvSpPr>
            <a:spLocks noGrp="1"/>
          </p:cNvSpPr>
          <p:nvPr>
            <p:ph type="sldNum" sz="quarter" idx="12"/>
          </p:nvPr>
        </p:nvSpPr>
        <p:spPr>
          <a:xfrm>
            <a:off x="146304" y="6208776"/>
            <a:ext cx="457200" cy="457200"/>
          </a:xfrm>
        </p:spPr>
        <p:txBody>
          <a:bodyPr/>
          <a:lstStyle/>
          <a:p>
            <a:fld id="{DC6FC3D1-8E37-4A8C-B46A-0BE3313C7A71}" type="slidenum">
              <a:rPr lang="fr-FR" smtClean="0"/>
              <a:pPr/>
              <a:t>‹N°›</a:t>
            </a:fld>
            <a:endParaRPr lang="fr-F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smtClean="0"/>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CA2FEB2-221D-4612-9546-255613C16C7F}" type="datetime1">
              <a:rPr lang="fr-FR" smtClean="0"/>
              <a:pPr/>
              <a:t>22/11/2015</a:t>
            </a:fld>
            <a:endParaRPr lang="fr-FR"/>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fr-FR" smtClean="0"/>
              <a:t>Dr. MARIR Toufik</a:t>
            </a:r>
            <a:endParaRPr lang="fr-FR"/>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C6FC3D1-8E37-4A8C-B46A-0BE3313C7A71}"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2844" y="1505930"/>
            <a:ext cx="8858312" cy="1470025"/>
          </a:xfrm>
        </p:spPr>
        <p:txBody>
          <a:bodyPr>
            <a:normAutofit fontScale="90000"/>
          </a:bodyPr>
          <a:lstStyle/>
          <a:p>
            <a:r>
              <a:rPr lang="fr-FR" b="1" dirty="0" smtClean="0">
                <a:solidFill>
                  <a:schemeClr val="tx1"/>
                </a:solidFill>
              </a:rPr>
              <a:t>Chapitre 04</a:t>
            </a:r>
            <a:br>
              <a:rPr lang="fr-FR" b="1" dirty="0" smtClean="0">
                <a:solidFill>
                  <a:schemeClr val="tx1"/>
                </a:solidFill>
              </a:rPr>
            </a:br>
            <a:r>
              <a:rPr lang="fr-FR" b="1" dirty="0" smtClean="0">
                <a:solidFill>
                  <a:schemeClr val="tx1"/>
                </a:solidFill>
              </a:rPr>
              <a:t>Modèles de Coordination d’Agents Cognitifs</a:t>
            </a:r>
            <a:endParaRPr lang="fr-FR" b="1" dirty="0">
              <a:solidFill>
                <a:schemeClr val="tx1"/>
              </a:solidFill>
            </a:endParaRPr>
          </a:p>
        </p:txBody>
      </p:sp>
      <p:sp>
        <p:nvSpPr>
          <p:cNvPr id="4" name="Sous-titre 2"/>
          <p:cNvSpPr txBox="1">
            <a:spLocks/>
          </p:cNvSpPr>
          <p:nvPr/>
        </p:nvSpPr>
        <p:spPr>
          <a:xfrm>
            <a:off x="1428728" y="3214686"/>
            <a:ext cx="6560234" cy="1071570"/>
          </a:xfrm>
          <a:prstGeom prst="rect">
            <a:avLst/>
          </a:prstGeom>
        </p:spPr>
        <p:txBody>
          <a:bodyPr>
            <a:normAutofit/>
          </a:bodyPr>
          <a:lstStyle/>
          <a:p>
            <a:pPr marL="0" marR="0" lvl="0" indent="0" algn="ctr" defTabSz="914400" rtl="0" eaLnBrk="1" fontAlgn="auto" latinLnBrk="0" hangingPunct="1">
              <a:lnSpc>
                <a:spcPct val="100000"/>
              </a:lnSpc>
              <a:spcBef>
                <a:spcPts val="580"/>
              </a:spcBef>
              <a:spcAft>
                <a:spcPts val="0"/>
              </a:spcAft>
              <a:buClr>
                <a:schemeClr val="accent1"/>
              </a:buClr>
              <a:buSzPct val="85000"/>
              <a:buFont typeface="Wingdings 2"/>
              <a:buNone/>
              <a:tabLst/>
              <a:defRPr/>
            </a:pPr>
            <a:r>
              <a:rPr kumimoji="0" lang="fr-FR" sz="2600" b="1" i="0" u="none" strike="noStrike" kern="1200" cap="none" spc="0" normalizeH="0" baseline="0" noProof="0" dirty="0" smtClean="0">
                <a:ln>
                  <a:noFill/>
                </a:ln>
                <a:solidFill>
                  <a:schemeClr val="tx1"/>
                </a:solidFill>
                <a:effectLst/>
                <a:uLnTx/>
                <a:uFillTx/>
                <a:latin typeface="+mn-lt"/>
                <a:ea typeface="+mn-ea"/>
                <a:cs typeface="+mn-cs"/>
              </a:rPr>
              <a:t>Dr. MARIR Toufik</a:t>
            </a:r>
          </a:p>
          <a:p>
            <a:pPr marL="0" marR="0" lvl="0" indent="0" algn="ctr" defTabSz="914400" rtl="0" eaLnBrk="1" fontAlgn="auto" latinLnBrk="0" hangingPunct="1">
              <a:lnSpc>
                <a:spcPct val="100000"/>
              </a:lnSpc>
              <a:spcBef>
                <a:spcPts val="580"/>
              </a:spcBef>
              <a:spcAft>
                <a:spcPts val="0"/>
              </a:spcAft>
              <a:buClr>
                <a:schemeClr val="accent1"/>
              </a:buClr>
              <a:buSzPct val="85000"/>
              <a:buFont typeface="Wingdings 2"/>
              <a:buNone/>
              <a:tabLst/>
              <a:defRPr/>
            </a:pPr>
            <a:r>
              <a:rPr kumimoji="0" lang="fr-FR" sz="2600" b="1" i="0" u="none" strike="noStrike" kern="1200" cap="none" spc="0" normalizeH="0" baseline="0" noProof="0" dirty="0" smtClean="0">
                <a:ln>
                  <a:noFill/>
                </a:ln>
                <a:solidFill>
                  <a:schemeClr val="tx1"/>
                </a:solidFill>
                <a:effectLst/>
                <a:uLnTx/>
                <a:uFillTx/>
                <a:latin typeface="+mn-lt"/>
                <a:ea typeface="+mn-ea"/>
                <a:cs typeface="+mn-cs"/>
              </a:rPr>
              <a:t>Maître de Conférences – B –</a:t>
            </a:r>
          </a:p>
          <a:p>
            <a:pPr marL="0" marR="0" lvl="0" indent="0" algn="ctr"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fr-FR" sz="2600" b="0" i="0" u="none" strike="noStrike" kern="1200" cap="none" spc="0" normalizeH="0" baseline="0" noProof="0" dirty="0" smtClean="0">
              <a:ln>
                <a:noFill/>
              </a:ln>
              <a:solidFill>
                <a:schemeClr val="tx2"/>
              </a:solidFill>
              <a:effectLst/>
              <a:uLnTx/>
              <a:uFillTx/>
              <a:latin typeface="+mn-lt"/>
              <a:ea typeface="+mn-ea"/>
              <a:cs typeface="+mn-cs"/>
            </a:endParaRPr>
          </a:p>
        </p:txBody>
      </p:sp>
      <p:sp>
        <p:nvSpPr>
          <p:cNvPr id="5" name="Sous-titre 2"/>
          <p:cNvSpPr txBox="1">
            <a:spLocks/>
          </p:cNvSpPr>
          <p:nvPr/>
        </p:nvSpPr>
        <p:spPr>
          <a:xfrm>
            <a:off x="1428728" y="4214818"/>
            <a:ext cx="6560234" cy="1538294"/>
          </a:xfrm>
          <a:prstGeom prst="rect">
            <a:avLst/>
          </a:prstGeom>
        </p:spPr>
        <p:txBody>
          <a:bodyPr lIns="45720" rIns="246888">
            <a:normAutofit/>
          </a:bodyPr>
          <a:lstStyle/>
          <a:p>
            <a:pPr marL="0" marR="0" lvl="0" indent="0" algn="ctr" defTabSz="914400" rtl="0" eaLnBrk="1" fontAlgn="auto" latinLnBrk="0" hangingPunct="1">
              <a:lnSpc>
                <a:spcPct val="100000"/>
              </a:lnSpc>
              <a:spcBef>
                <a:spcPts val="0"/>
              </a:spcBef>
              <a:spcAft>
                <a:spcPts val="0"/>
              </a:spcAft>
              <a:buClr>
                <a:schemeClr val="accent1"/>
              </a:buClr>
              <a:buSzPct val="70000"/>
              <a:buFont typeface="Wingdings 2"/>
              <a:buNone/>
              <a:tabLst/>
              <a:defRPr/>
            </a:pPr>
            <a:r>
              <a:rPr kumimoji="0" lang="fr-FR" sz="3200" b="1" i="0" u="sng" strike="noStrike" kern="1200" cap="none" spc="0" normalizeH="0" baseline="0" noProof="0" dirty="0" smtClean="0">
                <a:ln>
                  <a:noFill/>
                </a:ln>
                <a:effectLst/>
                <a:uLnTx/>
                <a:uFillTx/>
                <a:latin typeface="+mn-lt"/>
                <a:ea typeface="+mn-ea"/>
                <a:cs typeface="+mn-cs"/>
              </a:rPr>
              <a:t>marir.toufik@yahoo.fr</a:t>
            </a:r>
          </a:p>
        </p:txBody>
      </p:sp>
      <p:sp>
        <p:nvSpPr>
          <p:cNvPr id="6" name="Espace réservé du numéro de diapositive 5"/>
          <p:cNvSpPr>
            <a:spLocks noGrp="1"/>
          </p:cNvSpPr>
          <p:nvPr>
            <p:ph type="sldNum" sz="quarter" idx="12"/>
          </p:nvPr>
        </p:nvSpPr>
        <p:spPr/>
        <p:txBody>
          <a:bodyPr/>
          <a:lstStyle/>
          <a:p>
            <a:fld id="{DC6FC3D1-8E37-4A8C-B46A-0BE3313C7A71}" type="slidenum">
              <a:rPr lang="fr-FR" smtClean="0"/>
              <a:pPr/>
              <a:t>1</a:t>
            </a:fld>
            <a:endParaRPr lang="fr-FR" dirty="0"/>
          </a:p>
        </p:txBody>
      </p:sp>
      <p:sp>
        <p:nvSpPr>
          <p:cNvPr id="7" name="Espace réservé du pied de page 6"/>
          <p:cNvSpPr>
            <a:spLocks noGrp="1"/>
          </p:cNvSpPr>
          <p:nvPr>
            <p:ph type="ftr" sz="quarter" idx="11"/>
          </p:nvPr>
        </p:nvSpPr>
        <p:spPr/>
        <p:txBody>
          <a:bodyPr/>
          <a:lstStyle/>
          <a:p>
            <a:r>
              <a:rPr lang="fr-FR" dirty="0" smtClean="0"/>
              <a:t>Dr. MARIR Toufik</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lstStyle/>
          <a:p>
            <a:r>
              <a:rPr lang="fr-FR" sz="3600" b="1" dirty="0" smtClean="0">
                <a:solidFill>
                  <a:schemeClr val="tx1"/>
                </a:solidFill>
              </a:rPr>
              <a:t>Techniques de la négociation</a:t>
            </a:r>
            <a:endParaRPr lang="fr-FR" dirty="0"/>
          </a:p>
        </p:txBody>
      </p:sp>
      <p:sp>
        <p:nvSpPr>
          <p:cNvPr id="3" name="Espace réservé du pied de page 2"/>
          <p:cNvSpPr>
            <a:spLocks noGrp="1"/>
          </p:cNvSpPr>
          <p:nvPr>
            <p:ph type="ftr" sz="quarter" idx="11"/>
          </p:nvPr>
        </p:nvSpPr>
        <p:spPr/>
        <p:txBody>
          <a:bodyPr/>
          <a:lstStyle/>
          <a:p>
            <a:r>
              <a:rPr lang="fr-FR" dirty="0" smtClean="0"/>
              <a:t>Dr. MARIR Toufik</a:t>
            </a:r>
            <a:endParaRPr lang="fr-FR" dirty="0"/>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10</a:t>
            </a:fld>
            <a:endParaRPr lang="fr-FR" dirty="0"/>
          </a:p>
        </p:txBody>
      </p:sp>
      <p:sp>
        <p:nvSpPr>
          <p:cNvPr id="5" name="Espace réservé du contenu 4"/>
          <p:cNvSpPr>
            <a:spLocks noGrp="1"/>
          </p:cNvSpPr>
          <p:nvPr>
            <p:ph sz="quarter" idx="1"/>
          </p:nvPr>
        </p:nvSpPr>
        <p:spPr>
          <a:xfrm>
            <a:off x="914400" y="1214422"/>
            <a:ext cx="7772400" cy="4805378"/>
          </a:xfrm>
        </p:spPr>
        <p:txBody>
          <a:bodyPr>
            <a:normAutofit/>
          </a:bodyPr>
          <a:lstStyle/>
          <a:p>
            <a:pPr algn="just"/>
            <a:r>
              <a:rPr lang="fr-FR" dirty="0" smtClean="0"/>
              <a:t>Comment peut-on évaluer un protocole de négociation?</a:t>
            </a:r>
          </a:p>
          <a:p>
            <a:pPr algn="just"/>
            <a:r>
              <a:rPr lang="fr-FR" dirty="0" smtClean="0"/>
              <a:t>La théorie de jeux </a:t>
            </a:r>
            <a:r>
              <a:rPr lang="fr-FR" dirty="0" smtClean="0">
                <a:sym typeface="Wingdings" pitchFamily="2" charset="2"/>
              </a:rPr>
              <a:t> </a:t>
            </a:r>
            <a:r>
              <a:rPr lang="fr-FR" b="1" i="1" dirty="0" smtClean="0">
                <a:sym typeface="Wingdings" pitchFamily="2" charset="2"/>
              </a:rPr>
              <a:t>le paramètre d’utilité </a:t>
            </a:r>
            <a:endParaRPr lang="fr-FR" b="1" i="1" dirty="0" smtClean="0"/>
          </a:p>
          <a:p>
            <a:pPr algn="just">
              <a:buNone/>
            </a:pPr>
            <a:r>
              <a:rPr lang="fr-FR" dirty="0" smtClean="0"/>
              <a:t>Les agents peuvent sélectionner</a:t>
            </a:r>
            <a:r>
              <a:rPr lang="fr-FR" i="1" dirty="0" smtClean="0"/>
              <a:t> la meilleur stratégie </a:t>
            </a:r>
            <a:r>
              <a:rPr lang="fr-FR" dirty="0" smtClean="0"/>
              <a:t>en considérant toutes les interactions possibles.</a:t>
            </a:r>
            <a:endParaRPr lang="fr-FR" i="1" dirty="0" smtClean="0"/>
          </a:p>
          <a:p>
            <a:pPr algn="just"/>
            <a:r>
              <a:rPr lang="fr-FR" dirty="0" smtClean="0"/>
              <a:t>Dilemme du prisonnier</a:t>
            </a:r>
          </a:p>
          <a:p>
            <a:pPr algn="just"/>
            <a:endParaRPr lang="fr-FR" dirty="0" smtClean="0"/>
          </a:p>
          <a:p>
            <a:pPr algn="just"/>
            <a:endParaRPr lang="fr-FR" dirty="0" smtClean="0"/>
          </a:p>
          <a:p>
            <a:pPr algn="just"/>
            <a:endParaRPr lang="fr-FR" dirty="0" smtClean="0"/>
          </a:p>
          <a:p>
            <a:pPr algn="just"/>
            <a:endParaRPr lang="fr-FR" dirty="0" smtClean="0"/>
          </a:p>
          <a:p>
            <a:pPr algn="just"/>
            <a:r>
              <a:rPr lang="fr-FR" dirty="0" smtClean="0"/>
              <a:t>Quelle stratégie va choisir chaque prisonnier ?</a:t>
            </a:r>
          </a:p>
          <a:p>
            <a:pPr algn="just"/>
            <a:endParaRPr lang="fr-FR" dirty="0" smtClean="0"/>
          </a:p>
          <a:p>
            <a:pPr algn="just"/>
            <a:endParaRPr lang="fr-FR" dirty="0" smtClean="0"/>
          </a:p>
          <a:p>
            <a:pPr algn="just"/>
            <a:endParaRPr lang="fr-FR" dirty="0"/>
          </a:p>
        </p:txBody>
      </p:sp>
      <p:graphicFrame>
        <p:nvGraphicFramePr>
          <p:cNvPr id="7" name="Tableau 6"/>
          <p:cNvGraphicFramePr>
            <a:graphicFrameLocks noGrp="1"/>
          </p:cNvGraphicFramePr>
          <p:nvPr/>
        </p:nvGraphicFramePr>
        <p:xfrm>
          <a:off x="1571604" y="3643314"/>
          <a:ext cx="6096000" cy="148336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endParaRPr lang="fr-FR" dirty="0"/>
                    </a:p>
                  </a:txBody>
                  <a:tcPr/>
                </a:tc>
                <a:tc gridSpan="3">
                  <a:txBody>
                    <a:bodyPr/>
                    <a:lstStyle/>
                    <a:p>
                      <a:pPr algn="ctr"/>
                      <a:r>
                        <a:rPr lang="fr-FR" dirty="0" smtClean="0"/>
                        <a:t>Prisonnier</a:t>
                      </a:r>
                      <a:r>
                        <a:rPr lang="fr-FR" baseline="0" dirty="0" smtClean="0"/>
                        <a:t> 01</a:t>
                      </a:r>
                      <a:endParaRPr lang="fr-FR" dirty="0"/>
                    </a:p>
                  </a:txBody>
                  <a:tcPr/>
                </a:tc>
                <a:tc hMerge="1">
                  <a:txBody>
                    <a:bodyPr/>
                    <a:lstStyle/>
                    <a:p>
                      <a:endParaRPr lang="fr-FR"/>
                    </a:p>
                  </a:txBody>
                  <a:tcPr/>
                </a:tc>
                <a:tc hMerge="1">
                  <a:txBody>
                    <a:bodyPr/>
                    <a:lstStyle/>
                    <a:p>
                      <a:endParaRPr lang="fr-FR"/>
                    </a:p>
                  </a:txBody>
                  <a:tcPr/>
                </a:tc>
              </a:tr>
              <a:tr h="370840">
                <a:tc rowSpan="3">
                  <a:txBody>
                    <a:bodyPr/>
                    <a:lstStyle/>
                    <a:p>
                      <a:pPr algn="ctr"/>
                      <a:endParaRPr lang="fr-FR" dirty="0" smtClean="0"/>
                    </a:p>
                    <a:p>
                      <a:pPr algn="ctr"/>
                      <a:r>
                        <a:rPr lang="fr-FR" b="1" dirty="0" smtClean="0"/>
                        <a:t>Prisonnier 02</a:t>
                      </a:r>
                      <a:endParaRPr lang="fr-FR" b="1" dirty="0"/>
                    </a:p>
                  </a:txBody>
                  <a:tcPr/>
                </a:tc>
                <a:tc>
                  <a:txBody>
                    <a:bodyPr/>
                    <a:lstStyle/>
                    <a:p>
                      <a:endParaRPr lang="fr-FR"/>
                    </a:p>
                  </a:txBody>
                  <a:tcPr/>
                </a:tc>
                <a:tc>
                  <a:txBody>
                    <a:bodyPr/>
                    <a:lstStyle/>
                    <a:p>
                      <a:pPr algn="ctr"/>
                      <a:r>
                        <a:rPr lang="fr-FR" dirty="0" smtClean="0"/>
                        <a:t>Se tait</a:t>
                      </a:r>
                      <a:endParaRPr lang="fr-FR" dirty="0"/>
                    </a:p>
                  </a:txBody>
                  <a:tcPr/>
                </a:tc>
                <a:tc>
                  <a:txBody>
                    <a:bodyPr/>
                    <a:lstStyle/>
                    <a:p>
                      <a:pPr algn="ctr"/>
                      <a:r>
                        <a:rPr lang="fr-FR" dirty="0" smtClean="0"/>
                        <a:t> </a:t>
                      </a:r>
                      <a:r>
                        <a:rPr lang="fr-FR" b="0" dirty="0" smtClean="0"/>
                        <a:t>Dénonce</a:t>
                      </a:r>
                      <a:endParaRPr lang="fr-FR" b="0" dirty="0"/>
                    </a:p>
                  </a:txBody>
                  <a:tcPr/>
                </a:tc>
              </a:tr>
              <a:tr h="370840">
                <a:tc vMerge="1">
                  <a:txBody>
                    <a:bodyPr/>
                    <a:lstStyle/>
                    <a:p>
                      <a:endParaRPr lang="fr-FR"/>
                    </a:p>
                  </a:txBody>
                  <a:tcPr/>
                </a:tc>
                <a:tc>
                  <a:txBody>
                    <a:bodyPr/>
                    <a:lstStyle/>
                    <a:p>
                      <a:pPr algn="ctr"/>
                      <a:r>
                        <a:rPr lang="fr-FR" dirty="0" smtClean="0"/>
                        <a:t>Se tait</a:t>
                      </a:r>
                      <a:endParaRPr lang="fr-FR" dirty="0"/>
                    </a:p>
                  </a:txBody>
                  <a:tcPr/>
                </a:tc>
                <a:tc>
                  <a:txBody>
                    <a:bodyPr/>
                    <a:lstStyle/>
                    <a:p>
                      <a:pPr algn="ctr"/>
                      <a:r>
                        <a:rPr lang="fr-FR" dirty="0" smtClean="0"/>
                        <a:t>        (1/2,</a:t>
                      </a:r>
                      <a:r>
                        <a:rPr lang="fr-FR" baseline="0" dirty="0" smtClean="0"/>
                        <a:t> 1/2)</a:t>
                      </a:r>
                      <a:endParaRPr lang="fr-FR" dirty="0"/>
                    </a:p>
                  </a:txBody>
                  <a:tcPr/>
                </a:tc>
                <a:tc>
                  <a:txBody>
                    <a:bodyPr/>
                    <a:lstStyle/>
                    <a:p>
                      <a:pPr algn="ctr"/>
                      <a:r>
                        <a:rPr lang="fr-FR" dirty="0" smtClean="0"/>
                        <a:t>   (10, 0)</a:t>
                      </a:r>
                      <a:endParaRPr lang="fr-FR" dirty="0"/>
                    </a:p>
                  </a:txBody>
                  <a:tcPr/>
                </a:tc>
              </a:tr>
              <a:tr h="370840">
                <a:tc vMerge="1">
                  <a:txBody>
                    <a:bodyPr/>
                    <a:lstStyle/>
                    <a:p>
                      <a:endParaRPr lang="fr-FR"/>
                    </a:p>
                  </a:txBody>
                  <a:tcPr/>
                </a:tc>
                <a:tc>
                  <a:txBody>
                    <a:bodyPr/>
                    <a:lstStyle/>
                    <a:p>
                      <a:pPr algn="ctr"/>
                      <a:r>
                        <a:rPr lang="fr-FR" dirty="0" smtClean="0"/>
                        <a:t>Dénonce</a:t>
                      </a:r>
                      <a:endParaRPr lang="fr-FR" dirty="0"/>
                    </a:p>
                  </a:txBody>
                  <a:tcPr/>
                </a:tc>
                <a:tc>
                  <a:txBody>
                    <a:bodyPr/>
                    <a:lstStyle/>
                    <a:p>
                      <a:pPr algn="ctr"/>
                      <a:r>
                        <a:rPr lang="fr-FR" dirty="0" smtClean="0"/>
                        <a:t> (0, 10)</a:t>
                      </a:r>
                      <a:endParaRPr lang="fr-FR" dirty="0"/>
                    </a:p>
                  </a:txBody>
                  <a:tcPr/>
                </a:tc>
                <a:tc>
                  <a:txBody>
                    <a:bodyPr/>
                    <a:lstStyle/>
                    <a:p>
                      <a:pPr algn="ctr"/>
                      <a:r>
                        <a:rPr lang="fr-FR" dirty="0" smtClean="0"/>
                        <a:t>(5, 5)</a:t>
                      </a:r>
                      <a:endParaRPr lang="fr-FR"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1000" fill="hold"/>
                                        <p:tgtEl>
                                          <p:spTgt spid="5">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5">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5">
                                            <p:txEl>
                                              <p:pRg st="1" end="1"/>
                                            </p:txEl>
                                          </p:spTgt>
                                        </p:tgtEl>
                                      </p:cBhvr>
                                    </p:animEffect>
                                  </p:childTnLst>
                                </p:cTn>
                              </p:par>
                              <p:par>
                                <p:cTn id="17" presetID="55" presetClass="entr" presetSubtype="0" fill="hold" nodeType="with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p:cTn id="19" dur="1000" fill="hold"/>
                                        <p:tgtEl>
                                          <p:spTgt spid="5">
                                            <p:txEl>
                                              <p:pRg st="2" end="2"/>
                                            </p:txEl>
                                          </p:spTgt>
                                        </p:tgtEl>
                                        <p:attrNameLst>
                                          <p:attrName>ppt_w</p:attrName>
                                        </p:attrNameLst>
                                      </p:cBhvr>
                                      <p:tavLst>
                                        <p:tav tm="0">
                                          <p:val>
                                            <p:strVal val="#ppt_w*0.70"/>
                                          </p:val>
                                        </p:tav>
                                        <p:tav tm="100000">
                                          <p:val>
                                            <p:strVal val="#ppt_w"/>
                                          </p:val>
                                        </p:tav>
                                      </p:tavLst>
                                    </p:anim>
                                    <p:anim calcmode="lin" valueType="num">
                                      <p:cBhvr>
                                        <p:cTn id="20"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21" dur="1000"/>
                                        <p:tgtEl>
                                          <p:spTgt spid="5">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5" presetClass="entr" presetSubtype="0" fill="hold" nodeType="clickEffect">
                                  <p:stCondLst>
                                    <p:cond delay="0"/>
                                  </p:stCondLst>
                                  <p:childTnLst>
                                    <p:set>
                                      <p:cBhvr>
                                        <p:cTn id="25" dur="1" fill="hold">
                                          <p:stCondLst>
                                            <p:cond delay="0"/>
                                          </p:stCondLst>
                                        </p:cTn>
                                        <p:tgtEl>
                                          <p:spTgt spid="5">
                                            <p:txEl>
                                              <p:pRg st="3" end="3"/>
                                            </p:txEl>
                                          </p:spTgt>
                                        </p:tgtEl>
                                        <p:attrNameLst>
                                          <p:attrName>style.visibility</p:attrName>
                                        </p:attrNameLst>
                                      </p:cBhvr>
                                      <p:to>
                                        <p:strVal val="visible"/>
                                      </p:to>
                                    </p:set>
                                    <p:anim calcmode="lin" valueType="num">
                                      <p:cBhvr>
                                        <p:cTn id="26" dur="1000" fill="hold"/>
                                        <p:tgtEl>
                                          <p:spTgt spid="5">
                                            <p:txEl>
                                              <p:pRg st="3" end="3"/>
                                            </p:txEl>
                                          </p:spTgt>
                                        </p:tgtEl>
                                        <p:attrNameLst>
                                          <p:attrName>ppt_w</p:attrName>
                                        </p:attrNameLst>
                                      </p:cBhvr>
                                      <p:tavLst>
                                        <p:tav tm="0">
                                          <p:val>
                                            <p:strVal val="#ppt_w*0.70"/>
                                          </p:val>
                                        </p:tav>
                                        <p:tav tm="100000">
                                          <p:val>
                                            <p:strVal val="#ppt_w"/>
                                          </p:val>
                                        </p:tav>
                                      </p:tavLst>
                                    </p:anim>
                                    <p:anim calcmode="lin" valueType="num">
                                      <p:cBhvr>
                                        <p:cTn id="27" dur="1000" fill="hold"/>
                                        <p:tgtEl>
                                          <p:spTgt spid="5">
                                            <p:txEl>
                                              <p:pRg st="3" end="3"/>
                                            </p:txEl>
                                          </p:spTgt>
                                        </p:tgtEl>
                                        <p:attrNameLst>
                                          <p:attrName>ppt_h</p:attrName>
                                        </p:attrNameLst>
                                      </p:cBhvr>
                                      <p:tavLst>
                                        <p:tav tm="0">
                                          <p:val>
                                            <p:strVal val="#ppt_h"/>
                                          </p:val>
                                        </p:tav>
                                        <p:tav tm="100000">
                                          <p:val>
                                            <p:strVal val="#ppt_h"/>
                                          </p:val>
                                        </p:tav>
                                      </p:tavLst>
                                    </p:anim>
                                    <p:animEffect transition="in" filter="fade">
                                      <p:cBhvr>
                                        <p:cTn id="28" dur="1000"/>
                                        <p:tgtEl>
                                          <p:spTgt spid="5">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5" presetClass="entr" presetSubtype="0" fill="hold" nodeType="click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p:cTn id="33" dur="1000" fill="hold"/>
                                        <p:tgtEl>
                                          <p:spTgt spid="7"/>
                                        </p:tgtEl>
                                        <p:attrNameLst>
                                          <p:attrName>ppt_w</p:attrName>
                                        </p:attrNameLst>
                                      </p:cBhvr>
                                      <p:tavLst>
                                        <p:tav tm="0">
                                          <p:val>
                                            <p:strVal val="#ppt_w*0.70"/>
                                          </p:val>
                                        </p:tav>
                                        <p:tav tm="100000">
                                          <p:val>
                                            <p:strVal val="#ppt_w"/>
                                          </p:val>
                                        </p:tav>
                                      </p:tavLst>
                                    </p:anim>
                                    <p:anim calcmode="lin" valueType="num">
                                      <p:cBhvr>
                                        <p:cTn id="34" dur="1000" fill="hold"/>
                                        <p:tgtEl>
                                          <p:spTgt spid="7"/>
                                        </p:tgtEl>
                                        <p:attrNameLst>
                                          <p:attrName>ppt_h</p:attrName>
                                        </p:attrNameLst>
                                      </p:cBhvr>
                                      <p:tavLst>
                                        <p:tav tm="0">
                                          <p:val>
                                            <p:strVal val="#ppt_h"/>
                                          </p:val>
                                        </p:tav>
                                        <p:tav tm="100000">
                                          <p:val>
                                            <p:strVal val="#ppt_h"/>
                                          </p:val>
                                        </p:tav>
                                      </p:tavLst>
                                    </p:anim>
                                    <p:animEffect transition="in" filter="fade">
                                      <p:cBhvr>
                                        <p:cTn id="35" dur="1000"/>
                                        <p:tgtEl>
                                          <p:spTgt spid="7"/>
                                        </p:tgtEl>
                                      </p:cBhvr>
                                    </p:animEffect>
                                  </p:childTnLst>
                                </p:cTn>
                              </p:par>
                            </p:childTnLst>
                          </p:cTn>
                        </p:par>
                      </p:childTnLst>
                    </p:cTn>
                  </p:par>
                  <p:par>
                    <p:cTn id="36" fill="hold">
                      <p:stCondLst>
                        <p:cond delay="indefinite"/>
                      </p:stCondLst>
                      <p:childTnLst>
                        <p:par>
                          <p:cTn id="37" fill="hold">
                            <p:stCondLst>
                              <p:cond delay="0"/>
                            </p:stCondLst>
                            <p:childTnLst>
                              <p:par>
                                <p:cTn id="38" presetID="55" presetClass="entr" presetSubtype="0" fill="hold" nodeType="clickEffect">
                                  <p:stCondLst>
                                    <p:cond delay="0"/>
                                  </p:stCondLst>
                                  <p:childTnLst>
                                    <p:set>
                                      <p:cBhvr>
                                        <p:cTn id="39" dur="1" fill="hold">
                                          <p:stCondLst>
                                            <p:cond delay="0"/>
                                          </p:stCondLst>
                                        </p:cTn>
                                        <p:tgtEl>
                                          <p:spTgt spid="5">
                                            <p:txEl>
                                              <p:pRg st="8" end="8"/>
                                            </p:txEl>
                                          </p:spTgt>
                                        </p:tgtEl>
                                        <p:attrNameLst>
                                          <p:attrName>style.visibility</p:attrName>
                                        </p:attrNameLst>
                                      </p:cBhvr>
                                      <p:to>
                                        <p:strVal val="visible"/>
                                      </p:to>
                                    </p:set>
                                    <p:anim calcmode="lin" valueType="num">
                                      <p:cBhvr>
                                        <p:cTn id="40" dur="1000" fill="hold"/>
                                        <p:tgtEl>
                                          <p:spTgt spid="5">
                                            <p:txEl>
                                              <p:pRg st="8" end="8"/>
                                            </p:txEl>
                                          </p:spTgt>
                                        </p:tgtEl>
                                        <p:attrNameLst>
                                          <p:attrName>ppt_w</p:attrName>
                                        </p:attrNameLst>
                                      </p:cBhvr>
                                      <p:tavLst>
                                        <p:tav tm="0">
                                          <p:val>
                                            <p:strVal val="#ppt_w*0.70"/>
                                          </p:val>
                                        </p:tav>
                                        <p:tav tm="100000">
                                          <p:val>
                                            <p:strVal val="#ppt_w"/>
                                          </p:val>
                                        </p:tav>
                                      </p:tavLst>
                                    </p:anim>
                                    <p:anim calcmode="lin" valueType="num">
                                      <p:cBhvr>
                                        <p:cTn id="41" dur="1000" fill="hold"/>
                                        <p:tgtEl>
                                          <p:spTgt spid="5">
                                            <p:txEl>
                                              <p:pRg st="8" end="8"/>
                                            </p:txEl>
                                          </p:spTgt>
                                        </p:tgtEl>
                                        <p:attrNameLst>
                                          <p:attrName>ppt_h</p:attrName>
                                        </p:attrNameLst>
                                      </p:cBhvr>
                                      <p:tavLst>
                                        <p:tav tm="0">
                                          <p:val>
                                            <p:strVal val="#ppt_h"/>
                                          </p:val>
                                        </p:tav>
                                        <p:tav tm="100000">
                                          <p:val>
                                            <p:strVal val="#ppt_h"/>
                                          </p:val>
                                        </p:tav>
                                      </p:tavLst>
                                    </p:anim>
                                    <p:animEffect transition="in" filter="fade">
                                      <p:cBhvr>
                                        <p:cTn id="42" dur="10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lstStyle/>
          <a:p>
            <a:r>
              <a:rPr lang="fr-FR" sz="3600" b="1" dirty="0" smtClean="0">
                <a:solidFill>
                  <a:schemeClr val="tx1"/>
                </a:solidFill>
              </a:rPr>
              <a:t>Techniques de la négociation</a:t>
            </a:r>
            <a:endParaRPr lang="fr-FR" dirty="0"/>
          </a:p>
        </p:txBody>
      </p:sp>
      <p:sp>
        <p:nvSpPr>
          <p:cNvPr id="3" name="Espace réservé du pied de page 2"/>
          <p:cNvSpPr>
            <a:spLocks noGrp="1"/>
          </p:cNvSpPr>
          <p:nvPr>
            <p:ph type="ftr" sz="quarter" idx="11"/>
          </p:nvPr>
        </p:nvSpPr>
        <p:spPr/>
        <p:txBody>
          <a:bodyPr/>
          <a:lstStyle/>
          <a:p>
            <a:r>
              <a:rPr lang="fr-FR" dirty="0" smtClean="0"/>
              <a:t>Dr. MARIR Toufik</a:t>
            </a:r>
            <a:endParaRPr lang="fr-FR" dirty="0"/>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11</a:t>
            </a:fld>
            <a:endParaRPr lang="fr-FR" dirty="0"/>
          </a:p>
        </p:txBody>
      </p:sp>
      <p:sp>
        <p:nvSpPr>
          <p:cNvPr id="5" name="Espace réservé du contenu 4"/>
          <p:cNvSpPr>
            <a:spLocks noGrp="1"/>
          </p:cNvSpPr>
          <p:nvPr>
            <p:ph sz="quarter" idx="1"/>
          </p:nvPr>
        </p:nvSpPr>
        <p:spPr>
          <a:xfrm>
            <a:off x="914400" y="1214422"/>
            <a:ext cx="7772400" cy="4805378"/>
          </a:xfrm>
        </p:spPr>
        <p:txBody>
          <a:bodyPr>
            <a:normAutofit fontScale="70000" lnSpcReduction="20000"/>
          </a:bodyPr>
          <a:lstStyle/>
          <a:p>
            <a:pPr algn="just"/>
            <a:r>
              <a:rPr lang="fr-FR" dirty="0" smtClean="0"/>
              <a:t>Critères d’évaluation:</a:t>
            </a:r>
          </a:p>
          <a:p>
            <a:pPr marL="727075" indent="0" algn="just">
              <a:buFont typeface="+mj-lt"/>
              <a:buAutoNum type="arabicPeriod"/>
            </a:pPr>
            <a:r>
              <a:rPr lang="fr-FR" b="1" dirty="0" smtClean="0"/>
              <a:t>La garantie du succès </a:t>
            </a:r>
          </a:p>
          <a:p>
            <a:pPr marL="727075" indent="0" algn="just">
              <a:buNone/>
            </a:pPr>
            <a:r>
              <a:rPr lang="fr-FR" i="1" dirty="0" smtClean="0"/>
              <a:t>LA négociation termine toujours avec succès</a:t>
            </a:r>
          </a:p>
          <a:p>
            <a:pPr marL="1241425" indent="-514350" algn="just">
              <a:buFont typeface="+mj-lt"/>
              <a:buAutoNum type="arabicPeriod" startAt="2"/>
            </a:pPr>
            <a:r>
              <a:rPr lang="fr-FR" b="1" dirty="0" smtClean="0"/>
              <a:t>Rationalité individuelle</a:t>
            </a:r>
          </a:p>
          <a:p>
            <a:pPr marL="1241425" indent="-514350" algn="just">
              <a:buNone/>
            </a:pPr>
            <a:r>
              <a:rPr lang="fr-FR" i="1" dirty="0" smtClean="0"/>
              <a:t>Le gain de l’agent qui participe à la négociation n’est pas inferieur à son gain si ne participe pas</a:t>
            </a:r>
          </a:p>
          <a:p>
            <a:pPr marL="1241425" indent="-514350" algn="just">
              <a:buFont typeface="+mj-lt"/>
              <a:buAutoNum type="arabicPeriod" startAt="3"/>
            </a:pPr>
            <a:r>
              <a:rPr lang="fr-FR" b="1" dirty="0" smtClean="0"/>
              <a:t>Bien-être social</a:t>
            </a:r>
          </a:p>
          <a:p>
            <a:pPr marL="1241425" indent="-514350" algn="just">
              <a:buNone/>
            </a:pPr>
            <a:r>
              <a:rPr lang="fr-FR" i="1" dirty="0" smtClean="0"/>
              <a:t>La somme de toutes les gains</a:t>
            </a:r>
          </a:p>
          <a:p>
            <a:pPr marL="1241425" indent="-514350" algn="just">
              <a:buFont typeface="+mj-lt"/>
              <a:buAutoNum type="arabicPeriod" startAt="4"/>
            </a:pPr>
            <a:r>
              <a:rPr lang="fr-FR" b="1" dirty="0" smtClean="0"/>
              <a:t>Efficacité Pareto</a:t>
            </a:r>
          </a:p>
          <a:p>
            <a:pPr marL="1241425" indent="-514350" algn="just">
              <a:buNone/>
            </a:pPr>
            <a:r>
              <a:rPr lang="fr-FR" dirty="0" smtClean="0"/>
              <a:t>On améliore pas aux dépend des autres</a:t>
            </a:r>
            <a:endParaRPr lang="fr-FR" i="1" dirty="0" smtClean="0"/>
          </a:p>
          <a:p>
            <a:pPr marL="1241425" indent="-514350" algn="just">
              <a:buFont typeface="+mj-lt"/>
              <a:buAutoNum type="arabicPeriod" startAt="5"/>
            </a:pPr>
            <a:r>
              <a:rPr lang="fr-FR" b="1" dirty="0" smtClean="0"/>
              <a:t>Stabilité</a:t>
            </a:r>
          </a:p>
          <a:p>
            <a:pPr marL="727075" indent="0" algn="just">
              <a:buNone/>
            </a:pPr>
            <a:r>
              <a:rPr lang="fr-FR" i="1" dirty="0" smtClean="0"/>
              <a:t>Un protocole est stable si il motive les agents de se comporter d’une manière spécifique</a:t>
            </a:r>
          </a:p>
          <a:p>
            <a:pPr marL="727075" indent="0" algn="just">
              <a:buNone/>
            </a:pPr>
            <a:r>
              <a:rPr lang="fr-FR" i="1" dirty="0" smtClean="0"/>
              <a:t>Equilibre de Nash</a:t>
            </a:r>
          </a:p>
          <a:p>
            <a:pPr marL="1241425" indent="-514350" algn="just">
              <a:buFont typeface="+mj-lt"/>
              <a:buAutoNum type="arabicPeriod" startAt="6"/>
            </a:pPr>
            <a:r>
              <a:rPr lang="fr-FR" b="1" dirty="0" smtClean="0"/>
              <a:t>Distribution</a:t>
            </a:r>
          </a:p>
          <a:p>
            <a:pPr marL="1241425" indent="-514350" algn="just">
              <a:buFont typeface="+mj-lt"/>
              <a:buAutoNum type="arabicPeriod" startAt="6"/>
            </a:pPr>
            <a:r>
              <a:rPr lang="fr-FR" b="1" dirty="0" smtClean="0"/>
              <a:t>Simplicité</a:t>
            </a:r>
          </a:p>
          <a:p>
            <a:pPr marL="727075" indent="0" algn="just">
              <a:buFont typeface="+mj-lt"/>
              <a:buAutoNum type="arabicPeriod" startAt="6"/>
            </a:pPr>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lstStyle/>
          <a:p>
            <a:r>
              <a:rPr lang="fr-FR" sz="3600" b="1" dirty="0" smtClean="0">
                <a:solidFill>
                  <a:schemeClr val="tx1"/>
                </a:solidFill>
              </a:rPr>
              <a:t>Techniques de la négociation</a:t>
            </a:r>
            <a:endParaRPr lang="fr-FR" dirty="0"/>
          </a:p>
        </p:txBody>
      </p:sp>
      <p:sp>
        <p:nvSpPr>
          <p:cNvPr id="3" name="Espace réservé du pied de page 2"/>
          <p:cNvSpPr>
            <a:spLocks noGrp="1"/>
          </p:cNvSpPr>
          <p:nvPr>
            <p:ph type="ftr" sz="quarter" idx="11"/>
          </p:nvPr>
        </p:nvSpPr>
        <p:spPr/>
        <p:txBody>
          <a:bodyPr/>
          <a:lstStyle/>
          <a:p>
            <a:r>
              <a:rPr lang="fr-FR" dirty="0" smtClean="0"/>
              <a:t>Dr. MARIR Toufik</a:t>
            </a:r>
            <a:endParaRPr lang="fr-FR" dirty="0"/>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12</a:t>
            </a:fld>
            <a:endParaRPr lang="fr-FR" dirty="0"/>
          </a:p>
        </p:txBody>
      </p:sp>
      <p:sp>
        <p:nvSpPr>
          <p:cNvPr id="5" name="Espace réservé du contenu 4"/>
          <p:cNvSpPr>
            <a:spLocks noGrp="1"/>
          </p:cNvSpPr>
          <p:nvPr>
            <p:ph sz="quarter" idx="1"/>
          </p:nvPr>
        </p:nvSpPr>
        <p:spPr>
          <a:xfrm>
            <a:off x="914400" y="1214422"/>
            <a:ext cx="7772400" cy="4805378"/>
          </a:xfrm>
        </p:spPr>
        <p:txBody>
          <a:bodyPr>
            <a:normAutofit/>
          </a:bodyPr>
          <a:lstStyle/>
          <a:p>
            <a:pPr algn="just"/>
            <a:r>
              <a:rPr lang="fr-FR" b="1" dirty="0" smtClean="0"/>
              <a:t>Négociation aux enchères</a:t>
            </a:r>
          </a:p>
          <a:p>
            <a:pPr algn="just"/>
            <a:r>
              <a:rPr lang="fr-FR" dirty="0" smtClean="0"/>
              <a:t>Théorie d’enchères</a:t>
            </a:r>
          </a:p>
          <a:p>
            <a:pPr marL="898525" indent="0" algn="just">
              <a:buFont typeface="+mj-lt"/>
              <a:buAutoNum type="arabicPeriod"/>
            </a:pPr>
            <a:r>
              <a:rPr lang="fr-FR" b="1" dirty="0" smtClean="0"/>
              <a:t>Initiateur (</a:t>
            </a:r>
            <a:r>
              <a:rPr lang="fr-FR" b="1" dirty="0" err="1" smtClean="0"/>
              <a:t>Actioneer</a:t>
            </a:r>
            <a:r>
              <a:rPr lang="fr-FR" b="1" dirty="0" smtClean="0"/>
              <a:t>)</a:t>
            </a:r>
          </a:p>
          <a:p>
            <a:pPr marL="898525" indent="0" algn="just">
              <a:buFont typeface="+mj-lt"/>
              <a:buAutoNum type="arabicPeriod"/>
            </a:pPr>
            <a:r>
              <a:rPr lang="fr-FR" b="1" dirty="0" smtClean="0"/>
              <a:t>Participant (</a:t>
            </a:r>
            <a:r>
              <a:rPr lang="fr-FR" b="1" dirty="0" err="1" smtClean="0"/>
              <a:t>Biders</a:t>
            </a:r>
            <a:r>
              <a:rPr lang="fr-FR" b="1" dirty="0" smtClean="0"/>
              <a:t>)</a:t>
            </a:r>
          </a:p>
          <a:p>
            <a:pPr marL="898525" indent="0" algn="just">
              <a:buFont typeface="+mj-lt"/>
              <a:buAutoNum type="arabicPeriod"/>
            </a:pPr>
            <a:r>
              <a:rPr lang="fr-FR" b="1" dirty="0" smtClean="0"/>
              <a:t>Objet à vendre</a:t>
            </a:r>
          </a:p>
          <a:p>
            <a:pPr marL="898525" indent="0" algn="just">
              <a:buFont typeface="+mj-lt"/>
              <a:buAutoNum type="arabicPeriod"/>
            </a:pPr>
            <a:r>
              <a:rPr lang="fr-FR" b="1" dirty="0" smtClean="0"/>
              <a:t>Prix de réservation</a:t>
            </a:r>
          </a:p>
          <a:p>
            <a:pPr marL="268288" indent="-268288" algn="just" defTabSz="268288"/>
            <a:r>
              <a:rPr lang="fr-FR" dirty="0" smtClean="0"/>
              <a:t>Caractéristiques d’enchères</a:t>
            </a:r>
          </a:p>
          <a:p>
            <a:pPr marL="898525" indent="0" algn="just" defTabSz="268288">
              <a:buFont typeface="+mj-lt"/>
              <a:buAutoNum type="arabicPeriod"/>
            </a:pPr>
            <a:r>
              <a:rPr lang="fr-FR" dirty="0" smtClean="0"/>
              <a:t>Valeur de l’objet : privée, commune, corrélée</a:t>
            </a:r>
          </a:p>
          <a:p>
            <a:pPr marL="898525" indent="0" algn="just" defTabSz="268288">
              <a:buFont typeface="+mj-lt"/>
              <a:buAutoNum type="arabicPeriod"/>
            </a:pPr>
            <a:r>
              <a:rPr lang="fr-FR" dirty="0" smtClean="0"/>
              <a:t>Règle de choix de gagnant</a:t>
            </a:r>
          </a:p>
          <a:p>
            <a:pPr marL="898525" indent="0" algn="just" defTabSz="268288">
              <a:buFont typeface="+mj-lt"/>
              <a:buAutoNum type="arabicPeriod"/>
            </a:pPr>
            <a:r>
              <a:rPr lang="fr-FR" dirty="0" smtClean="0"/>
              <a:t>Offres publiques Vs Offres cachées </a:t>
            </a:r>
          </a:p>
          <a:p>
            <a:pPr marL="898525" indent="0" algn="just">
              <a:buFont typeface="+mj-lt"/>
              <a:buAutoNum type="arabicPeriod"/>
            </a:pPr>
            <a:endParaRPr lang="fr-FR" b="1" dirty="0" smtClean="0"/>
          </a:p>
          <a:p>
            <a:pPr marL="727075" indent="0" algn="just">
              <a:buFont typeface="+mj-lt"/>
              <a:buAutoNum type="arabicPeriod"/>
            </a:pPr>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lstStyle/>
          <a:p>
            <a:r>
              <a:rPr lang="fr-FR" sz="3600" b="1" dirty="0" smtClean="0">
                <a:solidFill>
                  <a:schemeClr val="tx1"/>
                </a:solidFill>
              </a:rPr>
              <a:t>Techniques de la négociation</a:t>
            </a:r>
            <a:endParaRPr lang="fr-FR" dirty="0"/>
          </a:p>
        </p:txBody>
      </p:sp>
      <p:sp>
        <p:nvSpPr>
          <p:cNvPr id="3" name="Espace réservé du pied de page 2"/>
          <p:cNvSpPr>
            <a:spLocks noGrp="1"/>
          </p:cNvSpPr>
          <p:nvPr>
            <p:ph type="ftr" sz="quarter" idx="11"/>
          </p:nvPr>
        </p:nvSpPr>
        <p:spPr/>
        <p:txBody>
          <a:bodyPr/>
          <a:lstStyle/>
          <a:p>
            <a:r>
              <a:rPr lang="fr-FR" dirty="0" smtClean="0"/>
              <a:t>Dr. MARIR Toufik</a:t>
            </a:r>
            <a:endParaRPr lang="fr-FR" dirty="0"/>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13</a:t>
            </a:fld>
            <a:endParaRPr lang="fr-FR" dirty="0"/>
          </a:p>
        </p:txBody>
      </p:sp>
      <p:sp>
        <p:nvSpPr>
          <p:cNvPr id="5" name="Espace réservé du contenu 4"/>
          <p:cNvSpPr>
            <a:spLocks noGrp="1"/>
          </p:cNvSpPr>
          <p:nvPr>
            <p:ph sz="quarter" idx="1"/>
          </p:nvPr>
        </p:nvSpPr>
        <p:spPr>
          <a:xfrm>
            <a:off x="914400" y="1214422"/>
            <a:ext cx="7772400" cy="4805378"/>
          </a:xfrm>
        </p:spPr>
        <p:txBody>
          <a:bodyPr>
            <a:normAutofit/>
          </a:bodyPr>
          <a:lstStyle/>
          <a:p>
            <a:pPr algn="just"/>
            <a:r>
              <a:rPr lang="fr-FR" b="1" dirty="0" smtClean="0"/>
              <a:t>Négociation aux enchères</a:t>
            </a:r>
          </a:p>
          <a:p>
            <a:pPr algn="just"/>
            <a:r>
              <a:rPr lang="fr-FR" b="1" dirty="0" smtClean="0"/>
              <a:t>Protocoles d’enchères</a:t>
            </a:r>
          </a:p>
          <a:p>
            <a:pPr marL="514350" indent="22225" algn="just">
              <a:buFont typeface="+mj-lt"/>
              <a:buAutoNum type="arabicPeriod"/>
            </a:pPr>
            <a:r>
              <a:rPr lang="fr-FR" dirty="0" smtClean="0"/>
              <a:t>Enchère anglaise (premier-prix offre-publique)</a:t>
            </a:r>
          </a:p>
          <a:p>
            <a:pPr marL="514350" indent="22225" algn="just">
              <a:buFont typeface="+mj-lt"/>
              <a:buAutoNum type="arabicPeriod"/>
            </a:pPr>
            <a:r>
              <a:rPr lang="fr-FR" dirty="0" smtClean="0"/>
              <a:t>Enchère première offre-cachée</a:t>
            </a:r>
          </a:p>
          <a:p>
            <a:pPr marL="514350" indent="22225" algn="just">
              <a:buFont typeface="+mj-lt"/>
              <a:buAutoNum type="arabicPeriod"/>
            </a:pPr>
            <a:r>
              <a:rPr lang="fr-FR" dirty="0" smtClean="0"/>
              <a:t>Enchère hollandaise (descendante)</a:t>
            </a:r>
          </a:p>
          <a:p>
            <a:pPr marL="514350" indent="22225" algn="just">
              <a:buFont typeface="+mj-lt"/>
              <a:buAutoNum type="arabicPeriod"/>
            </a:pPr>
            <a:r>
              <a:rPr lang="fr-FR" dirty="0" smtClean="0"/>
              <a:t>Enchère </a:t>
            </a:r>
            <a:r>
              <a:rPr lang="fr-FR" dirty="0" err="1" smtClean="0"/>
              <a:t>Vickery</a:t>
            </a:r>
            <a:r>
              <a:rPr lang="fr-FR" dirty="0" smtClean="0"/>
              <a:t> (deuxième-prix offre-cachée)</a:t>
            </a:r>
          </a:p>
          <a:p>
            <a:pPr marL="514350" indent="22225" algn="just">
              <a:buNone/>
            </a:pPr>
            <a:endParaRPr lang="fr-FR" dirty="0" smtClean="0"/>
          </a:p>
          <a:p>
            <a:pPr marL="514350" indent="22225" algn="just">
              <a:buFont typeface="+mj-lt"/>
              <a:buAutoNum type="arabicPeriod"/>
            </a:pPr>
            <a:endParaRPr lang="fr-FR" dirty="0" smtClean="0"/>
          </a:p>
          <a:p>
            <a:pPr marL="514350" indent="22225" algn="just">
              <a:buFont typeface="+mj-lt"/>
              <a:buAutoNum type="arabicPeriod"/>
            </a:pPr>
            <a:endParaRPr lang="fr-FR" dirty="0" smtClean="0"/>
          </a:p>
          <a:p>
            <a:pPr marL="898525" indent="0" algn="just">
              <a:buFont typeface="+mj-lt"/>
              <a:buAutoNum type="arabicPeriod"/>
            </a:pPr>
            <a:endParaRPr lang="fr-FR" b="1" dirty="0" smtClean="0"/>
          </a:p>
          <a:p>
            <a:pPr marL="727075" indent="0" algn="just">
              <a:buFont typeface="+mj-lt"/>
              <a:buAutoNum type="arabicPeriod"/>
            </a:pPr>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lstStyle/>
          <a:p>
            <a:r>
              <a:rPr lang="fr-FR" sz="3600" b="1" dirty="0" smtClean="0">
                <a:solidFill>
                  <a:schemeClr val="tx1"/>
                </a:solidFill>
              </a:rPr>
              <a:t>Techniques de la négociation</a:t>
            </a:r>
            <a:endParaRPr lang="fr-FR" dirty="0"/>
          </a:p>
        </p:txBody>
      </p:sp>
      <p:sp>
        <p:nvSpPr>
          <p:cNvPr id="3" name="Espace réservé du pied de page 2"/>
          <p:cNvSpPr>
            <a:spLocks noGrp="1"/>
          </p:cNvSpPr>
          <p:nvPr>
            <p:ph type="ftr" sz="quarter" idx="11"/>
          </p:nvPr>
        </p:nvSpPr>
        <p:spPr/>
        <p:txBody>
          <a:bodyPr/>
          <a:lstStyle/>
          <a:p>
            <a:r>
              <a:rPr lang="fr-FR" dirty="0" smtClean="0"/>
              <a:t>Dr. MARIR Toufik</a:t>
            </a:r>
            <a:endParaRPr lang="fr-FR" dirty="0"/>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14</a:t>
            </a:fld>
            <a:endParaRPr lang="fr-FR" dirty="0"/>
          </a:p>
        </p:txBody>
      </p:sp>
      <p:sp>
        <p:nvSpPr>
          <p:cNvPr id="5" name="Espace réservé du contenu 4"/>
          <p:cNvSpPr>
            <a:spLocks noGrp="1"/>
          </p:cNvSpPr>
          <p:nvPr>
            <p:ph sz="quarter" idx="1"/>
          </p:nvPr>
        </p:nvSpPr>
        <p:spPr>
          <a:xfrm>
            <a:off x="914400" y="1214422"/>
            <a:ext cx="7772400" cy="4805378"/>
          </a:xfrm>
        </p:spPr>
        <p:txBody>
          <a:bodyPr>
            <a:normAutofit/>
          </a:bodyPr>
          <a:lstStyle/>
          <a:p>
            <a:pPr algn="just"/>
            <a:r>
              <a:rPr lang="fr-FR" b="1" dirty="0" smtClean="0"/>
              <a:t>Négociation pour l’allocation des tâches</a:t>
            </a:r>
          </a:p>
          <a:p>
            <a:pPr marL="803275" indent="0" algn="just"/>
            <a:r>
              <a:rPr lang="fr-FR" dirty="0" smtClean="0"/>
              <a:t>Allocation par réseaux contractuel (</a:t>
            </a:r>
            <a:r>
              <a:rPr lang="fr-FR" dirty="0" err="1" smtClean="0"/>
              <a:t>Contract</a:t>
            </a:r>
            <a:r>
              <a:rPr lang="fr-FR" dirty="0" smtClean="0"/>
              <a:t> Net)</a:t>
            </a:r>
          </a:p>
          <a:p>
            <a:pPr marL="1071563" indent="0" algn="just">
              <a:buFont typeface="+mj-lt"/>
              <a:buAutoNum type="arabicPeriod"/>
            </a:pPr>
            <a:r>
              <a:rPr lang="fr-FR" dirty="0" smtClean="0"/>
              <a:t>Les agents coopératifs</a:t>
            </a:r>
          </a:p>
          <a:p>
            <a:pPr marL="1071563" indent="0" algn="just">
              <a:buFont typeface="+mj-lt"/>
              <a:buAutoNum type="arabicPeriod"/>
            </a:pPr>
            <a:r>
              <a:rPr lang="fr-FR" dirty="0" smtClean="0"/>
              <a:t>Deux rôles: gestionnaire et contractant </a:t>
            </a:r>
          </a:p>
          <a:p>
            <a:pPr marL="1071563" indent="0" algn="just">
              <a:buFont typeface="+mj-lt"/>
              <a:buAutoNum type="arabicPeriod"/>
            </a:pPr>
            <a:r>
              <a:rPr lang="fr-FR" dirty="0" smtClean="0"/>
              <a:t>Les rôles ne sont spécifiés à l’avance </a:t>
            </a:r>
            <a:r>
              <a:rPr lang="fr-FR" dirty="0" smtClean="0">
                <a:sym typeface="Wingdings" pitchFamily="2" charset="2"/>
              </a:rPr>
              <a:t> flexibilité permet la décomposition des tâches</a:t>
            </a:r>
          </a:p>
          <a:p>
            <a:pPr marL="993775" indent="-190500" algn="just"/>
            <a:r>
              <a:rPr lang="fr-FR" dirty="0" smtClean="0">
                <a:sym typeface="Wingdings" pitchFamily="2" charset="2"/>
              </a:rPr>
              <a:t>Protocoles d’Allocation des tâches </a:t>
            </a:r>
            <a:endParaRPr lang="fr-FR" dirty="0" smtClean="0"/>
          </a:p>
          <a:p>
            <a:pPr marL="1071563" indent="0" algn="just">
              <a:buFont typeface="+mj-lt"/>
              <a:buAutoNum type="arabicPeriod"/>
            </a:pPr>
            <a:r>
              <a:rPr lang="fr-FR" dirty="0" smtClean="0"/>
              <a:t> FIPA-</a:t>
            </a:r>
            <a:r>
              <a:rPr lang="fr-FR" dirty="0" err="1" smtClean="0"/>
              <a:t>Request</a:t>
            </a:r>
            <a:r>
              <a:rPr lang="fr-FR" dirty="0" smtClean="0"/>
              <a:t> Protocole</a:t>
            </a:r>
          </a:p>
          <a:p>
            <a:pPr marL="1071563" indent="0" algn="just">
              <a:buFont typeface="+mj-lt"/>
              <a:buAutoNum type="arabicPeriod"/>
            </a:pPr>
            <a:r>
              <a:rPr lang="fr-FR" dirty="0" smtClean="0"/>
              <a:t>FIPA-</a:t>
            </a:r>
            <a:r>
              <a:rPr lang="fr-FR" dirty="0" err="1" smtClean="0"/>
              <a:t>Contract</a:t>
            </a:r>
            <a:r>
              <a:rPr lang="fr-FR" dirty="0" smtClean="0"/>
              <a:t>-Net Protocole</a:t>
            </a:r>
          </a:p>
          <a:p>
            <a:pPr marL="1071563" indent="0" algn="just">
              <a:buFont typeface="+mj-lt"/>
              <a:buAutoNum type="arabicPeriod"/>
            </a:pPr>
            <a:r>
              <a:rPr lang="fr-FR" dirty="0" smtClean="0"/>
              <a:t>FIPA </a:t>
            </a:r>
            <a:r>
              <a:rPr lang="fr-FR" dirty="0" err="1" smtClean="0"/>
              <a:t>Iterated</a:t>
            </a:r>
            <a:r>
              <a:rPr lang="fr-FR" dirty="0" smtClean="0"/>
              <a:t> </a:t>
            </a:r>
            <a:r>
              <a:rPr lang="fr-FR" dirty="0" err="1" smtClean="0"/>
              <a:t>Contract</a:t>
            </a:r>
            <a:r>
              <a:rPr lang="fr-FR" dirty="0" smtClean="0"/>
              <a:t> Net Protocole</a:t>
            </a:r>
          </a:p>
          <a:p>
            <a:pPr marL="514350" indent="22225" algn="just">
              <a:buNone/>
            </a:pPr>
            <a:endParaRPr lang="fr-FR" dirty="0" smtClean="0"/>
          </a:p>
          <a:p>
            <a:pPr marL="514350" indent="22225" algn="just">
              <a:buFont typeface="+mj-lt"/>
              <a:buAutoNum type="arabicPeriod"/>
            </a:pPr>
            <a:endParaRPr lang="fr-FR" dirty="0" smtClean="0"/>
          </a:p>
          <a:p>
            <a:pPr marL="514350" indent="22225" algn="just">
              <a:buFont typeface="+mj-lt"/>
              <a:buAutoNum type="arabicPeriod"/>
            </a:pPr>
            <a:endParaRPr lang="fr-FR" dirty="0" smtClean="0"/>
          </a:p>
          <a:p>
            <a:pPr marL="898525" indent="0" algn="just">
              <a:buFont typeface="+mj-lt"/>
              <a:buAutoNum type="arabicPeriod"/>
            </a:pPr>
            <a:endParaRPr lang="fr-FR" b="1" dirty="0" smtClean="0"/>
          </a:p>
          <a:p>
            <a:pPr marL="727075" indent="0" algn="just">
              <a:buFont typeface="+mj-lt"/>
              <a:buAutoNum type="arabicPeriod"/>
            </a:pPr>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a:p>
        </p:txBody>
      </p:sp>
      <p:pic>
        <p:nvPicPr>
          <p:cNvPr id="6" name="Image 5" descr="FIPA Request.jpeg"/>
          <p:cNvPicPr>
            <a:picLocks noChangeAspect="1"/>
          </p:cNvPicPr>
          <p:nvPr/>
        </p:nvPicPr>
        <p:blipFill>
          <a:blip r:embed="rId2"/>
          <a:stretch>
            <a:fillRect/>
          </a:stretch>
        </p:blipFill>
        <p:spPr>
          <a:xfrm>
            <a:off x="1714480" y="1571612"/>
            <a:ext cx="4214842" cy="4714908"/>
          </a:xfrm>
          <a:prstGeom prst="rect">
            <a:avLst/>
          </a:prstGeom>
        </p:spPr>
      </p:pic>
      <p:pic>
        <p:nvPicPr>
          <p:cNvPr id="7" name="Image 6" descr="FIPA Contract Net.jpeg"/>
          <p:cNvPicPr>
            <a:picLocks noChangeAspect="1"/>
          </p:cNvPicPr>
          <p:nvPr/>
        </p:nvPicPr>
        <p:blipFill>
          <a:blip r:embed="rId3"/>
          <a:stretch>
            <a:fillRect/>
          </a:stretch>
        </p:blipFill>
        <p:spPr>
          <a:xfrm>
            <a:off x="1785918" y="1571612"/>
            <a:ext cx="4071966" cy="4714908"/>
          </a:xfrm>
          <a:prstGeom prst="rect">
            <a:avLst/>
          </a:prstGeom>
        </p:spPr>
      </p:pic>
      <p:pic>
        <p:nvPicPr>
          <p:cNvPr id="8" name="Image 7" descr="Iterated Contract Net.png"/>
          <p:cNvPicPr>
            <a:picLocks noChangeAspect="1"/>
          </p:cNvPicPr>
          <p:nvPr/>
        </p:nvPicPr>
        <p:blipFill>
          <a:blip r:embed="rId4"/>
          <a:stretch>
            <a:fillRect/>
          </a:stretch>
        </p:blipFill>
        <p:spPr>
          <a:xfrm>
            <a:off x="1785918" y="1643050"/>
            <a:ext cx="4000528" cy="464347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strVal val="#ppt_w*0.70"/>
                                          </p:val>
                                        </p:tav>
                                        <p:tav tm="100000">
                                          <p:val>
                                            <p:strVal val="#ppt_w"/>
                                          </p:val>
                                        </p:tav>
                                      </p:tavLst>
                                    </p:anim>
                                    <p:anim calcmode="lin" valueType="num">
                                      <p:cBhvr>
                                        <p:cTn id="8" dur="1000" fill="hold"/>
                                        <p:tgtEl>
                                          <p:spTgt spid="6"/>
                                        </p:tgtEl>
                                        <p:attrNameLst>
                                          <p:attrName>ppt_h</p:attrName>
                                        </p:attrNameLst>
                                      </p:cBhvr>
                                      <p:tavLst>
                                        <p:tav tm="0">
                                          <p:val>
                                            <p:strVal val="#ppt_h"/>
                                          </p:val>
                                        </p:tav>
                                        <p:tav tm="100000">
                                          <p:val>
                                            <p:strVal val="#ppt_h"/>
                                          </p:val>
                                        </p:tav>
                                      </p:tavLst>
                                    </p:anim>
                                    <p:animEffect transition="in" filter="fade">
                                      <p:cBhvr>
                                        <p:cTn id="9" dur="10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5" presetClass="exit" presetSubtype="10" fill="hold" nodeType="clickEffect">
                                  <p:stCondLst>
                                    <p:cond delay="0"/>
                                  </p:stCondLst>
                                  <p:childTnLst>
                                    <p:animEffect transition="out" filter="checkerboard(across)">
                                      <p:cBhvr>
                                        <p:cTn id="13" dur="500"/>
                                        <p:tgtEl>
                                          <p:spTgt spid="6"/>
                                        </p:tgtEl>
                                      </p:cBhvr>
                                    </p:animEffect>
                                    <p:set>
                                      <p:cBhvr>
                                        <p:cTn id="14" dur="1" fill="hold">
                                          <p:stCondLst>
                                            <p:cond delay="499"/>
                                          </p:stCondLst>
                                        </p:cTn>
                                        <p:tgtEl>
                                          <p:spTgt spid="6"/>
                                        </p:tgtEl>
                                        <p:attrNameLst>
                                          <p:attrName>style.visibility</p:attrName>
                                        </p:attrNameLst>
                                      </p:cBhvr>
                                      <p:to>
                                        <p:strVal val="hidden"/>
                                      </p:to>
                                    </p:set>
                                  </p:childTnLst>
                                </p:cTn>
                              </p:par>
                              <p:par>
                                <p:cTn id="15" presetID="55"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1000" fill="hold"/>
                                        <p:tgtEl>
                                          <p:spTgt spid="7"/>
                                        </p:tgtEl>
                                        <p:attrNameLst>
                                          <p:attrName>ppt_w</p:attrName>
                                        </p:attrNameLst>
                                      </p:cBhvr>
                                      <p:tavLst>
                                        <p:tav tm="0">
                                          <p:val>
                                            <p:strVal val="#ppt_w*0.70"/>
                                          </p:val>
                                        </p:tav>
                                        <p:tav tm="100000">
                                          <p:val>
                                            <p:strVal val="#ppt_w"/>
                                          </p:val>
                                        </p:tav>
                                      </p:tavLst>
                                    </p:anim>
                                    <p:anim calcmode="lin" valueType="num">
                                      <p:cBhvr>
                                        <p:cTn id="18" dur="1000" fill="hold"/>
                                        <p:tgtEl>
                                          <p:spTgt spid="7"/>
                                        </p:tgtEl>
                                        <p:attrNameLst>
                                          <p:attrName>ppt_h</p:attrName>
                                        </p:attrNameLst>
                                      </p:cBhvr>
                                      <p:tavLst>
                                        <p:tav tm="0">
                                          <p:val>
                                            <p:strVal val="#ppt_h"/>
                                          </p:val>
                                        </p:tav>
                                        <p:tav tm="100000">
                                          <p:val>
                                            <p:strVal val="#ppt_h"/>
                                          </p:val>
                                        </p:tav>
                                      </p:tavLst>
                                    </p:anim>
                                    <p:animEffect transition="in" filter="fade">
                                      <p:cBhvr>
                                        <p:cTn id="19" dur="10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xit" presetSubtype="0" fill="hold" nodeType="clickEffect">
                                  <p:stCondLst>
                                    <p:cond delay="0"/>
                                  </p:stCondLst>
                                  <p:childTnLst>
                                    <p:set>
                                      <p:cBhvr>
                                        <p:cTn id="23" dur="1" fill="hold">
                                          <p:stCondLst>
                                            <p:cond delay="0"/>
                                          </p:stCondLst>
                                        </p:cTn>
                                        <p:tgtEl>
                                          <p:spTgt spid="7"/>
                                        </p:tgtEl>
                                        <p:attrNameLst>
                                          <p:attrName>style.visibility</p:attrName>
                                        </p:attrNameLst>
                                      </p:cBhvr>
                                      <p:to>
                                        <p:strVal val="hidden"/>
                                      </p:to>
                                    </p:set>
                                  </p:childTnLst>
                                </p:cTn>
                              </p:par>
                              <p:par>
                                <p:cTn id="24" presetID="55" presetClass="entr" presetSubtype="0" fill="hold" nodeType="withEffect">
                                  <p:stCondLst>
                                    <p:cond delay="0"/>
                                  </p:stCondLst>
                                  <p:childTnLst>
                                    <p:set>
                                      <p:cBhvr>
                                        <p:cTn id="25" dur="1" fill="hold">
                                          <p:stCondLst>
                                            <p:cond delay="0"/>
                                          </p:stCondLst>
                                        </p:cTn>
                                        <p:tgtEl>
                                          <p:spTgt spid="8"/>
                                        </p:tgtEl>
                                        <p:attrNameLst>
                                          <p:attrName>style.visibility</p:attrName>
                                        </p:attrNameLst>
                                      </p:cBhvr>
                                      <p:to>
                                        <p:strVal val="visible"/>
                                      </p:to>
                                    </p:set>
                                    <p:anim calcmode="lin" valueType="num">
                                      <p:cBhvr>
                                        <p:cTn id="26" dur="1000" fill="hold"/>
                                        <p:tgtEl>
                                          <p:spTgt spid="8"/>
                                        </p:tgtEl>
                                        <p:attrNameLst>
                                          <p:attrName>ppt_w</p:attrName>
                                        </p:attrNameLst>
                                      </p:cBhvr>
                                      <p:tavLst>
                                        <p:tav tm="0">
                                          <p:val>
                                            <p:strVal val="#ppt_w*0.70"/>
                                          </p:val>
                                        </p:tav>
                                        <p:tav tm="100000">
                                          <p:val>
                                            <p:strVal val="#ppt_w"/>
                                          </p:val>
                                        </p:tav>
                                      </p:tavLst>
                                    </p:anim>
                                    <p:anim calcmode="lin" valueType="num">
                                      <p:cBhvr>
                                        <p:cTn id="27" dur="1000" fill="hold"/>
                                        <p:tgtEl>
                                          <p:spTgt spid="8"/>
                                        </p:tgtEl>
                                        <p:attrNameLst>
                                          <p:attrName>ppt_h</p:attrName>
                                        </p:attrNameLst>
                                      </p:cBhvr>
                                      <p:tavLst>
                                        <p:tav tm="0">
                                          <p:val>
                                            <p:strVal val="#ppt_h"/>
                                          </p:val>
                                        </p:tav>
                                        <p:tav tm="100000">
                                          <p:val>
                                            <p:strVal val="#ppt_h"/>
                                          </p:val>
                                        </p:tav>
                                      </p:tavLst>
                                    </p:anim>
                                    <p:animEffect transition="in" filter="fade">
                                      <p:cBhvr>
                                        <p:cTn id="28"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lstStyle/>
          <a:p>
            <a:r>
              <a:rPr lang="fr-FR" sz="3600" b="1" dirty="0" smtClean="0">
                <a:solidFill>
                  <a:schemeClr val="tx1"/>
                </a:solidFill>
              </a:rPr>
              <a:t>Techniques de la négociation</a:t>
            </a:r>
            <a:endParaRPr lang="fr-FR" dirty="0"/>
          </a:p>
        </p:txBody>
      </p:sp>
      <p:sp>
        <p:nvSpPr>
          <p:cNvPr id="3" name="Espace réservé du pied de page 2"/>
          <p:cNvSpPr>
            <a:spLocks noGrp="1"/>
          </p:cNvSpPr>
          <p:nvPr>
            <p:ph type="ftr" sz="quarter" idx="11"/>
          </p:nvPr>
        </p:nvSpPr>
        <p:spPr/>
        <p:txBody>
          <a:bodyPr/>
          <a:lstStyle/>
          <a:p>
            <a:r>
              <a:rPr lang="fr-FR" dirty="0" smtClean="0"/>
              <a:t>Dr. MARIR Toufik</a:t>
            </a:r>
            <a:endParaRPr lang="fr-FR" dirty="0"/>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15</a:t>
            </a:fld>
            <a:endParaRPr lang="fr-FR" dirty="0"/>
          </a:p>
        </p:txBody>
      </p:sp>
      <p:sp>
        <p:nvSpPr>
          <p:cNvPr id="5" name="Espace réservé du contenu 4"/>
          <p:cNvSpPr>
            <a:spLocks noGrp="1"/>
          </p:cNvSpPr>
          <p:nvPr>
            <p:ph sz="quarter" idx="1"/>
          </p:nvPr>
        </p:nvSpPr>
        <p:spPr>
          <a:xfrm>
            <a:off x="914400" y="1214422"/>
            <a:ext cx="7772400" cy="4805378"/>
          </a:xfrm>
        </p:spPr>
        <p:txBody>
          <a:bodyPr>
            <a:normAutofit lnSpcReduction="10000"/>
          </a:bodyPr>
          <a:lstStyle/>
          <a:p>
            <a:pPr algn="just"/>
            <a:r>
              <a:rPr lang="fr-FR" b="1" dirty="0" smtClean="0"/>
              <a:t>Allocation des tâches par redistribution </a:t>
            </a:r>
          </a:p>
          <a:p>
            <a:pPr marL="514350" indent="22225" algn="just"/>
            <a:r>
              <a:rPr lang="fr-FR" dirty="0" smtClean="0"/>
              <a:t> Domaines Orientés Tâches:</a:t>
            </a:r>
          </a:p>
          <a:p>
            <a:pPr marL="514350" indent="22225" algn="just"/>
            <a:r>
              <a:rPr lang="fr-FR" dirty="0" smtClean="0"/>
              <a:t>&lt;T, Ag, C&gt;</a:t>
            </a:r>
          </a:p>
          <a:p>
            <a:pPr marL="993775" indent="0" algn="just">
              <a:buFont typeface="Wingdings" pitchFamily="2" charset="2"/>
              <a:buChar char="Ø"/>
            </a:pPr>
            <a:r>
              <a:rPr lang="fr-FR" dirty="0" smtClean="0"/>
              <a:t> T ensemble des tâches</a:t>
            </a:r>
          </a:p>
          <a:p>
            <a:pPr marL="993775" indent="0" algn="just">
              <a:buFont typeface="Wingdings" pitchFamily="2" charset="2"/>
              <a:buChar char="Ø"/>
            </a:pPr>
            <a:r>
              <a:rPr lang="fr-FR" dirty="0" smtClean="0"/>
              <a:t>Ag ={1,…,n} ensemble d’agents</a:t>
            </a:r>
          </a:p>
          <a:p>
            <a:pPr marL="993775" indent="0" algn="just">
              <a:buFont typeface="Wingdings" pitchFamily="2" charset="2"/>
              <a:buChar char="Ø"/>
            </a:pPr>
            <a:r>
              <a:rPr lang="fr-FR" dirty="0" smtClean="0"/>
              <a:t>C = P(T) </a:t>
            </a:r>
            <a:r>
              <a:rPr lang="fr-FR" dirty="0" smtClean="0">
                <a:sym typeface="Wingdings" pitchFamily="2" charset="2"/>
              </a:rPr>
              <a:t></a:t>
            </a:r>
            <a:r>
              <a:rPr lang="fr-FR" dirty="0" smtClean="0">
                <a:sym typeface="Symbol"/>
              </a:rPr>
              <a:t></a:t>
            </a:r>
            <a:r>
              <a:rPr lang="fr-FR" sz="2800" baseline="30000" dirty="0" smtClean="0">
                <a:sym typeface="Symbol"/>
              </a:rPr>
              <a:t>+</a:t>
            </a:r>
            <a:r>
              <a:rPr lang="fr-FR" sz="2800" dirty="0" smtClean="0">
                <a:sym typeface="Symbol"/>
              </a:rPr>
              <a:t> , tel que </a:t>
            </a:r>
          </a:p>
          <a:p>
            <a:pPr marL="1970088" indent="0" algn="just">
              <a:buFont typeface="+mj-lt"/>
              <a:buAutoNum type="arabicPeriod"/>
            </a:pPr>
            <a:r>
              <a:rPr lang="fr-FR" sz="2800" dirty="0" smtClean="0">
                <a:sym typeface="Symbol"/>
              </a:rPr>
              <a:t> C(Ø) = 0;</a:t>
            </a:r>
          </a:p>
          <a:p>
            <a:pPr marL="1970088" indent="0" algn="just">
              <a:buFont typeface="+mj-lt"/>
              <a:buAutoNum type="arabicPeriod"/>
            </a:pPr>
            <a:r>
              <a:rPr lang="fr-FR" sz="2800" dirty="0" smtClean="0">
                <a:sym typeface="Symbol"/>
              </a:rPr>
              <a:t>T1,T2     T , T1   T2 </a:t>
            </a:r>
            <a:r>
              <a:rPr lang="fr-FR" sz="2800" dirty="0" smtClean="0">
                <a:sym typeface="Wingdings" pitchFamily="2" charset="2"/>
              </a:rPr>
              <a:t>=&gt; T1 </a:t>
            </a:r>
            <a:r>
              <a:rPr lang="fr-FR" sz="2800" dirty="0" smtClean="0">
                <a:sym typeface="Symbol"/>
              </a:rPr>
              <a:t>≤  T2</a:t>
            </a:r>
            <a:endParaRPr lang="fr-FR" sz="2800" dirty="0" smtClean="0"/>
          </a:p>
          <a:p>
            <a:pPr marL="993775" indent="0" algn="just">
              <a:buFont typeface="Wingdings" pitchFamily="2" charset="2"/>
              <a:buChar char="Ø"/>
            </a:pPr>
            <a:r>
              <a:rPr lang="fr-FR" dirty="0" smtClean="0"/>
              <a:t> Une </a:t>
            </a:r>
            <a:r>
              <a:rPr lang="fr-FR" b="1" dirty="0" smtClean="0"/>
              <a:t>rencontre : </a:t>
            </a:r>
            <a:r>
              <a:rPr lang="fr-FR" dirty="0" smtClean="0"/>
              <a:t>l’affectation des tâches aux agents</a:t>
            </a:r>
          </a:p>
          <a:p>
            <a:pPr marL="898525" indent="0" algn="just">
              <a:buNone/>
            </a:pPr>
            <a:r>
              <a:rPr lang="fr-FR" dirty="0" smtClean="0"/>
              <a:t>(T1, …</a:t>
            </a:r>
            <a:r>
              <a:rPr lang="fr-FR" dirty="0" err="1" smtClean="0"/>
              <a:t>Tn</a:t>
            </a:r>
            <a:r>
              <a:rPr lang="fr-FR" dirty="0" smtClean="0"/>
              <a:t>), Ti     T</a:t>
            </a:r>
          </a:p>
          <a:p>
            <a:pPr marL="727075" indent="0" algn="just">
              <a:buFont typeface="+mj-lt"/>
              <a:buAutoNum type="arabicPeriod"/>
            </a:pPr>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a:p>
        </p:txBody>
      </p:sp>
      <p:pic>
        <p:nvPicPr>
          <p:cNvPr id="8" name="Picture 2"/>
          <p:cNvPicPr>
            <a:picLocks noChangeAspect="1" noChangeArrowheads="1"/>
          </p:cNvPicPr>
          <p:nvPr/>
        </p:nvPicPr>
        <p:blipFill>
          <a:blip r:embed="rId2"/>
          <a:srcRect/>
          <a:stretch>
            <a:fillRect/>
          </a:stretch>
        </p:blipFill>
        <p:spPr bwMode="auto">
          <a:xfrm>
            <a:off x="4214810" y="4429132"/>
            <a:ext cx="214314" cy="308077"/>
          </a:xfrm>
          <a:prstGeom prst="rect">
            <a:avLst/>
          </a:prstGeom>
          <a:noFill/>
          <a:ln w="9525">
            <a:noFill/>
            <a:miter lim="800000"/>
            <a:headEnd/>
            <a:tailEnd/>
          </a:ln>
          <a:effectLst/>
        </p:spPr>
      </p:pic>
      <p:pic>
        <p:nvPicPr>
          <p:cNvPr id="9" name="Picture 2"/>
          <p:cNvPicPr>
            <a:picLocks noChangeAspect="1" noChangeArrowheads="1"/>
          </p:cNvPicPr>
          <p:nvPr/>
        </p:nvPicPr>
        <p:blipFill>
          <a:blip r:embed="rId2"/>
          <a:srcRect/>
          <a:stretch>
            <a:fillRect/>
          </a:stretch>
        </p:blipFill>
        <p:spPr bwMode="auto">
          <a:xfrm>
            <a:off x="5143504" y="4429132"/>
            <a:ext cx="214314" cy="308076"/>
          </a:xfrm>
          <a:prstGeom prst="rect">
            <a:avLst/>
          </a:prstGeom>
          <a:noFill/>
          <a:ln w="9525">
            <a:noFill/>
            <a:miter lim="800000"/>
            <a:headEnd/>
            <a:tailEnd/>
          </a:ln>
          <a:effectLst/>
        </p:spPr>
      </p:pic>
      <p:pic>
        <p:nvPicPr>
          <p:cNvPr id="10" name="Picture 2"/>
          <p:cNvPicPr>
            <a:picLocks noChangeAspect="1" noChangeArrowheads="1"/>
          </p:cNvPicPr>
          <p:nvPr/>
        </p:nvPicPr>
        <p:blipFill>
          <a:blip r:embed="rId2"/>
          <a:srcRect/>
          <a:stretch>
            <a:fillRect/>
          </a:stretch>
        </p:blipFill>
        <p:spPr bwMode="auto">
          <a:xfrm>
            <a:off x="3786182" y="5286388"/>
            <a:ext cx="214314" cy="30807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lstStyle/>
          <a:p>
            <a:r>
              <a:rPr lang="fr-FR" sz="3600" b="1" dirty="0" smtClean="0">
                <a:solidFill>
                  <a:schemeClr val="tx1"/>
                </a:solidFill>
              </a:rPr>
              <a:t>Techniques de la négociation</a:t>
            </a:r>
            <a:endParaRPr lang="fr-FR" dirty="0"/>
          </a:p>
        </p:txBody>
      </p:sp>
      <p:sp>
        <p:nvSpPr>
          <p:cNvPr id="3" name="Espace réservé du pied de page 2"/>
          <p:cNvSpPr>
            <a:spLocks noGrp="1"/>
          </p:cNvSpPr>
          <p:nvPr>
            <p:ph type="ftr" sz="quarter" idx="11"/>
          </p:nvPr>
        </p:nvSpPr>
        <p:spPr/>
        <p:txBody>
          <a:bodyPr/>
          <a:lstStyle/>
          <a:p>
            <a:r>
              <a:rPr lang="fr-FR" dirty="0" smtClean="0"/>
              <a:t>Dr. MARIR Toufik</a:t>
            </a:r>
            <a:endParaRPr lang="fr-FR" dirty="0"/>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16</a:t>
            </a:fld>
            <a:endParaRPr lang="fr-FR" dirty="0"/>
          </a:p>
        </p:txBody>
      </p:sp>
      <p:sp>
        <p:nvSpPr>
          <p:cNvPr id="5" name="Espace réservé du contenu 4"/>
          <p:cNvSpPr>
            <a:spLocks noGrp="1"/>
          </p:cNvSpPr>
          <p:nvPr>
            <p:ph sz="quarter" idx="1"/>
          </p:nvPr>
        </p:nvSpPr>
        <p:spPr>
          <a:xfrm>
            <a:off x="914400" y="1214422"/>
            <a:ext cx="7772400" cy="4805378"/>
          </a:xfrm>
        </p:spPr>
        <p:txBody>
          <a:bodyPr>
            <a:normAutofit/>
          </a:bodyPr>
          <a:lstStyle/>
          <a:p>
            <a:pPr algn="just"/>
            <a:r>
              <a:rPr lang="fr-FR" b="1" dirty="0" smtClean="0"/>
              <a:t>Allocation des tâches par redistribution </a:t>
            </a:r>
          </a:p>
          <a:p>
            <a:pPr marL="514350" indent="22225" algn="just"/>
            <a:r>
              <a:rPr lang="fr-FR" dirty="0" smtClean="0"/>
              <a:t> Intuitivement les agents peuvent réattribuer les tâches entre eux.</a:t>
            </a:r>
          </a:p>
          <a:p>
            <a:pPr marL="514350" indent="22225" algn="just"/>
            <a:r>
              <a:rPr lang="fr-FR" b="1" dirty="0" smtClean="0"/>
              <a:t>Une affaire: </a:t>
            </a:r>
            <a:r>
              <a:rPr lang="fr-FR" dirty="0" smtClean="0"/>
              <a:t>est une réallocation des tâches aux agents.</a:t>
            </a:r>
          </a:p>
          <a:p>
            <a:pPr marL="514350" indent="22225" algn="just"/>
            <a:r>
              <a:rPr lang="fr-FR" dirty="0" smtClean="0"/>
              <a:t>Prenant deux agent A1 et A2</a:t>
            </a:r>
          </a:p>
          <a:p>
            <a:pPr marL="993775" indent="0" algn="just">
              <a:buFont typeface="Wingdings" pitchFamily="2" charset="2"/>
              <a:buChar char="Ø"/>
            </a:pPr>
            <a:r>
              <a:rPr lang="fr-FR" dirty="0" smtClean="0"/>
              <a:t>Une rencontre est (T1, T2), </a:t>
            </a:r>
          </a:p>
          <a:p>
            <a:pPr marL="993775" indent="0" algn="just">
              <a:buFont typeface="Wingdings" pitchFamily="2" charset="2"/>
              <a:buChar char="Ø"/>
            </a:pPr>
            <a:r>
              <a:rPr lang="fr-FR" dirty="0" smtClean="0"/>
              <a:t>Une affaire est (D1, D2) tel que D1</a:t>
            </a:r>
            <a:r>
              <a:rPr lang="fr-FR" dirty="0" smtClean="0">
                <a:latin typeface="Calibri" pitchFamily="34" charset="0"/>
              </a:rPr>
              <a:t> U </a:t>
            </a:r>
            <a:r>
              <a:rPr lang="fr-FR" dirty="0" smtClean="0"/>
              <a:t>D2 = T1 </a:t>
            </a:r>
            <a:r>
              <a:rPr lang="fr-FR" dirty="0" smtClean="0">
                <a:latin typeface="Calibri" pitchFamily="34" charset="0"/>
              </a:rPr>
              <a:t>U </a:t>
            </a:r>
            <a:r>
              <a:rPr lang="fr-FR" dirty="0" smtClean="0"/>
              <a:t>T2</a:t>
            </a:r>
          </a:p>
          <a:p>
            <a:pPr marL="993775" indent="0" algn="just">
              <a:buFont typeface="Wingdings" pitchFamily="2" charset="2"/>
              <a:buChar char="Ø"/>
            </a:pPr>
            <a:r>
              <a:rPr lang="fr-FR" dirty="0" smtClean="0"/>
              <a:t>L’utilité de l’affaire (A) : </a:t>
            </a:r>
            <a:r>
              <a:rPr lang="fr-FR" sz="2400" dirty="0" smtClean="0"/>
              <a:t>Utilité </a:t>
            </a:r>
            <a:r>
              <a:rPr lang="fr-FR" sz="2400" baseline="-25000" dirty="0" smtClean="0"/>
              <a:t>i</a:t>
            </a:r>
            <a:r>
              <a:rPr lang="fr-FR" sz="2400" dirty="0" smtClean="0"/>
              <a:t>(A) = C (Ti) – C (Di)</a:t>
            </a:r>
          </a:p>
          <a:p>
            <a:pPr marL="993775" indent="0" algn="just">
              <a:buFont typeface="Wingdings" pitchFamily="2" charset="2"/>
              <a:buChar char="Ø"/>
            </a:pPr>
            <a:r>
              <a:rPr lang="fr-FR" sz="2400" dirty="0" smtClean="0"/>
              <a:t>Une affaire 1 domine une autre affaire 2 </a:t>
            </a:r>
            <a:r>
              <a:rPr lang="fr-FR" sz="2400" dirty="0" err="1" smtClean="0"/>
              <a:t>ssi</a:t>
            </a:r>
            <a:endParaRPr lang="fr-FR" sz="2400" dirty="0" smtClean="0"/>
          </a:p>
          <a:p>
            <a:pPr marL="1528763" indent="0" algn="just">
              <a:buFont typeface="+mj-lt"/>
              <a:buAutoNum type="arabicPeriod"/>
            </a:pPr>
            <a:endParaRPr lang="fr-FR" sz="2400" dirty="0" smtClean="0"/>
          </a:p>
          <a:p>
            <a:pPr marL="727075" indent="0" algn="just">
              <a:buFont typeface="+mj-lt"/>
              <a:buAutoNum type="arabicPeriod"/>
            </a:pPr>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a:p>
        </p:txBody>
      </p:sp>
      <p:pic>
        <p:nvPicPr>
          <p:cNvPr id="11" name="Image 10" descr="Condition affaire dominante 01.bmp"/>
          <p:cNvPicPr>
            <a:picLocks noChangeAspect="1"/>
          </p:cNvPicPr>
          <p:nvPr/>
        </p:nvPicPr>
        <p:blipFill>
          <a:blip r:embed="rId2"/>
          <a:stretch>
            <a:fillRect/>
          </a:stretch>
        </p:blipFill>
        <p:spPr>
          <a:xfrm>
            <a:off x="2500298" y="5357826"/>
            <a:ext cx="4000528" cy="430826"/>
          </a:xfrm>
          <a:prstGeom prst="rect">
            <a:avLst/>
          </a:prstGeom>
        </p:spPr>
      </p:pic>
      <p:pic>
        <p:nvPicPr>
          <p:cNvPr id="12" name="Image 11" descr="Condition affaire dominante 02.bmp"/>
          <p:cNvPicPr>
            <a:picLocks noChangeAspect="1"/>
          </p:cNvPicPr>
          <p:nvPr/>
        </p:nvPicPr>
        <p:blipFill>
          <a:blip r:embed="rId3"/>
          <a:stretch>
            <a:fillRect/>
          </a:stretch>
        </p:blipFill>
        <p:spPr>
          <a:xfrm>
            <a:off x="2500298" y="5715015"/>
            <a:ext cx="4071966" cy="501619"/>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lstStyle/>
          <a:p>
            <a:r>
              <a:rPr lang="fr-FR" sz="3600" b="1" dirty="0" smtClean="0">
                <a:solidFill>
                  <a:schemeClr val="tx1"/>
                </a:solidFill>
              </a:rPr>
              <a:t>Techniques de la négociation</a:t>
            </a:r>
            <a:endParaRPr lang="fr-FR" dirty="0"/>
          </a:p>
        </p:txBody>
      </p:sp>
      <p:sp>
        <p:nvSpPr>
          <p:cNvPr id="3" name="Espace réservé du pied de page 2"/>
          <p:cNvSpPr>
            <a:spLocks noGrp="1"/>
          </p:cNvSpPr>
          <p:nvPr>
            <p:ph type="ftr" sz="quarter" idx="11"/>
          </p:nvPr>
        </p:nvSpPr>
        <p:spPr/>
        <p:txBody>
          <a:bodyPr/>
          <a:lstStyle/>
          <a:p>
            <a:r>
              <a:rPr lang="fr-FR" dirty="0" smtClean="0"/>
              <a:t>Dr. MARIR Toufik</a:t>
            </a:r>
            <a:endParaRPr lang="fr-FR" dirty="0"/>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17</a:t>
            </a:fld>
            <a:endParaRPr lang="fr-FR" dirty="0"/>
          </a:p>
        </p:txBody>
      </p:sp>
      <p:sp>
        <p:nvSpPr>
          <p:cNvPr id="5" name="Espace réservé du contenu 4"/>
          <p:cNvSpPr>
            <a:spLocks noGrp="1"/>
          </p:cNvSpPr>
          <p:nvPr>
            <p:ph sz="quarter" idx="1"/>
          </p:nvPr>
        </p:nvSpPr>
        <p:spPr>
          <a:xfrm>
            <a:off x="914400" y="1214422"/>
            <a:ext cx="7772400" cy="4805378"/>
          </a:xfrm>
        </p:spPr>
        <p:txBody>
          <a:bodyPr>
            <a:normAutofit fontScale="77500" lnSpcReduction="20000"/>
          </a:bodyPr>
          <a:lstStyle/>
          <a:p>
            <a:pPr algn="just"/>
            <a:r>
              <a:rPr lang="fr-FR" b="1" dirty="0" smtClean="0"/>
              <a:t>Allocation des tâches par redistribution </a:t>
            </a:r>
          </a:p>
          <a:p>
            <a:pPr marL="514350" indent="22225" algn="just"/>
            <a:r>
              <a:rPr lang="fr-FR" sz="2400" dirty="0" smtClean="0"/>
              <a:t> Protocole de concession monotone</a:t>
            </a:r>
          </a:p>
          <a:p>
            <a:pPr marL="898525" indent="0" algn="just">
              <a:buFont typeface="Wingdings" pitchFamily="2" charset="2"/>
              <a:buChar char="Ø"/>
            </a:pPr>
            <a:r>
              <a:rPr lang="fr-FR" sz="2400" dirty="0" smtClean="0"/>
              <a:t> La négociation avec plusieurs tours</a:t>
            </a:r>
          </a:p>
          <a:p>
            <a:pPr marL="898525" indent="0" algn="just">
              <a:buFont typeface="Wingdings" pitchFamily="2" charset="2"/>
              <a:buChar char="Ø"/>
            </a:pPr>
            <a:r>
              <a:rPr lang="fr-FR" sz="2400" dirty="0" smtClean="0"/>
              <a:t>Tour 01, chaque agent propose une affaire</a:t>
            </a:r>
          </a:p>
          <a:p>
            <a:pPr marL="898525" indent="0" algn="just">
              <a:buFont typeface="Wingdings" pitchFamily="2" charset="2"/>
              <a:buChar char="Ø"/>
            </a:pPr>
            <a:r>
              <a:rPr lang="fr-FR" sz="2400" dirty="0" smtClean="0"/>
              <a:t>Un accord est atteint si les deux agents proposent des affairesA1 et A2 telles que soit </a:t>
            </a:r>
            <a:r>
              <a:rPr lang="fr-FR" sz="2400" b="1" dirty="0" smtClean="0"/>
              <a:t>utilité</a:t>
            </a:r>
            <a:r>
              <a:rPr lang="fr-FR" sz="2400" dirty="0" smtClean="0"/>
              <a:t>1(A2)&gt;=</a:t>
            </a:r>
            <a:r>
              <a:rPr lang="fr-FR" sz="2400" b="1" dirty="0" smtClean="0"/>
              <a:t>utilité</a:t>
            </a:r>
            <a:r>
              <a:rPr lang="fr-FR" sz="2400" dirty="0" smtClean="0"/>
              <a:t>1(A1) soit </a:t>
            </a:r>
            <a:r>
              <a:rPr lang="fr-FR" sz="2400" b="1" dirty="0" smtClean="0"/>
              <a:t>utilité</a:t>
            </a:r>
            <a:r>
              <a:rPr lang="fr-FR" sz="2400" dirty="0" smtClean="0"/>
              <a:t>2(A1)&gt;=</a:t>
            </a:r>
            <a:r>
              <a:rPr lang="fr-FR" sz="2400" b="1" dirty="0" smtClean="0"/>
              <a:t>utilité</a:t>
            </a:r>
            <a:r>
              <a:rPr lang="fr-FR" sz="2400" dirty="0" smtClean="0"/>
              <a:t>2(A2).</a:t>
            </a:r>
          </a:p>
          <a:p>
            <a:pPr marL="898525" indent="0" algn="just">
              <a:buFont typeface="Wingdings" pitchFamily="2" charset="2"/>
              <a:buChar char="Ø"/>
            </a:pPr>
            <a:r>
              <a:rPr lang="fr-FR" sz="2400" dirty="0" smtClean="0"/>
              <a:t>Si les agents atteignent un accord, ils déterminent l’affaire à exécuter comme suite:</a:t>
            </a:r>
          </a:p>
          <a:p>
            <a:pPr marL="1608138" indent="0" algn="just">
              <a:buFont typeface="+mj-lt"/>
              <a:buAutoNum type="arabicPeriod"/>
            </a:pPr>
            <a:r>
              <a:rPr lang="fr-FR" sz="2400" dirty="0" smtClean="0"/>
              <a:t>Si les deux offres des agents égalent ou dépassent ceux de l'autre agent, alors une des propositions est choisie au hasard. </a:t>
            </a:r>
          </a:p>
          <a:p>
            <a:pPr marL="1608138" indent="0" algn="just">
              <a:buFont typeface="+mj-lt"/>
              <a:buAutoNum type="arabicPeriod"/>
            </a:pPr>
            <a:r>
              <a:rPr lang="fr-FR" sz="2400" dirty="0" smtClean="0"/>
              <a:t>Si seulement une proposition dépasse ou égale l'autre proposition, alors c'est elle qui est l'affaire sur laquelle les agents sont d'accord.</a:t>
            </a:r>
          </a:p>
          <a:p>
            <a:pPr marL="1166813" indent="-268288" algn="just">
              <a:buFont typeface="Wingdings" pitchFamily="2" charset="2"/>
              <a:buChar char="Ø"/>
            </a:pPr>
            <a:r>
              <a:rPr lang="fr-FR" sz="2000" dirty="0" smtClean="0"/>
              <a:t>Si aucun accord n'est atteint, alors la négociation continue pour un autre tour de propositions simultanées. (Un agent n’a pas le droit de faire des propositions moins préférés pour l’autre agent  que celles de tours U)</a:t>
            </a:r>
          </a:p>
          <a:p>
            <a:pPr marL="1166813" indent="-268288" algn="just">
              <a:buFont typeface="Wingdings" pitchFamily="2" charset="2"/>
              <a:buChar char="Ø"/>
            </a:pPr>
            <a:r>
              <a:rPr lang="fr-FR" sz="1800" dirty="0" smtClean="0"/>
              <a:t>Si aucun agent ne fait de concession à un tour donné, alors la négociation est terminée et il y a conflit.</a:t>
            </a:r>
            <a:endParaRPr lang="fr-FR" sz="2000" dirty="0" smtClean="0"/>
          </a:p>
          <a:p>
            <a:pPr marL="1166813" indent="-268288" algn="just">
              <a:buFont typeface="Wingdings" pitchFamily="2" charset="2"/>
              <a:buChar char="Ø"/>
            </a:pPr>
            <a:endParaRPr lang="fr-FR" sz="2400" dirty="0" smtClean="0"/>
          </a:p>
          <a:p>
            <a:pPr marL="727075" indent="0" algn="just">
              <a:buFont typeface="+mj-lt"/>
              <a:buAutoNum type="arabicPeriod"/>
            </a:pPr>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lstStyle/>
          <a:p>
            <a:r>
              <a:rPr lang="fr-FR" sz="3600" b="1" dirty="0" smtClean="0">
                <a:solidFill>
                  <a:schemeClr val="tx1"/>
                </a:solidFill>
              </a:rPr>
              <a:t>Techniques de la négociation</a:t>
            </a:r>
            <a:endParaRPr lang="fr-FR" dirty="0"/>
          </a:p>
        </p:txBody>
      </p:sp>
      <p:sp>
        <p:nvSpPr>
          <p:cNvPr id="3" name="Espace réservé du pied de page 2"/>
          <p:cNvSpPr>
            <a:spLocks noGrp="1"/>
          </p:cNvSpPr>
          <p:nvPr>
            <p:ph type="ftr" sz="quarter" idx="11"/>
          </p:nvPr>
        </p:nvSpPr>
        <p:spPr/>
        <p:txBody>
          <a:bodyPr/>
          <a:lstStyle/>
          <a:p>
            <a:r>
              <a:rPr lang="fr-FR" dirty="0" smtClean="0"/>
              <a:t>Dr. MARIR Toufik</a:t>
            </a:r>
            <a:endParaRPr lang="fr-FR" dirty="0"/>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18</a:t>
            </a:fld>
            <a:endParaRPr lang="fr-FR" dirty="0"/>
          </a:p>
        </p:txBody>
      </p:sp>
      <p:sp>
        <p:nvSpPr>
          <p:cNvPr id="5" name="Espace réservé du contenu 4"/>
          <p:cNvSpPr>
            <a:spLocks noGrp="1"/>
          </p:cNvSpPr>
          <p:nvPr>
            <p:ph sz="quarter" idx="1"/>
          </p:nvPr>
        </p:nvSpPr>
        <p:spPr>
          <a:xfrm>
            <a:off x="914400" y="1214422"/>
            <a:ext cx="7772400" cy="4805378"/>
          </a:xfrm>
        </p:spPr>
        <p:txBody>
          <a:bodyPr>
            <a:normAutofit/>
          </a:bodyPr>
          <a:lstStyle/>
          <a:p>
            <a:pPr algn="just"/>
            <a:r>
              <a:rPr lang="fr-FR" b="1" dirty="0" smtClean="0"/>
              <a:t>Négociation heuristique </a:t>
            </a:r>
          </a:p>
          <a:p>
            <a:pPr marL="514350" indent="22225" algn="just"/>
            <a:r>
              <a:rPr lang="fr-FR" sz="2400" dirty="0" smtClean="0"/>
              <a:t> Si on échange seulement les acceptation/rejets, comment peut-on déterminer pourquoi les propositions ont été refusées?</a:t>
            </a:r>
          </a:p>
          <a:p>
            <a:pPr marL="514350" indent="22225" algn="just"/>
            <a:r>
              <a:rPr lang="fr-FR" sz="2400" dirty="0" smtClean="0"/>
              <a:t>L’agent doit réagir par:</a:t>
            </a:r>
          </a:p>
          <a:p>
            <a:pPr marL="898525" indent="0" algn="just">
              <a:buFont typeface="+mj-lt"/>
              <a:buAutoNum type="arabicPeriod"/>
            </a:pPr>
            <a:r>
              <a:rPr lang="fr-FR" sz="2400" dirty="0" smtClean="0"/>
              <a:t>Critique</a:t>
            </a:r>
          </a:p>
          <a:p>
            <a:pPr marL="898525" indent="0" algn="just">
              <a:buFont typeface="+mj-lt"/>
              <a:buAutoNum type="arabicPeriod"/>
            </a:pPr>
            <a:r>
              <a:rPr lang="fr-FR" sz="2400" dirty="0" err="1" smtClean="0"/>
              <a:t>Contre-Proposition</a:t>
            </a:r>
            <a:endParaRPr lang="fr-FR" sz="2400" dirty="0" smtClean="0"/>
          </a:p>
          <a:p>
            <a:pPr marL="725488" indent="-188913" algn="just">
              <a:tabLst>
                <a:tab pos="725488" algn="l"/>
              </a:tabLst>
            </a:pPr>
            <a:r>
              <a:rPr lang="fr-FR" sz="2400" dirty="0" smtClean="0"/>
              <a:t>Dans la négociation heuristique il n’existe pas une stratégie optimale</a:t>
            </a:r>
          </a:p>
          <a:p>
            <a:pPr marL="268288" indent="-268288" algn="just">
              <a:tabLst>
                <a:tab pos="268288" algn="l"/>
              </a:tabLst>
            </a:pPr>
            <a:r>
              <a:rPr lang="fr-FR" b="1" dirty="0" smtClean="0"/>
              <a:t>Négociation par argumentation</a:t>
            </a:r>
          </a:p>
          <a:p>
            <a:pPr marL="1166813" indent="-268288" algn="just">
              <a:buFont typeface="Wingdings" pitchFamily="2" charset="2"/>
              <a:buChar char="Ø"/>
            </a:pPr>
            <a:endParaRPr lang="fr-FR" sz="2400" dirty="0" smtClean="0"/>
          </a:p>
          <a:p>
            <a:pPr marL="727075" indent="0" algn="just">
              <a:buFont typeface="+mj-lt"/>
              <a:buAutoNum type="arabicPeriod"/>
            </a:pPr>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lstStyle/>
          <a:p>
            <a:r>
              <a:rPr lang="fr-FR" sz="3600" b="1" dirty="0" smtClean="0">
                <a:solidFill>
                  <a:schemeClr val="tx1"/>
                </a:solidFill>
              </a:rPr>
              <a:t>Techniques de coopération</a:t>
            </a:r>
            <a:endParaRPr lang="fr-FR" dirty="0"/>
          </a:p>
        </p:txBody>
      </p:sp>
      <p:sp>
        <p:nvSpPr>
          <p:cNvPr id="3" name="Espace réservé du pied de page 2"/>
          <p:cNvSpPr>
            <a:spLocks noGrp="1"/>
          </p:cNvSpPr>
          <p:nvPr>
            <p:ph type="ftr" sz="quarter" idx="11"/>
          </p:nvPr>
        </p:nvSpPr>
        <p:spPr/>
        <p:txBody>
          <a:bodyPr/>
          <a:lstStyle/>
          <a:p>
            <a:r>
              <a:rPr lang="fr-FR" dirty="0" smtClean="0"/>
              <a:t>Dr. MARIR Toufik</a:t>
            </a:r>
            <a:endParaRPr lang="fr-FR" dirty="0"/>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19</a:t>
            </a:fld>
            <a:endParaRPr lang="fr-FR" dirty="0"/>
          </a:p>
        </p:txBody>
      </p:sp>
      <p:sp>
        <p:nvSpPr>
          <p:cNvPr id="5" name="Espace réservé du contenu 4"/>
          <p:cNvSpPr>
            <a:spLocks noGrp="1"/>
          </p:cNvSpPr>
          <p:nvPr>
            <p:ph sz="quarter" idx="1"/>
          </p:nvPr>
        </p:nvSpPr>
        <p:spPr>
          <a:xfrm>
            <a:off x="914400" y="1214422"/>
            <a:ext cx="7772400" cy="4805378"/>
          </a:xfrm>
        </p:spPr>
        <p:txBody>
          <a:bodyPr>
            <a:normAutofit fontScale="92500" lnSpcReduction="10000"/>
          </a:bodyPr>
          <a:lstStyle/>
          <a:p>
            <a:pPr algn="just"/>
            <a:r>
              <a:rPr lang="fr-FR" b="1" dirty="0" smtClean="0"/>
              <a:t>La planification multi-agents</a:t>
            </a:r>
          </a:p>
          <a:p>
            <a:pPr marL="514350" indent="22225" algn="just"/>
            <a:r>
              <a:rPr lang="fr-FR" sz="2400" dirty="0" smtClean="0"/>
              <a:t> La planification multi-agents</a:t>
            </a:r>
          </a:p>
          <a:p>
            <a:pPr marL="1065213" indent="6350" algn="just">
              <a:buFont typeface="+mj-lt"/>
              <a:buAutoNum type="arabicPeriod"/>
            </a:pPr>
            <a:r>
              <a:rPr lang="fr-FR" sz="2400" dirty="0" smtClean="0"/>
              <a:t>Construction des plans</a:t>
            </a:r>
          </a:p>
          <a:p>
            <a:pPr marL="1065213" indent="6350" algn="just">
              <a:buFont typeface="+mj-lt"/>
              <a:buAutoNum type="arabicPeriod"/>
            </a:pPr>
            <a:r>
              <a:rPr lang="fr-FR" sz="2400" dirty="0" smtClean="0"/>
              <a:t>Synchronisation/coordination</a:t>
            </a:r>
          </a:p>
          <a:p>
            <a:pPr marL="1065213" indent="6350" algn="just">
              <a:buFont typeface="+mj-lt"/>
              <a:buAutoNum type="arabicPeriod"/>
            </a:pPr>
            <a:r>
              <a:rPr lang="fr-FR" sz="2400" dirty="0" smtClean="0"/>
              <a:t>Exécution</a:t>
            </a:r>
          </a:p>
          <a:p>
            <a:pPr marL="514350" indent="22225" algn="just"/>
            <a:r>
              <a:rPr lang="fr-FR" sz="2400" dirty="0" smtClean="0"/>
              <a:t>La construction des plan peut être centralisée ou distribuée</a:t>
            </a:r>
          </a:p>
          <a:p>
            <a:pPr marL="514350" indent="22225" algn="just"/>
            <a:r>
              <a:rPr lang="fr-FR" sz="2400" dirty="0" smtClean="0"/>
              <a:t>La coordination peut être faite par un agent central ou bien distribuée</a:t>
            </a:r>
          </a:p>
          <a:p>
            <a:pPr marL="514350" indent="22225" algn="just"/>
            <a:r>
              <a:rPr lang="fr-FR" sz="2400" dirty="0" smtClean="0"/>
              <a:t>En conséquence, on a trois types de planification</a:t>
            </a:r>
          </a:p>
          <a:p>
            <a:pPr marL="898525" indent="0" algn="just">
              <a:buFont typeface="+mj-lt"/>
              <a:buAutoNum type="arabicPeriod"/>
            </a:pPr>
            <a:r>
              <a:rPr lang="fr-FR" sz="2400" dirty="0" smtClean="0"/>
              <a:t>Planification centralisée pour agents multiples</a:t>
            </a:r>
          </a:p>
          <a:p>
            <a:pPr marL="898525" indent="0" algn="just">
              <a:buFont typeface="+mj-lt"/>
              <a:buAutoNum type="arabicPeriod"/>
            </a:pPr>
            <a:r>
              <a:rPr lang="fr-FR" sz="2400" dirty="0" smtClean="0"/>
              <a:t>Planification centralisée pour plan partiel</a:t>
            </a:r>
          </a:p>
          <a:p>
            <a:pPr marL="898525" indent="0" algn="just">
              <a:buFont typeface="+mj-lt"/>
              <a:buAutoNum type="arabicPeriod"/>
            </a:pPr>
            <a:r>
              <a:rPr lang="fr-FR" sz="2400" dirty="0" smtClean="0"/>
              <a:t>Planification distribuée</a:t>
            </a:r>
          </a:p>
          <a:p>
            <a:pPr marL="727075" indent="0" algn="just">
              <a:buFont typeface="+mj-lt"/>
              <a:buAutoNum type="arabicPeriod"/>
            </a:pPr>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200" b="1" dirty="0" smtClean="0">
                <a:solidFill>
                  <a:schemeClr val="tx1"/>
                </a:solidFill>
              </a:rPr>
              <a:t>Modèles de Coordination d’Agents Cognitifs </a:t>
            </a:r>
            <a:endParaRPr lang="fr-FR" sz="3000" dirty="0"/>
          </a:p>
        </p:txBody>
      </p:sp>
      <p:sp>
        <p:nvSpPr>
          <p:cNvPr id="3" name="Espace réservé du contenu 2"/>
          <p:cNvSpPr>
            <a:spLocks noGrp="1"/>
          </p:cNvSpPr>
          <p:nvPr>
            <p:ph sz="quarter" idx="1"/>
          </p:nvPr>
        </p:nvSpPr>
        <p:spPr/>
        <p:txBody>
          <a:bodyPr/>
          <a:lstStyle/>
          <a:p>
            <a:r>
              <a:rPr lang="fr-FR" b="1" dirty="0" smtClean="0"/>
              <a:t>Plan</a:t>
            </a:r>
          </a:p>
          <a:p>
            <a:pPr marL="900113" indent="0">
              <a:buFont typeface="+mj-lt"/>
              <a:buAutoNum type="arabicPeriod"/>
            </a:pPr>
            <a:r>
              <a:rPr lang="fr-FR" dirty="0" smtClean="0"/>
              <a:t> Introduction</a:t>
            </a:r>
          </a:p>
          <a:p>
            <a:pPr marL="900113" indent="0">
              <a:buFont typeface="+mj-lt"/>
              <a:buAutoNum type="arabicPeriod"/>
            </a:pPr>
            <a:r>
              <a:rPr lang="fr-FR" dirty="0" smtClean="0"/>
              <a:t>Problématique de la coordination</a:t>
            </a:r>
          </a:p>
          <a:p>
            <a:pPr marL="900113" indent="0">
              <a:buFont typeface="+mj-lt"/>
              <a:buAutoNum type="arabicPeriod"/>
            </a:pPr>
            <a:r>
              <a:rPr lang="fr-FR" dirty="0" smtClean="0"/>
              <a:t>Dimension de coordination</a:t>
            </a:r>
          </a:p>
          <a:p>
            <a:pPr marL="900113" indent="0">
              <a:buFont typeface="+mj-lt"/>
              <a:buAutoNum type="arabicPeriod"/>
            </a:pPr>
            <a:r>
              <a:rPr lang="fr-FR" dirty="0" smtClean="0"/>
              <a:t>Techniques de la négociation</a:t>
            </a:r>
          </a:p>
          <a:p>
            <a:pPr marL="900113" indent="0">
              <a:buFont typeface="+mj-lt"/>
              <a:buAutoNum type="arabicPeriod"/>
            </a:pPr>
            <a:r>
              <a:rPr lang="fr-FR" dirty="0" smtClean="0"/>
              <a:t>Techniques </a:t>
            </a:r>
            <a:r>
              <a:rPr lang="fr-FR" smtClean="0"/>
              <a:t>de coopération</a:t>
            </a:r>
            <a:endParaRPr lang="fr-FR" dirty="0" smtClean="0"/>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2</a:t>
            </a:fld>
            <a:endParaRPr lang="fr-FR" dirty="0"/>
          </a:p>
        </p:txBody>
      </p:sp>
      <p:sp>
        <p:nvSpPr>
          <p:cNvPr id="5" name="Espace réservé du pied de page 4"/>
          <p:cNvSpPr>
            <a:spLocks noGrp="1"/>
          </p:cNvSpPr>
          <p:nvPr>
            <p:ph type="ftr" sz="quarter" idx="11"/>
          </p:nvPr>
        </p:nvSpPr>
        <p:spPr/>
        <p:txBody>
          <a:bodyPr/>
          <a:lstStyle/>
          <a:p>
            <a:r>
              <a:rPr lang="fr-FR" dirty="0" smtClean="0"/>
              <a:t>Dr. MARIR Toufik</a:t>
            </a: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lstStyle/>
          <a:p>
            <a:r>
              <a:rPr lang="fr-FR" sz="3600" b="1" dirty="0" smtClean="0">
                <a:solidFill>
                  <a:schemeClr val="tx1"/>
                </a:solidFill>
              </a:rPr>
              <a:t>Techniques de coopération</a:t>
            </a:r>
            <a:endParaRPr lang="fr-FR" dirty="0"/>
          </a:p>
        </p:txBody>
      </p:sp>
      <p:sp>
        <p:nvSpPr>
          <p:cNvPr id="3" name="Espace réservé du pied de page 2"/>
          <p:cNvSpPr>
            <a:spLocks noGrp="1"/>
          </p:cNvSpPr>
          <p:nvPr>
            <p:ph type="ftr" sz="quarter" idx="11"/>
          </p:nvPr>
        </p:nvSpPr>
        <p:spPr/>
        <p:txBody>
          <a:bodyPr/>
          <a:lstStyle/>
          <a:p>
            <a:r>
              <a:rPr lang="fr-FR" dirty="0" smtClean="0"/>
              <a:t>Dr. MARIR Toufik</a:t>
            </a:r>
            <a:endParaRPr lang="fr-FR" dirty="0"/>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20</a:t>
            </a:fld>
            <a:endParaRPr lang="fr-FR" dirty="0"/>
          </a:p>
        </p:txBody>
      </p:sp>
      <p:sp>
        <p:nvSpPr>
          <p:cNvPr id="5" name="Espace réservé du contenu 4"/>
          <p:cNvSpPr>
            <a:spLocks noGrp="1"/>
          </p:cNvSpPr>
          <p:nvPr>
            <p:ph sz="quarter" idx="1"/>
          </p:nvPr>
        </p:nvSpPr>
        <p:spPr>
          <a:xfrm>
            <a:off x="914400" y="1214422"/>
            <a:ext cx="7772400" cy="4805378"/>
          </a:xfrm>
        </p:spPr>
        <p:txBody>
          <a:bodyPr>
            <a:normAutofit fontScale="77500" lnSpcReduction="20000"/>
          </a:bodyPr>
          <a:lstStyle/>
          <a:p>
            <a:pPr algn="just"/>
            <a:r>
              <a:rPr lang="fr-FR" b="1" dirty="0" smtClean="0"/>
              <a:t>La planification multi-agents</a:t>
            </a:r>
          </a:p>
          <a:p>
            <a:pPr marL="514350" indent="22225" algn="just"/>
            <a:r>
              <a:rPr lang="fr-FR" sz="2400" dirty="0" smtClean="0"/>
              <a:t> Planification centralisée pour agents multiples</a:t>
            </a:r>
          </a:p>
          <a:p>
            <a:pPr marL="1065213" indent="6350" algn="just">
              <a:buFont typeface="+mj-lt"/>
              <a:buAutoNum type="arabicPeriod"/>
            </a:pPr>
            <a:r>
              <a:rPr lang="fr-FR" sz="2400" dirty="0" smtClean="0"/>
              <a:t>On construit un plan général Partiel et on le représente sous forme d’un graphe acyclique</a:t>
            </a:r>
          </a:p>
          <a:p>
            <a:pPr marL="1065213" indent="6350" algn="just">
              <a:buFont typeface="+mj-lt"/>
              <a:buAutoNum type="arabicPeriod"/>
            </a:pPr>
            <a:r>
              <a:rPr lang="fr-FR" sz="2400" dirty="0" smtClean="0"/>
              <a:t>On détermine les branches parallèles et les points de synchronisation </a:t>
            </a:r>
          </a:p>
          <a:p>
            <a:pPr marL="1065213" indent="6350" algn="just">
              <a:buFont typeface="+mj-lt"/>
              <a:buAutoNum type="arabicPeriod"/>
            </a:pPr>
            <a:r>
              <a:rPr lang="fr-FR" sz="2400" dirty="0" smtClean="0"/>
              <a:t>On alloue les plans aux agents (statique/dynamique)</a:t>
            </a:r>
          </a:p>
          <a:p>
            <a:pPr marL="514350" indent="22225" algn="just"/>
            <a:r>
              <a:rPr lang="fr-FR" sz="2400" dirty="0" smtClean="0"/>
              <a:t>Planification centralisée pour plan partiel</a:t>
            </a:r>
          </a:p>
          <a:p>
            <a:pPr marL="1071563" indent="0" algn="just">
              <a:buFont typeface="Wingdings" pitchFamily="2" charset="2"/>
              <a:buChar char="Ø"/>
            </a:pPr>
            <a:r>
              <a:rPr lang="fr-FR" sz="2400" dirty="0" smtClean="0"/>
              <a:t> Chaque agent construit indépendamment son propre plan partiel </a:t>
            </a:r>
          </a:p>
          <a:p>
            <a:pPr marL="1071563" indent="0" algn="just">
              <a:buFont typeface="Wingdings" pitchFamily="2" charset="2"/>
              <a:buChar char="Ø"/>
            </a:pPr>
            <a:r>
              <a:rPr lang="fr-FR" sz="2400" dirty="0" smtClean="0"/>
              <a:t>Les agents envoient leurs plans au planificateur</a:t>
            </a:r>
          </a:p>
          <a:p>
            <a:pPr marL="1071563" indent="0" algn="just">
              <a:buFont typeface="Wingdings" pitchFamily="2" charset="2"/>
              <a:buChar char="Ø"/>
            </a:pPr>
            <a:r>
              <a:rPr lang="fr-FR" sz="2400" dirty="0" smtClean="0"/>
              <a:t>Le planificateur synthèse les plans (coordination par fusion des plans partiels)</a:t>
            </a:r>
          </a:p>
          <a:p>
            <a:pPr marL="514350" indent="22225" algn="just"/>
            <a:r>
              <a:rPr lang="fr-FR" sz="2400" dirty="0" smtClean="0"/>
              <a:t>Planification distribuée</a:t>
            </a:r>
          </a:p>
          <a:p>
            <a:pPr marL="1071563" indent="0" algn="just">
              <a:buFont typeface="Wingdings" pitchFamily="2" charset="2"/>
              <a:buChar char="Ø"/>
            </a:pPr>
            <a:r>
              <a:rPr lang="fr-FR" sz="2400" dirty="0" smtClean="0"/>
              <a:t>Chaque agent détermine son propre plan</a:t>
            </a:r>
          </a:p>
          <a:p>
            <a:pPr marL="1071563" indent="0" algn="just">
              <a:buFont typeface="Wingdings" pitchFamily="2" charset="2"/>
              <a:buChar char="Ø"/>
            </a:pPr>
            <a:r>
              <a:rPr lang="fr-FR" sz="2400" dirty="0" smtClean="0"/>
              <a:t>Comment peut-on déterminer les conflits et les situation synergétique? </a:t>
            </a:r>
          </a:p>
          <a:p>
            <a:pPr marL="1071563" indent="0" algn="just">
              <a:buFont typeface="Wingdings" pitchFamily="2" charset="2"/>
              <a:buChar char="Ø"/>
            </a:pPr>
            <a:r>
              <a:rPr lang="fr-FR" sz="2400" dirty="0" smtClean="0"/>
              <a:t>Le modèle PGP </a:t>
            </a:r>
            <a:r>
              <a:rPr lang="fr-FR" sz="2400" dirty="0" smtClean="0"/>
              <a:t>(Partial </a:t>
            </a:r>
            <a:r>
              <a:rPr lang="fr-FR" sz="2400" dirty="0" smtClean="0"/>
              <a:t>Global Planning)</a:t>
            </a:r>
          </a:p>
          <a:p>
            <a:pPr marL="514350" indent="22225" algn="just">
              <a:buNone/>
            </a:pPr>
            <a:endParaRPr lang="fr-FR" sz="2400" dirty="0" smtClean="0"/>
          </a:p>
          <a:p>
            <a:pPr marL="727075" indent="0" algn="just">
              <a:buFont typeface="+mj-lt"/>
              <a:buAutoNum type="arabicPeriod"/>
            </a:pPr>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smtClean="0"/>
              <a:t>Dr. MARIR Toufik</a:t>
            </a:r>
            <a:endParaRPr lang="fr-FR"/>
          </a:p>
        </p:txBody>
      </p:sp>
      <p:sp>
        <p:nvSpPr>
          <p:cNvPr id="3" name="Espace réservé du numéro de diapositive 2"/>
          <p:cNvSpPr>
            <a:spLocks noGrp="1"/>
          </p:cNvSpPr>
          <p:nvPr>
            <p:ph type="sldNum" sz="quarter" idx="12"/>
          </p:nvPr>
        </p:nvSpPr>
        <p:spPr/>
        <p:txBody>
          <a:bodyPr/>
          <a:lstStyle/>
          <a:p>
            <a:fld id="{DC6FC3D1-8E37-4A8C-B46A-0BE3313C7A71}" type="slidenum">
              <a:rPr lang="fr-FR" smtClean="0"/>
              <a:pPr/>
              <a:t>21</a:t>
            </a:fld>
            <a:endParaRPr lang="fr-FR"/>
          </a:p>
        </p:txBody>
      </p:sp>
      <p:pic>
        <p:nvPicPr>
          <p:cNvPr id="4" name="Image 3" descr="Point d'interrogation.png"/>
          <p:cNvPicPr>
            <a:picLocks noChangeAspect="1"/>
          </p:cNvPicPr>
          <p:nvPr/>
        </p:nvPicPr>
        <p:blipFill>
          <a:blip r:embed="rId2" cstate="print"/>
          <a:stretch>
            <a:fillRect/>
          </a:stretch>
        </p:blipFill>
        <p:spPr>
          <a:xfrm>
            <a:off x="3428992" y="2428868"/>
            <a:ext cx="2124075" cy="215265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lstStyle/>
          <a:p>
            <a:r>
              <a:rPr lang="fr-FR" sz="3600" b="1" dirty="0" smtClean="0">
                <a:solidFill>
                  <a:schemeClr val="tx1"/>
                </a:solidFill>
              </a:rPr>
              <a:t>Introduction</a:t>
            </a:r>
            <a:endParaRPr lang="fr-FR" dirty="0"/>
          </a:p>
        </p:txBody>
      </p:sp>
      <p:sp>
        <p:nvSpPr>
          <p:cNvPr id="3" name="Espace réservé du pied de page 2"/>
          <p:cNvSpPr>
            <a:spLocks noGrp="1"/>
          </p:cNvSpPr>
          <p:nvPr>
            <p:ph type="ftr" sz="quarter" idx="11"/>
          </p:nvPr>
        </p:nvSpPr>
        <p:spPr/>
        <p:txBody>
          <a:bodyPr/>
          <a:lstStyle/>
          <a:p>
            <a:r>
              <a:rPr lang="fr-FR" dirty="0" smtClean="0"/>
              <a:t>Dr. MARIR Toufik</a:t>
            </a:r>
            <a:endParaRPr lang="fr-FR" dirty="0"/>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3</a:t>
            </a:fld>
            <a:endParaRPr lang="fr-FR" dirty="0"/>
          </a:p>
        </p:txBody>
      </p:sp>
      <p:sp>
        <p:nvSpPr>
          <p:cNvPr id="5" name="Espace réservé du contenu 4"/>
          <p:cNvSpPr>
            <a:spLocks noGrp="1"/>
          </p:cNvSpPr>
          <p:nvPr>
            <p:ph sz="quarter" idx="1"/>
          </p:nvPr>
        </p:nvSpPr>
        <p:spPr>
          <a:xfrm>
            <a:off x="914400" y="1214422"/>
            <a:ext cx="7772400" cy="4805378"/>
          </a:xfrm>
        </p:spPr>
        <p:txBody>
          <a:bodyPr>
            <a:normAutofit lnSpcReduction="10000"/>
          </a:bodyPr>
          <a:lstStyle/>
          <a:p>
            <a:pPr algn="just"/>
            <a:r>
              <a:rPr lang="fr-FR" dirty="0" smtClean="0"/>
              <a:t>Donner un exemple d’un système (Mono)-Agent.</a:t>
            </a:r>
          </a:p>
          <a:p>
            <a:pPr algn="ctr">
              <a:buNone/>
            </a:pPr>
            <a:r>
              <a:rPr lang="fr-FR" i="1" dirty="0" smtClean="0"/>
              <a:t>L’agent généralement est une entité sociable</a:t>
            </a:r>
          </a:p>
          <a:p>
            <a:pPr algn="just"/>
            <a:r>
              <a:rPr lang="fr-FR" dirty="0" smtClean="0"/>
              <a:t>L’interaction est une façade importante dans les SMA…</a:t>
            </a:r>
          </a:p>
          <a:p>
            <a:pPr algn="just"/>
            <a:r>
              <a:rPr lang="fr-FR" dirty="0" smtClean="0"/>
              <a:t>…Cependant, plusieurs problèmes ont été introduits à cause de cette façade</a:t>
            </a:r>
          </a:p>
          <a:p>
            <a:pPr algn="ctr">
              <a:buNone/>
            </a:pPr>
            <a:r>
              <a:rPr lang="fr-FR" i="1" dirty="0" smtClean="0"/>
              <a:t>L’agent ne suit pas seulement ses objectifs, mais il essaie d’engendrer des comportements globaux cohérents</a:t>
            </a:r>
          </a:p>
          <a:p>
            <a:pPr algn="just"/>
            <a:r>
              <a:rPr lang="fr-FR" dirty="0" smtClean="0"/>
              <a:t>Comment peut-on assurer les comportements globaux d’un SMA?</a:t>
            </a:r>
          </a:p>
          <a:p>
            <a:pPr algn="just"/>
            <a:r>
              <a:rPr lang="fr-FR" dirty="0" smtClean="0"/>
              <a:t>L’interaction prend beaucoup de forme …</a:t>
            </a:r>
          </a:p>
          <a:p>
            <a:pPr algn="just"/>
            <a:r>
              <a:rPr lang="fr-FR" dirty="0" smtClean="0"/>
              <a:t>….La coordination est la forme la plus générique.</a:t>
            </a:r>
          </a:p>
          <a:p>
            <a:pPr algn="just">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1000" fill="hold"/>
                                        <p:tgtEl>
                                          <p:spTgt spid="5">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5">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1000" fill="hold"/>
                                        <p:tgtEl>
                                          <p:spTgt spid="5">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1000" fill="hold"/>
                                        <p:tgtEl>
                                          <p:spTgt spid="5">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5">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5">
                                            <p:txEl>
                                              <p:pRg st="3" end="3"/>
                                            </p:txEl>
                                          </p:spTgt>
                                        </p:tgtEl>
                                      </p:cBhvr>
                                    </p:animEffect>
                                  </p:childTnLst>
                                </p:cTn>
                              </p:par>
                              <p:par>
                                <p:cTn id="31" presetID="55" presetClass="entr" presetSubtype="0" fill="hold" nodeType="withEffect">
                                  <p:stCondLst>
                                    <p:cond delay="0"/>
                                  </p:stCondLst>
                                  <p:childTnLst>
                                    <p:set>
                                      <p:cBhvr>
                                        <p:cTn id="32" dur="1" fill="hold">
                                          <p:stCondLst>
                                            <p:cond delay="0"/>
                                          </p:stCondLst>
                                        </p:cTn>
                                        <p:tgtEl>
                                          <p:spTgt spid="5">
                                            <p:txEl>
                                              <p:pRg st="4" end="4"/>
                                            </p:txEl>
                                          </p:spTgt>
                                        </p:tgtEl>
                                        <p:attrNameLst>
                                          <p:attrName>style.visibility</p:attrName>
                                        </p:attrNameLst>
                                      </p:cBhvr>
                                      <p:to>
                                        <p:strVal val="visible"/>
                                      </p:to>
                                    </p:set>
                                    <p:anim calcmode="lin" valueType="num">
                                      <p:cBhvr>
                                        <p:cTn id="33" dur="1000" fill="hold"/>
                                        <p:tgtEl>
                                          <p:spTgt spid="5">
                                            <p:txEl>
                                              <p:pRg st="4" end="4"/>
                                            </p:txEl>
                                          </p:spTgt>
                                        </p:tgtEl>
                                        <p:attrNameLst>
                                          <p:attrName>ppt_w</p:attrName>
                                        </p:attrNameLst>
                                      </p:cBhvr>
                                      <p:tavLst>
                                        <p:tav tm="0">
                                          <p:val>
                                            <p:strVal val="#ppt_w*0.70"/>
                                          </p:val>
                                        </p:tav>
                                        <p:tav tm="100000">
                                          <p:val>
                                            <p:strVal val="#ppt_w"/>
                                          </p:val>
                                        </p:tav>
                                      </p:tavLst>
                                    </p:anim>
                                    <p:anim calcmode="lin" valueType="num">
                                      <p:cBhvr>
                                        <p:cTn id="34" dur="1000" fill="hold"/>
                                        <p:tgtEl>
                                          <p:spTgt spid="5">
                                            <p:txEl>
                                              <p:pRg st="4" end="4"/>
                                            </p:txEl>
                                          </p:spTgt>
                                        </p:tgtEl>
                                        <p:attrNameLst>
                                          <p:attrName>ppt_h</p:attrName>
                                        </p:attrNameLst>
                                      </p:cBhvr>
                                      <p:tavLst>
                                        <p:tav tm="0">
                                          <p:val>
                                            <p:strVal val="#ppt_h"/>
                                          </p:val>
                                        </p:tav>
                                        <p:tav tm="100000">
                                          <p:val>
                                            <p:strVal val="#ppt_h"/>
                                          </p:val>
                                        </p:tav>
                                      </p:tavLst>
                                    </p:anim>
                                    <p:animEffect transition="in" filter="fade">
                                      <p:cBhvr>
                                        <p:cTn id="35" dur="1000"/>
                                        <p:tgtEl>
                                          <p:spTgt spid="5">
                                            <p:txEl>
                                              <p:pRg st="4" end="4"/>
                                            </p:txEl>
                                          </p:spTgt>
                                        </p:tgtEl>
                                      </p:cBhvr>
                                    </p:animEffect>
                                  </p:childTnLst>
                                </p:cTn>
                              </p:par>
                              <p:par>
                                <p:cTn id="36" presetID="55" presetClass="entr" presetSubtype="0" fill="hold" nodeType="withEffect">
                                  <p:stCondLst>
                                    <p:cond delay="0"/>
                                  </p:stCondLst>
                                  <p:childTnLst>
                                    <p:set>
                                      <p:cBhvr>
                                        <p:cTn id="37" dur="1" fill="hold">
                                          <p:stCondLst>
                                            <p:cond delay="0"/>
                                          </p:stCondLst>
                                        </p:cTn>
                                        <p:tgtEl>
                                          <p:spTgt spid="5">
                                            <p:txEl>
                                              <p:pRg st="5" end="5"/>
                                            </p:txEl>
                                          </p:spTgt>
                                        </p:tgtEl>
                                        <p:attrNameLst>
                                          <p:attrName>style.visibility</p:attrName>
                                        </p:attrNameLst>
                                      </p:cBhvr>
                                      <p:to>
                                        <p:strVal val="visible"/>
                                      </p:to>
                                    </p:set>
                                    <p:anim calcmode="lin" valueType="num">
                                      <p:cBhvr>
                                        <p:cTn id="38" dur="1000" fill="hold"/>
                                        <p:tgtEl>
                                          <p:spTgt spid="5">
                                            <p:txEl>
                                              <p:pRg st="5" end="5"/>
                                            </p:txEl>
                                          </p:spTgt>
                                        </p:tgtEl>
                                        <p:attrNameLst>
                                          <p:attrName>ppt_w</p:attrName>
                                        </p:attrNameLst>
                                      </p:cBhvr>
                                      <p:tavLst>
                                        <p:tav tm="0">
                                          <p:val>
                                            <p:strVal val="#ppt_w*0.70"/>
                                          </p:val>
                                        </p:tav>
                                        <p:tav tm="100000">
                                          <p:val>
                                            <p:strVal val="#ppt_w"/>
                                          </p:val>
                                        </p:tav>
                                      </p:tavLst>
                                    </p:anim>
                                    <p:anim calcmode="lin" valueType="num">
                                      <p:cBhvr>
                                        <p:cTn id="39" dur="1000" fill="hold"/>
                                        <p:tgtEl>
                                          <p:spTgt spid="5">
                                            <p:txEl>
                                              <p:pRg st="5" end="5"/>
                                            </p:txEl>
                                          </p:spTgt>
                                        </p:tgtEl>
                                        <p:attrNameLst>
                                          <p:attrName>ppt_h</p:attrName>
                                        </p:attrNameLst>
                                      </p:cBhvr>
                                      <p:tavLst>
                                        <p:tav tm="0">
                                          <p:val>
                                            <p:strVal val="#ppt_h"/>
                                          </p:val>
                                        </p:tav>
                                        <p:tav tm="100000">
                                          <p:val>
                                            <p:strVal val="#ppt_h"/>
                                          </p:val>
                                        </p:tav>
                                      </p:tavLst>
                                    </p:anim>
                                    <p:animEffect transition="in" filter="fade">
                                      <p:cBhvr>
                                        <p:cTn id="40" dur="1000"/>
                                        <p:tgtEl>
                                          <p:spTgt spid="5">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55" presetClass="entr" presetSubtype="0" fill="hold" nodeType="clickEffect">
                                  <p:stCondLst>
                                    <p:cond delay="0"/>
                                  </p:stCondLst>
                                  <p:childTnLst>
                                    <p:set>
                                      <p:cBhvr>
                                        <p:cTn id="44" dur="1" fill="hold">
                                          <p:stCondLst>
                                            <p:cond delay="0"/>
                                          </p:stCondLst>
                                        </p:cTn>
                                        <p:tgtEl>
                                          <p:spTgt spid="5">
                                            <p:txEl>
                                              <p:pRg st="6" end="6"/>
                                            </p:txEl>
                                          </p:spTgt>
                                        </p:tgtEl>
                                        <p:attrNameLst>
                                          <p:attrName>style.visibility</p:attrName>
                                        </p:attrNameLst>
                                      </p:cBhvr>
                                      <p:to>
                                        <p:strVal val="visible"/>
                                      </p:to>
                                    </p:set>
                                    <p:anim calcmode="lin" valueType="num">
                                      <p:cBhvr>
                                        <p:cTn id="45" dur="1000" fill="hold"/>
                                        <p:tgtEl>
                                          <p:spTgt spid="5">
                                            <p:txEl>
                                              <p:pRg st="6" end="6"/>
                                            </p:txEl>
                                          </p:spTgt>
                                        </p:tgtEl>
                                        <p:attrNameLst>
                                          <p:attrName>ppt_w</p:attrName>
                                        </p:attrNameLst>
                                      </p:cBhvr>
                                      <p:tavLst>
                                        <p:tav tm="0">
                                          <p:val>
                                            <p:strVal val="#ppt_w*0.70"/>
                                          </p:val>
                                        </p:tav>
                                        <p:tav tm="100000">
                                          <p:val>
                                            <p:strVal val="#ppt_w"/>
                                          </p:val>
                                        </p:tav>
                                      </p:tavLst>
                                    </p:anim>
                                    <p:anim calcmode="lin" valueType="num">
                                      <p:cBhvr>
                                        <p:cTn id="46" dur="1000" fill="hold"/>
                                        <p:tgtEl>
                                          <p:spTgt spid="5">
                                            <p:txEl>
                                              <p:pRg st="6" end="6"/>
                                            </p:txEl>
                                          </p:spTgt>
                                        </p:tgtEl>
                                        <p:attrNameLst>
                                          <p:attrName>ppt_h</p:attrName>
                                        </p:attrNameLst>
                                      </p:cBhvr>
                                      <p:tavLst>
                                        <p:tav tm="0">
                                          <p:val>
                                            <p:strVal val="#ppt_h"/>
                                          </p:val>
                                        </p:tav>
                                        <p:tav tm="100000">
                                          <p:val>
                                            <p:strVal val="#ppt_h"/>
                                          </p:val>
                                        </p:tav>
                                      </p:tavLst>
                                    </p:anim>
                                    <p:animEffect transition="in" filter="fade">
                                      <p:cBhvr>
                                        <p:cTn id="47" dur="1000"/>
                                        <p:tgtEl>
                                          <p:spTgt spid="5">
                                            <p:txEl>
                                              <p:pRg st="6" end="6"/>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5" presetClass="entr" presetSubtype="0" fill="hold" nodeType="clickEffect">
                                  <p:stCondLst>
                                    <p:cond delay="0"/>
                                  </p:stCondLst>
                                  <p:childTnLst>
                                    <p:set>
                                      <p:cBhvr>
                                        <p:cTn id="51" dur="1" fill="hold">
                                          <p:stCondLst>
                                            <p:cond delay="0"/>
                                          </p:stCondLst>
                                        </p:cTn>
                                        <p:tgtEl>
                                          <p:spTgt spid="5">
                                            <p:txEl>
                                              <p:pRg st="7" end="7"/>
                                            </p:txEl>
                                          </p:spTgt>
                                        </p:tgtEl>
                                        <p:attrNameLst>
                                          <p:attrName>style.visibility</p:attrName>
                                        </p:attrNameLst>
                                      </p:cBhvr>
                                      <p:to>
                                        <p:strVal val="visible"/>
                                      </p:to>
                                    </p:set>
                                    <p:anim calcmode="lin" valueType="num">
                                      <p:cBhvr>
                                        <p:cTn id="52" dur="1000" fill="hold"/>
                                        <p:tgtEl>
                                          <p:spTgt spid="5">
                                            <p:txEl>
                                              <p:pRg st="7" end="7"/>
                                            </p:txEl>
                                          </p:spTgt>
                                        </p:tgtEl>
                                        <p:attrNameLst>
                                          <p:attrName>ppt_w</p:attrName>
                                        </p:attrNameLst>
                                      </p:cBhvr>
                                      <p:tavLst>
                                        <p:tav tm="0">
                                          <p:val>
                                            <p:strVal val="#ppt_w*0.70"/>
                                          </p:val>
                                        </p:tav>
                                        <p:tav tm="100000">
                                          <p:val>
                                            <p:strVal val="#ppt_w"/>
                                          </p:val>
                                        </p:tav>
                                      </p:tavLst>
                                    </p:anim>
                                    <p:anim calcmode="lin" valueType="num">
                                      <p:cBhvr>
                                        <p:cTn id="53" dur="1000" fill="hold"/>
                                        <p:tgtEl>
                                          <p:spTgt spid="5">
                                            <p:txEl>
                                              <p:pRg st="7" end="7"/>
                                            </p:txEl>
                                          </p:spTgt>
                                        </p:tgtEl>
                                        <p:attrNameLst>
                                          <p:attrName>ppt_h</p:attrName>
                                        </p:attrNameLst>
                                      </p:cBhvr>
                                      <p:tavLst>
                                        <p:tav tm="0">
                                          <p:val>
                                            <p:strVal val="#ppt_h"/>
                                          </p:val>
                                        </p:tav>
                                        <p:tav tm="100000">
                                          <p:val>
                                            <p:strVal val="#ppt_h"/>
                                          </p:val>
                                        </p:tav>
                                      </p:tavLst>
                                    </p:anim>
                                    <p:animEffect transition="in" filter="fade">
                                      <p:cBhvr>
                                        <p:cTn id="54" dur="10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lstStyle/>
          <a:p>
            <a:r>
              <a:rPr lang="fr-FR" sz="3600" b="1" dirty="0" smtClean="0">
                <a:solidFill>
                  <a:schemeClr val="tx1"/>
                </a:solidFill>
              </a:rPr>
              <a:t>Problématique de la coordination</a:t>
            </a:r>
            <a:endParaRPr lang="fr-FR" dirty="0"/>
          </a:p>
        </p:txBody>
      </p:sp>
      <p:sp>
        <p:nvSpPr>
          <p:cNvPr id="3" name="Espace réservé du pied de page 2"/>
          <p:cNvSpPr>
            <a:spLocks noGrp="1"/>
          </p:cNvSpPr>
          <p:nvPr>
            <p:ph type="ftr" sz="quarter" idx="11"/>
          </p:nvPr>
        </p:nvSpPr>
        <p:spPr/>
        <p:txBody>
          <a:bodyPr/>
          <a:lstStyle/>
          <a:p>
            <a:r>
              <a:rPr lang="fr-FR" dirty="0" smtClean="0"/>
              <a:t>Dr. MARIR Toufik</a:t>
            </a:r>
            <a:endParaRPr lang="fr-FR" dirty="0"/>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4</a:t>
            </a:fld>
            <a:endParaRPr lang="fr-FR" dirty="0"/>
          </a:p>
        </p:txBody>
      </p:sp>
      <p:sp>
        <p:nvSpPr>
          <p:cNvPr id="5" name="Espace réservé du contenu 4"/>
          <p:cNvSpPr>
            <a:spLocks noGrp="1"/>
          </p:cNvSpPr>
          <p:nvPr>
            <p:ph sz="quarter" idx="1"/>
          </p:nvPr>
        </p:nvSpPr>
        <p:spPr>
          <a:xfrm>
            <a:off x="914400" y="1214422"/>
            <a:ext cx="7772400" cy="4805378"/>
          </a:xfrm>
        </p:spPr>
        <p:txBody>
          <a:bodyPr>
            <a:normAutofit fontScale="85000" lnSpcReduction="10000"/>
          </a:bodyPr>
          <a:lstStyle/>
          <a:p>
            <a:pPr algn="just"/>
            <a:r>
              <a:rPr lang="fr-FR" dirty="0" smtClean="0"/>
              <a:t>La coordination multi-agents est un processus qui contrôle la prise de décision et guide le comportement global afin </a:t>
            </a:r>
            <a:r>
              <a:rPr lang="fr-FR" b="1" u="sng" dirty="0" smtClean="0"/>
              <a:t>d’éviter des situations conflictuelles</a:t>
            </a:r>
            <a:r>
              <a:rPr lang="fr-FR" dirty="0" smtClean="0"/>
              <a:t> (relation négative) ou </a:t>
            </a:r>
            <a:r>
              <a:rPr lang="fr-FR" b="1" u="sng" dirty="0" smtClean="0"/>
              <a:t>augmenter la synergie</a:t>
            </a:r>
            <a:r>
              <a:rPr lang="fr-FR" dirty="0" smtClean="0"/>
              <a:t> (relation positive)</a:t>
            </a:r>
          </a:p>
          <a:p>
            <a:pPr algn="just"/>
            <a:r>
              <a:rPr lang="fr-FR" dirty="0" smtClean="0"/>
              <a:t>La coordination pose plusieurs problèmes:</a:t>
            </a:r>
          </a:p>
          <a:p>
            <a:pPr marL="630238" indent="0" algn="just">
              <a:buFont typeface="+mj-lt"/>
              <a:buAutoNum type="arabicPeriod"/>
            </a:pPr>
            <a:r>
              <a:rPr lang="fr-FR" dirty="0" smtClean="0"/>
              <a:t>Comment garantir que les agents agissent de manière cohérente lors d'une prise de décision ou lors la recherche d'un compromis?</a:t>
            </a:r>
          </a:p>
          <a:p>
            <a:pPr marL="630238" indent="0" algn="just">
              <a:buFont typeface="+mj-lt"/>
              <a:buAutoNum type="arabicPeriod"/>
            </a:pPr>
            <a:r>
              <a:rPr lang="fr-FR" dirty="0" smtClean="0"/>
              <a:t>Comment permettre aux agents de représenter et de raisonner sur les actions, les plans et les connaissances des autres agents pour se coordonner avec eux?</a:t>
            </a:r>
          </a:p>
          <a:p>
            <a:pPr marL="630238" indent="0" algn="just">
              <a:buFont typeface="+mj-lt"/>
              <a:buAutoNum type="arabicPeriod"/>
            </a:pPr>
            <a:r>
              <a:rPr lang="fr-FR" dirty="0" smtClean="0"/>
              <a:t>Comment reconnaître et réconcilier des points de vues divergents et des intentions conflictuelles à travers un ensemble d'agents pour coordonner leurs actions?</a:t>
            </a:r>
          </a:p>
          <a:p>
            <a:pPr algn="just"/>
            <a:r>
              <a:rPr lang="fr-FR" dirty="0" smtClean="0"/>
              <a:t>La coordination en tant qu’un processus conscient </a:t>
            </a:r>
          </a:p>
          <a:p>
            <a:pPr algn="just"/>
            <a:endParaRPr lang="fr-FR" dirty="0" smtClean="0"/>
          </a:p>
          <a:p>
            <a:pPr algn="just"/>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1000" fill="hold"/>
                                        <p:tgtEl>
                                          <p:spTgt spid="5">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5">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1000" fill="hold"/>
                                        <p:tgtEl>
                                          <p:spTgt spid="5">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1000" fill="hold"/>
                                        <p:tgtEl>
                                          <p:spTgt spid="5">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5">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1000" fill="hold"/>
                                        <p:tgtEl>
                                          <p:spTgt spid="5">
                                            <p:txEl>
                                              <p:pRg st="4" end="4"/>
                                            </p:txEl>
                                          </p:spTgt>
                                        </p:tgtEl>
                                        <p:attrNameLst>
                                          <p:attrName>ppt_w</p:attrName>
                                        </p:attrNameLst>
                                      </p:cBhvr>
                                      <p:tavLst>
                                        <p:tav tm="0">
                                          <p:val>
                                            <p:strVal val="#ppt_w*0.70"/>
                                          </p:val>
                                        </p:tav>
                                        <p:tav tm="100000">
                                          <p:val>
                                            <p:strVal val="#ppt_w"/>
                                          </p:val>
                                        </p:tav>
                                      </p:tavLst>
                                    </p:anim>
                                    <p:anim calcmode="lin" valueType="num">
                                      <p:cBhvr>
                                        <p:cTn id="36" dur="1000" fill="hold"/>
                                        <p:tgtEl>
                                          <p:spTgt spid="5">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1000" fill="hold"/>
                                        <p:tgtEl>
                                          <p:spTgt spid="5">
                                            <p:txEl>
                                              <p:pRg st="5" end="5"/>
                                            </p:txEl>
                                          </p:spTgt>
                                        </p:tgtEl>
                                        <p:attrNameLst>
                                          <p:attrName>ppt_w</p:attrName>
                                        </p:attrNameLst>
                                      </p:cBhvr>
                                      <p:tavLst>
                                        <p:tav tm="0">
                                          <p:val>
                                            <p:strVal val="#ppt_w*0.70"/>
                                          </p:val>
                                        </p:tav>
                                        <p:tav tm="100000">
                                          <p:val>
                                            <p:strVal val="#ppt_w"/>
                                          </p:val>
                                        </p:tav>
                                      </p:tavLst>
                                    </p:anim>
                                    <p:anim calcmode="lin" valueType="num">
                                      <p:cBhvr>
                                        <p:cTn id="43" dur="1000" fill="hold"/>
                                        <p:tgtEl>
                                          <p:spTgt spid="5">
                                            <p:txEl>
                                              <p:pRg st="5" end="5"/>
                                            </p:txEl>
                                          </p:spTgt>
                                        </p:tgtEl>
                                        <p:attrNameLst>
                                          <p:attrName>ppt_h</p:attrName>
                                        </p:attrNameLst>
                                      </p:cBhvr>
                                      <p:tavLst>
                                        <p:tav tm="0">
                                          <p:val>
                                            <p:strVal val="#ppt_h"/>
                                          </p:val>
                                        </p:tav>
                                        <p:tav tm="100000">
                                          <p:val>
                                            <p:strVal val="#ppt_h"/>
                                          </p:val>
                                        </p:tav>
                                      </p:tavLst>
                                    </p:anim>
                                    <p:animEffect transition="in" filter="fade">
                                      <p:cBhvr>
                                        <p:cTn id="44" dur="10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lstStyle/>
          <a:p>
            <a:r>
              <a:rPr lang="fr-FR" sz="3600" b="1" dirty="0" smtClean="0">
                <a:solidFill>
                  <a:schemeClr val="tx1"/>
                </a:solidFill>
              </a:rPr>
              <a:t>Dimension de coordination</a:t>
            </a:r>
            <a:endParaRPr lang="fr-FR" dirty="0"/>
          </a:p>
        </p:txBody>
      </p:sp>
      <p:sp>
        <p:nvSpPr>
          <p:cNvPr id="3" name="Espace réservé du pied de page 2"/>
          <p:cNvSpPr>
            <a:spLocks noGrp="1"/>
          </p:cNvSpPr>
          <p:nvPr>
            <p:ph type="ftr" sz="quarter" idx="11"/>
          </p:nvPr>
        </p:nvSpPr>
        <p:spPr/>
        <p:txBody>
          <a:bodyPr/>
          <a:lstStyle/>
          <a:p>
            <a:r>
              <a:rPr lang="fr-FR" dirty="0" smtClean="0"/>
              <a:t>Dr. MARIR Toufik</a:t>
            </a:r>
            <a:endParaRPr lang="fr-FR" dirty="0"/>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5</a:t>
            </a:fld>
            <a:endParaRPr lang="fr-FR" dirty="0"/>
          </a:p>
        </p:txBody>
      </p:sp>
      <p:sp>
        <p:nvSpPr>
          <p:cNvPr id="5" name="Espace réservé du contenu 4"/>
          <p:cNvSpPr>
            <a:spLocks noGrp="1"/>
          </p:cNvSpPr>
          <p:nvPr>
            <p:ph sz="quarter" idx="1"/>
          </p:nvPr>
        </p:nvSpPr>
        <p:spPr>
          <a:xfrm>
            <a:off x="914400" y="1214422"/>
            <a:ext cx="7772400" cy="4805378"/>
          </a:xfrm>
        </p:spPr>
        <p:txBody>
          <a:bodyPr>
            <a:normAutofit fontScale="85000" lnSpcReduction="20000"/>
          </a:bodyPr>
          <a:lstStyle/>
          <a:p>
            <a:pPr marL="514350" indent="-514350" algn="just"/>
            <a:r>
              <a:rPr lang="fr-FR" dirty="0" smtClean="0"/>
              <a:t>Afin d’appréhender la coordination, nous devons l’étudier selon trois dimensions</a:t>
            </a:r>
          </a:p>
          <a:p>
            <a:pPr marL="514350" indent="-514350" algn="just">
              <a:buFont typeface="+mj-lt"/>
              <a:buAutoNum type="arabicPeriod"/>
            </a:pPr>
            <a:r>
              <a:rPr lang="fr-FR" dirty="0" smtClean="0"/>
              <a:t>La structure de l’agent</a:t>
            </a:r>
          </a:p>
          <a:p>
            <a:pPr marL="514350" indent="-514350" algn="ctr">
              <a:buNone/>
            </a:pPr>
            <a:r>
              <a:rPr lang="fr-FR" i="1" dirty="0" smtClean="0"/>
              <a:t>Déterminer le sujet de la coordination</a:t>
            </a:r>
            <a:endParaRPr lang="fr-FR" dirty="0" smtClean="0"/>
          </a:p>
          <a:p>
            <a:pPr marL="514350" indent="-514350" algn="just">
              <a:buFont typeface="+mj-lt"/>
              <a:buAutoNum type="arabicPeriod" startAt="2"/>
            </a:pPr>
            <a:r>
              <a:rPr lang="fr-FR" dirty="0" smtClean="0"/>
              <a:t>Modèle de spécification du problème de la coordination</a:t>
            </a:r>
          </a:p>
          <a:p>
            <a:pPr marL="514350" indent="-514350" algn="ctr">
              <a:buNone/>
            </a:pPr>
            <a:r>
              <a:rPr lang="fr-FR" i="1" dirty="0" smtClean="0"/>
              <a:t>Représenter les situations qui nécessitent la coordination</a:t>
            </a:r>
          </a:p>
          <a:p>
            <a:pPr marL="514350" indent="-514350" algn="ctr">
              <a:buNone/>
            </a:pPr>
            <a:r>
              <a:rPr lang="fr-FR" i="1" dirty="0" smtClean="0"/>
              <a:t>Cette représentation dépend </a:t>
            </a:r>
            <a:r>
              <a:rPr lang="fr-FR" b="1" i="1" u="sng" dirty="0" smtClean="0"/>
              <a:t>du sujet </a:t>
            </a:r>
            <a:r>
              <a:rPr lang="fr-FR" i="1" dirty="0" smtClean="0"/>
              <a:t>de coordination</a:t>
            </a:r>
          </a:p>
          <a:p>
            <a:pPr marL="514350" indent="-514350" algn="ctr">
              <a:buNone/>
            </a:pPr>
            <a:r>
              <a:rPr lang="fr-FR" i="1" dirty="0" smtClean="0"/>
              <a:t>Les modèles issus de l’IA  (logique de prédicat, logique temporelle, …etc.)</a:t>
            </a:r>
            <a:r>
              <a:rPr lang="fr-FR" b="1" dirty="0" smtClean="0"/>
              <a:t>Vs</a:t>
            </a:r>
            <a:r>
              <a:rPr lang="fr-FR" i="1" dirty="0" smtClean="0"/>
              <a:t> Modèles issus de SD (Théorie de graphe de buts, Algèbre de processus, </a:t>
            </a:r>
            <a:r>
              <a:rPr lang="fr-FR" i="1" dirty="0" err="1" smtClean="0"/>
              <a:t>RdP</a:t>
            </a:r>
            <a:r>
              <a:rPr lang="fr-FR" i="1" dirty="0" smtClean="0"/>
              <a:t>…etc. )</a:t>
            </a:r>
          </a:p>
          <a:p>
            <a:pPr marL="514350" indent="-514350">
              <a:buFont typeface="+mj-lt"/>
              <a:buAutoNum type="arabicPeriod" startAt="3"/>
            </a:pPr>
            <a:r>
              <a:rPr lang="fr-FR" dirty="0" smtClean="0"/>
              <a:t>Mécanisme de coordination</a:t>
            </a:r>
          </a:p>
          <a:p>
            <a:pPr marL="514350" indent="-514350" algn="ctr">
              <a:buNone/>
            </a:pPr>
            <a:r>
              <a:rPr lang="fr-FR" i="1" dirty="0" smtClean="0"/>
              <a:t>Les techniques et les moyens utilisés pour coordonner les comportements d’agents (comment?)</a:t>
            </a:r>
          </a:p>
          <a:p>
            <a:pPr marL="514350" indent="-514350" algn="ctr">
              <a:buNone/>
            </a:pPr>
            <a:r>
              <a:rPr lang="fr-FR" i="1" dirty="0" smtClean="0"/>
              <a:t>Modèles de coordination orientés-tâche </a:t>
            </a:r>
            <a:r>
              <a:rPr lang="fr-FR" b="1" dirty="0" smtClean="0"/>
              <a:t>Vs </a:t>
            </a:r>
            <a:r>
              <a:rPr lang="fr-FR" i="1" dirty="0" smtClean="0"/>
              <a:t>Modèles de coordination orientés agent</a:t>
            </a:r>
            <a:endParaRPr lang="fr-FR" b="1" dirty="0" smtClean="0"/>
          </a:p>
          <a:p>
            <a:pPr marL="514350" indent="-514350" algn="ctr">
              <a:buNone/>
            </a:pPr>
            <a:endParaRPr lang="fr-FR" i="1" dirty="0" smtClean="0"/>
          </a:p>
          <a:p>
            <a:pPr marL="514350" indent="-514350" algn="ctr">
              <a:buNone/>
            </a:pPr>
            <a:endParaRPr lang="fr-FR" i="1" dirty="0" smtClean="0"/>
          </a:p>
          <a:p>
            <a:pPr marL="514350" indent="-514350" algn="ctr">
              <a:buNone/>
            </a:pPr>
            <a:endParaRPr lang="fr-FR" i="1" dirty="0" smtClean="0"/>
          </a:p>
          <a:p>
            <a:pPr marL="514350" indent="-514350" algn="just">
              <a:buFont typeface="+mj-lt"/>
              <a:buAutoNum type="arabicPeriod" startAt="2"/>
            </a:pPr>
            <a:endParaRPr lang="fr-FR" dirty="0" smtClean="0"/>
          </a:p>
          <a:p>
            <a:pPr algn="just"/>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1000" fill="hold"/>
                                        <p:tgtEl>
                                          <p:spTgt spid="5">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5">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5">
                                            <p:txEl>
                                              <p:pRg st="1" end="1"/>
                                            </p:txEl>
                                          </p:spTgt>
                                        </p:tgtEl>
                                      </p:cBhvr>
                                    </p:animEffect>
                                  </p:childTnLst>
                                </p:cTn>
                              </p:par>
                              <p:par>
                                <p:cTn id="17" presetID="55" presetClass="entr" presetSubtype="0" fill="hold" nodeType="with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 calcmode="lin" valueType="num">
                                      <p:cBhvr>
                                        <p:cTn id="19" dur="1000" fill="hold"/>
                                        <p:tgtEl>
                                          <p:spTgt spid="5">
                                            <p:txEl>
                                              <p:pRg st="3" end="3"/>
                                            </p:txEl>
                                          </p:spTgt>
                                        </p:tgtEl>
                                        <p:attrNameLst>
                                          <p:attrName>ppt_w</p:attrName>
                                        </p:attrNameLst>
                                      </p:cBhvr>
                                      <p:tavLst>
                                        <p:tav tm="0">
                                          <p:val>
                                            <p:strVal val="#ppt_w*0.70"/>
                                          </p:val>
                                        </p:tav>
                                        <p:tav tm="100000">
                                          <p:val>
                                            <p:strVal val="#ppt_w"/>
                                          </p:val>
                                        </p:tav>
                                      </p:tavLst>
                                    </p:anim>
                                    <p:anim calcmode="lin" valueType="num">
                                      <p:cBhvr>
                                        <p:cTn id="20" dur="1000" fill="hold"/>
                                        <p:tgtEl>
                                          <p:spTgt spid="5">
                                            <p:txEl>
                                              <p:pRg st="3" end="3"/>
                                            </p:txEl>
                                          </p:spTgt>
                                        </p:tgtEl>
                                        <p:attrNameLst>
                                          <p:attrName>ppt_h</p:attrName>
                                        </p:attrNameLst>
                                      </p:cBhvr>
                                      <p:tavLst>
                                        <p:tav tm="0">
                                          <p:val>
                                            <p:strVal val="#ppt_h"/>
                                          </p:val>
                                        </p:tav>
                                        <p:tav tm="100000">
                                          <p:val>
                                            <p:strVal val="#ppt_h"/>
                                          </p:val>
                                        </p:tav>
                                      </p:tavLst>
                                    </p:anim>
                                    <p:animEffect transition="in" filter="fade">
                                      <p:cBhvr>
                                        <p:cTn id="21" dur="1000"/>
                                        <p:tgtEl>
                                          <p:spTgt spid="5">
                                            <p:txEl>
                                              <p:pRg st="3" end="3"/>
                                            </p:txEl>
                                          </p:spTgt>
                                        </p:tgtEl>
                                      </p:cBhvr>
                                    </p:animEffect>
                                  </p:childTnLst>
                                </p:cTn>
                              </p:par>
                              <p:par>
                                <p:cTn id="22" presetID="55" presetClass="entr" presetSubtype="0" fill="hold" nodeType="withEffect">
                                  <p:stCondLst>
                                    <p:cond delay="0"/>
                                  </p:stCondLst>
                                  <p:childTnLst>
                                    <p:set>
                                      <p:cBhvr>
                                        <p:cTn id="23" dur="1" fill="hold">
                                          <p:stCondLst>
                                            <p:cond delay="0"/>
                                          </p:stCondLst>
                                        </p:cTn>
                                        <p:tgtEl>
                                          <p:spTgt spid="5">
                                            <p:txEl>
                                              <p:pRg st="7" end="7"/>
                                            </p:txEl>
                                          </p:spTgt>
                                        </p:tgtEl>
                                        <p:attrNameLst>
                                          <p:attrName>style.visibility</p:attrName>
                                        </p:attrNameLst>
                                      </p:cBhvr>
                                      <p:to>
                                        <p:strVal val="visible"/>
                                      </p:to>
                                    </p:set>
                                    <p:anim calcmode="lin" valueType="num">
                                      <p:cBhvr>
                                        <p:cTn id="24" dur="1000" fill="hold"/>
                                        <p:tgtEl>
                                          <p:spTgt spid="5">
                                            <p:txEl>
                                              <p:pRg st="7" end="7"/>
                                            </p:txEl>
                                          </p:spTgt>
                                        </p:tgtEl>
                                        <p:attrNameLst>
                                          <p:attrName>ppt_w</p:attrName>
                                        </p:attrNameLst>
                                      </p:cBhvr>
                                      <p:tavLst>
                                        <p:tav tm="0">
                                          <p:val>
                                            <p:strVal val="#ppt_w*0.70"/>
                                          </p:val>
                                        </p:tav>
                                        <p:tav tm="100000">
                                          <p:val>
                                            <p:strVal val="#ppt_w"/>
                                          </p:val>
                                        </p:tav>
                                      </p:tavLst>
                                    </p:anim>
                                    <p:anim calcmode="lin" valueType="num">
                                      <p:cBhvr>
                                        <p:cTn id="25" dur="1000" fill="hold"/>
                                        <p:tgtEl>
                                          <p:spTgt spid="5">
                                            <p:txEl>
                                              <p:pRg st="7" end="7"/>
                                            </p:txEl>
                                          </p:spTgt>
                                        </p:tgtEl>
                                        <p:attrNameLst>
                                          <p:attrName>ppt_h</p:attrName>
                                        </p:attrNameLst>
                                      </p:cBhvr>
                                      <p:tavLst>
                                        <p:tav tm="0">
                                          <p:val>
                                            <p:strVal val="#ppt_h"/>
                                          </p:val>
                                        </p:tav>
                                        <p:tav tm="100000">
                                          <p:val>
                                            <p:strVal val="#ppt_h"/>
                                          </p:val>
                                        </p:tav>
                                      </p:tavLst>
                                    </p:anim>
                                    <p:animEffect transition="in" filter="fade">
                                      <p:cBhvr>
                                        <p:cTn id="26" dur="1000"/>
                                        <p:tgtEl>
                                          <p:spTgt spid="5">
                                            <p:txEl>
                                              <p:pRg st="7" end="7"/>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nodeType="clickEffect">
                                  <p:stCondLst>
                                    <p:cond delay="0"/>
                                  </p:stCondLst>
                                  <p:childTnLst>
                                    <p:set>
                                      <p:cBhvr>
                                        <p:cTn id="30" dur="1" fill="hold">
                                          <p:stCondLst>
                                            <p:cond delay="0"/>
                                          </p:stCondLst>
                                        </p:cTn>
                                        <p:tgtEl>
                                          <p:spTgt spid="5">
                                            <p:txEl>
                                              <p:pRg st="2" end="2"/>
                                            </p:txEl>
                                          </p:spTgt>
                                        </p:tgtEl>
                                        <p:attrNameLst>
                                          <p:attrName>style.visibility</p:attrName>
                                        </p:attrNameLst>
                                      </p:cBhvr>
                                      <p:to>
                                        <p:strVal val="visible"/>
                                      </p:to>
                                    </p:set>
                                    <p:animEffect transition="in" filter="fade">
                                      <p:cBhvr>
                                        <p:cTn id="31" dur="1000"/>
                                        <p:tgtEl>
                                          <p:spTgt spid="5">
                                            <p:txEl>
                                              <p:pRg st="2" end="2"/>
                                            </p:txEl>
                                          </p:spTgt>
                                        </p:tgtEl>
                                      </p:cBhvr>
                                    </p:animEffect>
                                    <p:anim calcmode="lin" valueType="num">
                                      <p:cBhvr>
                                        <p:cTn id="3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5">
                                            <p:txEl>
                                              <p:pRg st="2" end="2"/>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5">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nodeType="clickEffect">
                                  <p:stCondLst>
                                    <p:cond delay="0"/>
                                  </p:stCondLst>
                                  <p:childTnLst>
                                    <p:set>
                                      <p:cBhvr>
                                        <p:cTn id="38" dur="1" fill="hold">
                                          <p:stCondLst>
                                            <p:cond delay="0"/>
                                          </p:stCondLst>
                                        </p:cTn>
                                        <p:tgtEl>
                                          <p:spTgt spid="5">
                                            <p:txEl>
                                              <p:pRg st="4" end="4"/>
                                            </p:txEl>
                                          </p:spTgt>
                                        </p:tgtEl>
                                        <p:attrNameLst>
                                          <p:attrName>style.visibility</p:attrName>
                                        </p:attrNameLst>
                                      </p:cBhvr>
                                      <p:to>
                                        <p:strVal val="visible"/>
                                      </p:to>
                                    </p:set>
                                    <p:animEffect transition="in" filter="fade">
                                      <p:cBhvr>
                                        <p:cTn id="39" dur="1000"/>
                                        <p:tgtEl>
                                          <p:spTgt spid="5">
                                            <p:txEl>
                                              <p:pRg st="4" end="4"/>
                                            </p:txEl>
                                          </p:spTgt>
                                        </p:tgtEl>
                                      </p:cBhvr>
                                    </p:animEffect>
                                    <p:anim calcmode="lin" valueType="num">
                                      <p:cBhvr>
                                        <p:cTn id="40"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41" dur="900" decel="100000" fill="hold"/>
                                        <p:tgtEl>
                                          <p:spTgt spid="5">
                                            <p:txEl>
                                              <p:pRg st="4" end="4"/>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5">
                                            <p:txEl>
                                              <p:pRg st="4" end="4"/>
                                            </p:txEl>
                                          </p:spTgt>
                                        </p:tgtEl>
                                        <p:attrNameLst>
                                          <p:attrName>ppt_y</p:attrName>
                                        </p:attrNameLst>
                                      </p:cBhvr>
                                      <p:tavLst>
                                        <p:tav tm="0">
                                          <p:val>
                                            <p:strVal val="#ppt_y-.03"/>
                                          </p:val>
                                        </p:tav>
                                        <p:tav tm="100000">
                                          <p:val>
                                            <p:strVal val="#ppt_y"/>
                                          </p:val>
                                        </p:tav>
                                      </p:tavLst>
                                    </p:anim>
                                  </p:childTnLst>
                                </p:cTn>
                              </p:par>
                              <p:par>
                                <p:cTn id="43" presetID="37" presetClass="entr" presetSubtype="0" fill="hold" nodeType="withEffect">
                                  <p:stCondLst>
                                    <p:cond delay="0"/>
                                  </p:stCondLst>
                                  <p:childTnLst>
                                    <p:set>
                                      <p:cBhvr>
                                        <p:cTn id="44" dur="1" fill="hold">
                                          <p:stCondLst>
                                            <p:cond delay="0"/>
                                          </p:stCondLst>
                                        </p:cTn>
                                        <p:tgtEl>
                                          <p:spTgt spid="5">
                                            <p:txEl>
                                              <p:pRg st="5" end="5"/>
                                            </p:txEl>
                                          </p:spTgt>
                                        </p:tgtEl>
                                        <p:attrNameLst>
                                          <p:attrName>style.visibility</p:attrName>
                                        </p:attrNameLst>
                                      </p:cBhvr>
                                      <p:to>
                                        <p:strVal val="visible"/>
                                      </p:to>
                                    </p:set>
                                    <p:animEffect transition="in" filter="fade">
                                      <p:cBhvr>
                                        <p:cTn id="45" dur="1000"/>
                                        <p:tgtEl>
                                          <p:spTgt spid="5">
                                            <p:txEl>
                                              <p:pRg st="5" end="5"/>
                                            </p:txEl>
                                          </p:spTgt>
                                        </p:tgtEl>
                                      </p:cBhvr>
                                    </p:animEffect>
                                    <p:anim calcmode="lin" valueType="num">
                                      <p:cBhvr>
                                        <p:cTn id="46"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47" dur="900" decel="100000" fill="hold"/>
                                        <p:tgtEl>
                                          <p:spTgt spid="5">
                                            <p:txEl>
                                              <p:pRg st="5" end="5"/>
                                            </p:txEl>
                                          </p:spTgt>
                                        </p:tgtEl>
                                        <p:attrNameLst>
                                          <p:attrName>ppt_y</p:attrName>
                                        </p:attrNameLst>
                                      </p:cBhvr>
                                      <p:tavLst>
                                        <p:tav tm="0">
                                          <p:val>
                                            <p:strVal val="#ppt_y+1"/>
                                          </p:val>
                                        </p:tav>
                                        <p:tav tm="100000">
                                          <p:val>
                                            <p:strVal val="#ppt_y-.03"/>
                                          </p:val>
                                        </p:tav>
                                      </p:tavLst>
                                    </p:anim>
                                    <p:anim calcmode="lin" valueType="num">
                                      <p:cBhvr>
                                        <p:cTn id="48" dur="100" accel="100000" fill="hold">
                                          <p:stCondLst>
                                            <p:cond delay="900"/>
                                          </p:stCondLst>
                                        </p:cTn>
                                        <p:tgtEl>
                                          <p:spTgt spid="5">
                                            <p:txEl>
                                              <p:pRg st="5" end="5"/>
                                            </p:txEl>
                                          </p:spTgt>
                                        </p:tgtEl>
                                        <p:attrNameLst>
                                          <p:attrName>ppt_y</p:attrName>
                                        </p:attrNameLst>
                                      </p:cBhvr>
                                      <p:tavLst>
                                        <p:tav tm="0">
                                          <p:val>
                                            <p:strVal val="#ppt_y-.03"/>
                                          </p:val>
                                        </p:tav>
                                        <p:tav tm="100000">
                                          <p:val>
                                            <p:strVal val="#ppt_y"/>
                                          </p:val>
                                        </p:tav>
                                      </p:tavLst>
                                    </p:anim>
                                  </p:childTnLst>
                                </p:cTn>
                              </p:par>
                              <p:par>
                                <p:cTn id="49" presetID="37" presetClass="entr" presetSubtype="0" fill="hold" nodeType="withEffect">
                                  <p:stCondLst>
                                    <p:cond delay="0"/>
                                  </p:stCondLst>
                                  <p:childTnLst>
                                    <p:set>
                                      <p:cBhvr>
                                        <p:cTn id="50" dur="1" fill="hold">
                                          <p:stCondLst>
                                            <p:cond delay="0"/>
                                          </p:stCondLst>
                                        </p:cTn>
                                        <p:tgtEl>
                                          <p:spTgt spid="5">
                                            <p:txEl>
                                              <p:pRg st="6" end="6"/>
                                            </p:txEl>
                                          </p:spTgt>
                                        </p:tgtEl>
                                        <p:attrNameLst>
                                          <p:attrName>style.visibility</p:attrName>
                                        </p:attrNameLst>
                                      </p:cBhvr>
                                      <p:to>
                                        <p:strVal val="visible"/>
                                      </p:to>
                                    </p:set>
                                    <p:animEffect transition="in" filter="fade">
                                      <p:cBhvr>
                                        <p:cTn id="51" dur="1000"/>
                                        <p:tgtEl>
                                          <p:spTgt spid="5">
                                            <p:txEl>
                                              <p:pRg st="6" end="6"/>
                                            </p:txEl>
                                          </p:spTgt>
                                        </p:tgtEl>
                                      </p:cBhvr>
                                    </p:animEffect>
                                    <p:anim calcmode="lin" valueType="num">
                                      <p:cBhvr>
                                        <p:cTn id="52"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53" dur="900" decel="100000" fill="hold"/>
                                        <p:tgtEl>
                                          <p:spTgt spid="5">
                                            <p:txEl>
                                              <p:pRg st="6" end="6"/>
                                            </p:txEl>
                                          </p:spTgt>
                                        </p:tgtEl>
                                        <p:attrNameLst>
                                          <p:attrName>ppt_y</p:attrName>
                                        </p:attrNameLst>
                                      </p:cBhvr>
                                      <p:tavLst>
                                        <p:tav tm="0">
                                          <p:val>
                                            <p:strVal val="#ppt_y+1"/>
                                          </p:val>
                                        </p:tav>
                                        <p:tav tm="100000">
                                          <p:val>
                                            <p:strVal val="#ppt_y-.03"/>
                                          </p:val>
                                        </p:tav>
                                      </p:tavLst>
                                    </p:anim>
                                    <p:anim calcmode="lin" valueType="num">
                                      <p:cBhvr>
                                        <p:cTn id="54" dur="100" accel="100000" fill="hold">
                                          <p:stCondLst>
                                            <p:cond delay="900"/>
                                          </p:stCondLst>
                                        </p:cTn>
                                        <p:tgtEl>
                                          <p:spTgt spid="5">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37" presetClass="entr" presetSubtype="0" fill="hold" nodeType="clickEffect">
                                  <p:stCondLst>
                                    <p:cond delay="0"/>
                                  </p:stCondLst>
                                  <p:childTnLst>
                                    <p:set>
                                      <p:cBhvr>
                                        <p:cTn id="58" dur="1" fill="hold">
                                          <p:stCondLst>
                                            <p:cond delay="0"/>
                                          </p:stCondLst>
                                        </p:cTn>
                                        <p:tgtEl>
                                          <p:spTgt spid="5">
                                            <p:txEl>
                                              <p:pRg st="8" end="8"/>
                                            </p:txEl>
                                          </p:spTgt>
                                        </p:tgtEl>
                                        <p:attrNameLst>
                                          <p:attrName>style.visibility</p:attrName>
                                        </p:attrNameLst>
                                      </p:cBhvr>
                                      <p:to>
                                        <p:strVal val="visible"/>
                                      </p:to>
                                    </p:set>
                                    <p:animEffect transition="in" filter="fade">
                                      <p:cBhvr>
                                        <p:cTn id="59" dur="1000"/>
                                        <p:tgtEl>
                                          <p:spTgt spid="5">
                                            <p:txEl>
                                              <p:pRg st="8" end="8"/>
                                            </p:txEl>
                                          </p:spTgt>
                                        </p:tgtEl>
                                      </p:cBhvr>
                                    </p:animEffect>
                                    <p:anim calcmode="lin" valueType="num">
                                      <p:cBhvr>
                                        <p:cTn id="60" dur="1000" fill="hold"/>
                                        <p:tgtEl>
                                          <p:spTgt spid="5">
                                            <p:txEl>
                                              <p:pRg st="8" end="8"/>
                                            </p:txEl>
                                          </p:spTgt>
                                        </p:tgtEl>
                                        <p:attrNameLst>
                                          <p:attrName>ppt_x</p:attrName>
                                        </p:attrNameLst>
                                      </p:cBhvr>
                                      <p:tavLst>
                                        <p:tav tm="0">
                                          <p:val>
                                            <p:strVal val="#ppt_x"/>
                                          </p:val>
                                        </p:tav>
                                        <p:tav tm="100000">
                                          <p:val>
                                            <p:strVal val="#ppt_x"/>
                                          </p:val>
                                        </p:tav>
                                      </p:tavLst>
                                    </p:anim>
                                    <p:anim calcmode="lin" valueType="num">
                                      <p:cBhvr>
                                        <p:cTn id="61" dur="900" decel="100000" fill="hold"/>
                                        <p:tgtEl>
                                          <p:spTgt spid="5">
                                            <p:txEl>
                                              <p:pRg st="8" end="8"/>
                                            </p:txEl>
                                          </p:spTgt>
                                        </p:tgtEl>
                                        <p:attrNameLst>
                                          <p:attrName>ppt_y</p:attrName>
                                        </p:attrNameLst>
                                      </p:cBhvr>
                                      <p:tavLst>
                                        <p:tav tm="0">
                                          <p:val>
                                            <p:strVal val="#ppt_y+1"/>
                                          </p:val>
                                        </p:tav>
                                        <p:tav tm="100000">
                                          <p:val>
                                            <p:strVal val="#ppt_y-.03"/>
                                          </p:val>
                                        </p:tav>
                                      </p:tavLst>
                                    </p:anim>
                                    <p:anim calcmode="lin" valueType="num">
                                      <p:cBhvr>
                                        <p:cTn id="62" dur="100" accel="100000" fill="hold">
                                          <p:stCondLst>
                                            <p:cond delay="900"/>
                                          </p:stCondLst>
                                        </p:cTn>
                                        <p:tgtEl>
                                          <p:spTgt spid="5">
                                            <p:txEl>
                                              <p:pRg st="8" end="8"/>
                                            </p:txEl>
                                          </p:spTgt>
                                        </p:tgtEl>
                                        <p:attrNameLst>
                                          <p:attrName>ppt_y</p:attrName>
                                        </p:attrNameLst>
                                      </p:cBhvr>
                                      <p:tavLst>
                                        <p:tav tm="0">
                                          <p:val>
                                            <p:strVal val="#ppt_y-.03"/>
                                          </p:val>
                                        </p:tav>
                                        <p:tav tm="100000">
                                          <p:val>
                                            <p:strVal val="#ppt_y"/>
                                          </p:val>
                                        </p:tav>
                                      </p:tavLst>
                                    </p:anim>
                                  </p:childTnLst>
                                </p:cTn>
                              </p:par>
                              <p:par>
                                <p:cTn id="63" presetID="37" presetClass="entr" presetSubtype="0" fill="hold" nodeType="withEffect">
                                  <p:stCondLst>
                                    <p:cond delay="0"/>
                                  </p:stCondLst>
                                  <p:childTnLst>
                                    <p:set>
                                      <p:cBhvr>
                                        <p:cTn id="64" dur="1" fill="hold">
                                          <p:stCondLst>
                                            <p:cond delay="0"/>
                                          </p:stCondLst>
                                        </p:cTn>
                                        <p:tgtEl>
                                          <p:spTgt spid="5">
                                            <p:txEl>
                                              <p:pRg st="9" end="9"/>
                                            </p:txEl>
                                          </p:spTgt>
                                        </p:tgtEl>
                                        <p:attrNameLst>
                                          <p:attrName>style.visibility</p:attrName>
                                        </p:attrNameLst>
                                      </p:cBhvr>
                                      <p:to>
                                        <p:strVal val="visible"/>
                                      </p:to>
                                    </p:set>
                                    <p:animEffect transition="in" filter="fade">
                                      <p:cBhvr>
                                        <p:cTn id="65" dur="1000"/>
                                        <p:tgtEl>
                                          <p:spTgt spid="5">
                                            <p:txEl>
                                              <p:pRg st="9" end="9"/>
                                            </p:txEl>
                                          </p:spTgt>
                                        </p:tgtEl>
                                      </p:cBhvr>
                                    </p:animEffect>
                                    <p:anim calcmode="lin" valueType="num">
                                      <p:cBhvr>
                                        <p:cTn id="66" dur="1000" fill="hold"/>
                                        <p:tgtEl>
                                          <p:spTgt spid="5">
                                            <p:txEl>
                                              <p:pRg st="9" end="9"/>
                                            </p:txEl>
                                          </p:spTgt>
                                        </p:tgtEl>
                                        <p:attrNameLst>
                                          <p:attrName>ppt_x</p:attrName>
                                        </p:attrNameLst>
                                      </p:cBhvr>
                                      <p:tavLst>
                                        <p:tav tm="0">
                                          <p:val>
                                            <p:strVal val="#ppt_x"/>
                                          </p:val>
                                        </p:tav>
                                        <p:tav tm="100000">
                                          <p:val>
                                            <p:strVal val="#ppt_x"/>
                                          </p:val>
                                        </p:tav>
                                      </p:tavLst>
                                    </p:anim>
                                    <p:anim calcmode="lin" valueType="num">
                                      <p:cBhvr>
                                        <p:cTn id="67" dur="900" decel="100000" fill="hold"/>
                                        <p:tgtEl>
                                          <p:spTgt spid="5">
                                            <p:txEl>
                                              <p:pRg st="9" end="9"/>
                                            </p:txEl>
                                          </p:spTgt>
                                        </p:tgtEl>
                                        <p:attrNameLst>
                                          <p:attrName>ppt_y</p:attrName>
                                        </p:attrNameLst>
                                      </p:cBhvr>
                                      <p:tavLst>
                                        <p:tav tm="0">
                                          <p:val>
                                            <p:strVal val="#ppt_y+1"/>
                                          </p:val>
                                        </p:tav>
                                        <p:tav tm="100000">
                                          <p:val>
                                            <p:strVal val="#ppt_y-.03"/>
                                          </p:val>
                                        </p:tav>
                                      </p:tavLst>
                                    </p:anim>
                                    <p:anim calcmode="lin" valueType="num">
                                      <p:cBhvr>
                                        <p:cTn id="68" dur="100" accel="100000" fill="hold">
                                          <p:stCondLst>
                                            <p:cond delay="900"/>
                                          </p:stCondLst>
                                        </p:cTn>
                                        <p:tgtEl>
                                          <p:spTgt spid="5">
                                            <p:txEl>
                                              <p:pRg st="9" end="9"/>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lstStyle/>
          <a:p>
            <a:r>
              <a:rPr lang="fr-FR" sz="3600" b="1" dirty="0" smtClean="0">
                <a:solidFill>
                  <a:schemeClr val="tx1"/>
                </a:solidFill>
              </a:rPr>
              <a:t>Dimension de coordination</a:t>
            </a:r>
            <a:endParaRPr lang="fr-FR" dirty="0"/>
          </a:p>
        </p:txBody>
      </p:sp>
      <p:sp>
        <p:nvSpPr>
          <p:cNvPr id="3" name="Espace réservé du pied de page 2"/>
          <p:cNvSpPr>
            <a:spLocks noGrp="1"/>
          </p:cNvSpPr>
          <p:nvPr>
            <p:ph type="ftr" sz="quarter" idx="11"/>
          </p:nvPr>
        </p:nvSpPr>
        <p:spPr>
          <a:xfrm>
            <a:off x="857224" y="6400800"/>
            <a:ext cx="3962400" cy="457200"/>
          </a:xfrm>
        </p:spPr>
        <p:txBody>
          <a:bodyPr/>
          <a:lstStyle/>
          <a:p>
            <a:r>
              <a:rPr lang="fr-FR" dirty="0" smtClean="0"/>
              <a:t>Dr. MARIR Toufik</a:t>
            </a:r>
            <a:endParaRPr lang="fr-FR" dirty="0"/>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6</a:t>
            </a:fld>
            <a:endParaRPr lang="fr-FR" dirty="0"/>
          </a:p>
        </p:txBody>
      </p:sp>
      <p:sp>
        <p:nvSpPr>
          <p:cNvPr id="5" name="Espace réservé du contenu 4"/>
          <p:cNvSpPr>
            <a:spLocks noGrp="1"/>
          </p:cNvSpPr>
          <p:nvPr>
            <p:ph sz="quarter" idx="1"/>
          </p:nvPr>
        </p:nvSpPr>
        <p:spPr>
          <a:xfrm>
            <a:off x="914400" y="1214422"/>
            <a:ext cx="7772400" cy="4805378"/>
          </a:xfrm>
        </p:spPr>
        <p:txBody>
          <a:bodyPr>
            <a:normAutofit/>
          </a:bodyPr>
          <a:lstStyle/>
          <a:p>
            <a:pPr marL="514350" indent="-514350"/>
            <a:r>
              <a:rPr lang="fr-FR" dirty="0" smtClean="0"/>
              <a:t>Mécanisme de coordination</a:t>
            </a:r>
          </a:p>
          <a:p>
            <a:pPr marL="514350" indent="-514350">
              <a:buNone/>
            </a:pPr>
            <a:endParaRPr lang="fr-FR" dirty="0" smtClean="0"/>
          </a:p>
          <a:p>
            <a:pPr marL="514350" indent="-514350" algn="ctr">
              <a:buNone/>
            </a:pPr>
            <a:endParaRPr lang="fr-FR" i="1" dirty="0" smtClean="0"/>
          </a:p>
          <a:p>
            <a:pPr marL="514350" indent="-514350" algn="ctr">
              <a:buNone/>
            </a:pPr>
            <a:endParaRPr lang="fr-FR" i="1" dirty="0" smtClean="0"/>
          </a:p>
          <a:p>
            <a:pPr marL="514350" indent="-514350" algn="ctr">
              <a:buNone/>
            </a:pPr>
            <a:endParaRPr lang="fr-FR" i="1" dirty="0" smtClean="0"/>
          </a:p>
          <a:p>
            <a:pPr marL="514350" indent="-514350" algn="just">
              <a:buFont typeface="+mj-lt"/>
              <a:buAutoNum type="arabicPeriod" startAt="2"/>
            </a:pPr>
            <a:endParaRPr lang="fr-FR" dirty="0" smtClean="0"/>
          </a:p>
          <a:p>
            <a:pPr algn="just"/>
            <a:endParaRPr lang="fr-FR" dirty="0"/>
          </a:p>
        </p:txBody>
      </p:sp>
      <p:sp>
        <p:nvSpPr>
          <p:cNvPr id="6" name="Rectangle 5"/>
          <p:cNvSpPr/>
          <p:nvPr/>
        </p:nvSpPr>
        <p:spPr>
          <a:xfrm>
            <a:off x="2214546" y="4857760"/>
            <a:ext cx="5214974"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smtClean="0"/>
              <a:t>Accord sur les modification et modifications effectives </a:t>
            </a:r>
            <a:endParaRPr lang="fr-FR" sz="2000" dirty="0"/>
          </a:p>
        </p:txBody>
      </p:sp>
      <p:sp>
        <p:nvSpPr>
          <p:cNvPr id="7" name="Rectangle 6"/>
          <p:cNvSpPr/>
          <p:nvPr/>
        </p:nvSpPr>
        <p:spPr>
          <a:xfrm>
            <a:off x="2214546" y="2643182"/>
            <a:ext cx="5214974"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smtClean="0"/>
              <a:t>Initiation de la coordination</a:t>
            </a:r>
            <a:endParaRPr lang="fr-FR" sz="2000" dirty="0"/>
          </a:p>
        </p:txBody>
      </p:sp>
      <p:sp>
        <p:nvSpPr>
          <p:cNvPr id="8" name="Rectangle 7"/>
          <p:cNvSpPr/>
          <p:nvPr/>
        </p:nvSpPr>
        <p:spPr>
          <a:xfrm>
            <a:off x="2214546" y="3429000"/>
            <a:ext cx="5214974"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smtClean="0"/>
              <a:t>Echanges à propos du sujet de coordination</a:t>
            </a:r>
            <a:endParaRPr lang="fr-FR" sz="2000" dirty="0"/>
          </a:p>
        </p:txBody>
      </p:sp>
      <p:sp>
        <p:nvSpPr>
          <p:cNvPr id="9" name="Rectangle 8"/>
          <p:cNvSpPr/>
          <p:nvPr/>
        </p:nvSpPr>
        <p:spPr>
          <a:xfrm>
            <a:off x="2214546" y="4143380"/>
            <a:ext cx="5214974"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smtClean="0"/>
              <a:t>Négociation (optionnelle)</a:t>
            </a:r>
            <a:endParaRPr lang="fr-FR" sz="2000" dirty="0"/>
          </a:p>
        </p:txBody>
      </p:sp>
      <p:sp>
        <p:nvSpPr>
          <p:cNvPr id="10" name="Rectangle 9"/>
          <p:cNvSpPr/>
          <p:nvPr/>
        </p:nvSpPr>
        <p:spPr>
          <a:xfrm>
            <a:off x="2214546" y="1857364"/>
            <a:ext cx="5214974"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smtClean="0"/>
              <a:t>Détection d’une situation d’interaction</a:t>
            </a:r>
            <a:endParaRPr lang="fr-FR" sz="2000" dirty="0"/>
          </a:p>
        </p:txBody>
      </p:sp>
      <p:sp>
        <p:nvSpPr>
          <p:cNvPr id="11" name="Flèche courbée vers la gauche 10"/>
          <p:cNvSpPr/>
          <p:nvPr/>
        </p:nvSpPr>
        <p:spPr>
          <a:xfrm>
            <a:off x="7429520" y="2857496"/>
            <a:ext cx="428628" cy="785818"/>
          </a:xfrm>
          <a:prstGeom prst="curvedLef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chemeClr val="tx1"/>
              </a:solidFill>
            </a:endParaRPr>
          </a:p>
        </p:txBody>
      </p:sp>
      <p:sp>
        <p:nvSpPr>
          <p:cNvPr id="12" name="Flèche courbée vers la gauche 11"/>
          <p:cNvSpPr/>
          <p:nvPr/>
        </p:nvSpPr>
        <p:spPr>
          <a:xfrm>
            <a:off x="7429520" y="2000240"/>
            <a:ext cx="357190" cy="857256"/>
          </a:xfrm>
          <a:prstGeom prst="curvedLef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chemeClr val="tx1"/>
              </a:solidFill>
            </a:endParaRPr>
          </a:p>
        </p:txBody>
      </p:sp>
      <p:sp>
        <p:nvSpPr>
          <p:cNvPr id="13" name="Flèche courbée vers la gauche 12"/>
          <p:cNvSpPr/>
          <p:nvPr/>
        </p:nvSpPr>
        <p:spPr>
          <a:xfrm>
            <a:off x="7429520" y="3643314"/>
            <a:ext cx="357190" cy="857256"/>
          </a:xfrm>
          <a:prstGeom prst="curvedLef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chemeClr val="tx1"/>
              </a:solidFill>
            </a:endParaRPr>
          </a:p>
        </p:txBody>
      </p:sp>
      <p:sp>
        <p:nvSpPr>
          <p:cNvPr id="14" name="Flèche courbée vers la gauche 13"/>
          <p:cNvSpPr/>
          <p:nvPr/>
        </p:nvSpPr>
        <p:spPr>
          <a:xfrm>
            <a:off x="7429520" y="4429132"/>
            <a:ext cx="357190" cy="720000"/>
          </a:xfrm>
          <a:prstGeom prst="curvedLef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chemeClr val="tx1"/>
              </a:solidFill>
            </a:endParaRPr>
          </a:p>
        </p:txBody>
      </p:sp>
      <p:grpSp>
        <p:nvGrpSpPr>
          <p:cNvPr id="19" name="Groupe 18"/>
          <p:cNvGrpSpPr/>
          <p:nvPr/>
        </p:nvGrpSpPr>
        <p:grpSpPr>
          <a:xfrm>
            <a:off x="1643042" y="1928802"/>
            <a:ext cx="571504" cy="3143272"/>
            <a:chOff x="1643042" y="1928802"/>
            <a:chExt cx="571504" cy="3143272"/>
          </a:xfrm>
        </p:grpSpPr>
        <p:sp>
          <p:nvSpPr>
            <p:cNvPr id="17" name="Virage 16"/>
            <p:cNvSpPr/>
            <p:nvPr/>
          </p:nvSpPr>
          <p:spPr>
            <a:xfrm>
              <a:off x="1643042" y="1928802"/>
              <a:ext cx="571504" cy="3143272"/>
            </a:xfrm>
            <a:prstGeom prst="ben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chemeClr val="tx1"/>
                </a:solidFill>
              </a:endParaRPr>
            </a:p>
          </p:txBody>
        </p:sp>
        <p:sp>
          <p:nvSpPr>
            <p:cNvPr id="18" name="Organigramme : Processus 17"/>
            <p:cNvSpPr/>
            <p:nvPr/>
          </p:nvSpPr>
          <p:spPr>
            <a:xfrm>
              <a:off x="1785918" y="4929198"/>
              <a:ext cx="428628" cy="142876"/>
            </a:xfrm>
            <a:prstGeom prst="flowChartProcess">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grpSp>
        <p:nvGrpSpPr>
          <p:cNvPr id="22" name="Groupe 21"/>
          <p:cNvGrpSpPr/>
          <p:nvPr/>
        </p:nvGrpSpPr>
        <p:grpSpPr>
          <a:xfrm>
            <a:off x="1928794" y="2714620"/>
            <a:ext cx="285752" cy="857256"/>
            <a:chOff x="1928794" y="2714620"/>
            <a:chExt cx="285752" cy="857256"/>
          </a:xfrm>
        </p:grpSpPr>
        <p:sp>
          <p:nvSpPr>
            <p:cNvPr id="20" name="Virage 19"/>
            <p:cNvSpPr/>
            <p:nvPr/>
          </p:nvSpPr>
          <p:spPr>
            <a:xfrm>
              <a:off x="1928794" y="2714620"/>
              <a:ext cx="285752" cy="857256"/>
            </a:xfrm>
            <a:prstGeom prst="ben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chemeClr val="tx1"/>
                </a:solidFill>
              </a:endParaRPr>
            </a:p>
          </p:txBody>
        </p:sp>
        <p:sp>
          <p:nvSpPr>
            <p:cNvPr id="21" name="Organigramme : Processus 20"/>
            <p:cNvSpPr/>
            <p:nvPr/>
          </p:nvSpPr>
          <p:spPr>
            <a:xfrm>
              <a:off x="1928794" y="3500438"/>
              <a:ext cx="285752" cy="71438"/>
            </a:xfrm>
            <a:prstGeom prst="flowChartProcess">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grpSp>
        <p:nvGrpSpPr>
          <p:cNvPr id="23" name="Groupe 22"/>
          <p:cNvGrpSpPr/>
          <p:nvPr/>
        </p:nvGrpSpPr>
        <p:grpSpPr>
          <a:xfrm>
            <a:off x="1928794" y="3571876"/>
            <a:ext cx="285752" cy="857256"/>
            <a:chOff x="1928794" y="2714620"/>
            <a:chExt cx="285752" cy="857256"/>
          </a:xfrm>
        </p:grpSpPr>
        <p:sp>
          <p:nvSpPr>
            <p:cNvPr id="24" name="Virage 23"/>
            <p:cNvSpPr/>
            <p:nvPr/>
          </p:nvSpPr>
          <p:spPr>
            <a:xfrm>
              <a:off x="1928794" y="2714620"/>
              <a:ext cx="285752" cy="857256"/>
            </a:xfrm>
            <a:prstGeom prst="ben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chemeClr val="tx1"/>
                </a:solidFill>
              </a:endParaRPr>
            </a:p>
          </p:txBody>
        </p:sp>
        <p:sp>
          <p:nvSpPr>
            <p:cNvPr id="25" name="Organigramme : Processus 24"/>
            <p:cNvSpPr/>
            <p:nvPr/>
          </p:nvSpPr>
          <p:spPr>
            <a:xfrm>
              <a:off x="1928794" y="3500438"/>
              <a:ext cx="285752" cy="71438"/>
            </a:xfrm>
            <a:prstGeom prst="flowChartProcess">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sp>
        <p:nvSpPr>
          <p:cNvPr id="26" name="Organigramme : Processus 25"/>
          <p:cNvSpPr/>
          <p:nvPr/>
        </p:nvSpPr>
        <p:spPr>
          <a:xfrm>
            <a:off x="1571604" y="5357826"/>
            <a:ext cx="6858048" cy="571504"/>
          </a:xfrm>
          <a:prstGeom prst="flowChartProcess">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2800" dirty="0" smtClean="0"/>
              <a:t>Cycle de base d’un mécanisme de coordination</a:t>
            </a:r>
            <a:endParaRPr lang="fr-F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p:cTn id="7" dur="1000" fill="hold"/>
                                        <p:tgtEl>
                                          <p:spTgt spid="26"/>
                                        </p:tgtEl>
                                        <p:attrNameLst>
                                          <p:attrName>ppt_w</p:attrName>
                                        </p:attrNameLst>
                                      </p:cBhvr>
                                      <p:tavLst>
                                        <p:tav tm="0">
                                          <p:val>
                                            <p:strVal val="#ppt_w*0.70"/>
                                          </p:val>
                                        </p:tav>
                                        <p:tav tm="100000">
                                          <p:val>
                                            <p:strVal val="#ppt_w"/>
                                          </p:val>
                                        </p:tav>
                                      </p:tavLst>
                                    </p:anim>
                                    <p:anim calcmode="lin" valueType="num">
                                      <p:cBhvr>
                                        <p:cTn id="8" dur="1000" fill="hold"/>
                                        <p:tgtEl>
                                          <p:spTgt spid="26"/>
                                        </p:tgtEl>
                                        <p:attrNameLst>
                                          <p:attrName>ppt_h</p:attrName>
                                        </p:attrNameLst>
                                      </p:cBhvr>
                                      <p:tavLst>
                                        <p:tav tm="0">
                                          <p:val>
                                            <p:strVal val="#ppt_h"/>
                                          </p:val>
                                        </p:tav>
                                        <p:tav tm="100000">
                                          <p:val>
                                            <p:strVal val="#ppt_h"/>
                                          </p:val>
                                        </p:tav>
                                      </p:tavLst>
                                    </p:anim>
                                    <p:animEffect transition="in" filter="fade">
                                      <p:cBhvr>
                                        <p:cTn id="9" dur="1000"/>
                                        <p:tgtEl>
                                          <p:spTgt spid="26"/>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1000" fill="hold"/>
                                        <p:tgtEl>
                                          <p:spTgt spid="10"/>
                                        </p:tgtEl>
                                        <p:attrNameLst>
                                          <p:attrName>ppt_w</p:attrName>
                                        </p:attrNameLst>
                                      </p:cBhvr>
                                      <p:tavLst>
                                        <p:tav tm="0">
                                          <p:val>
                                            <p:strVal val="#ppt_w*0.70"/>
                                          </p:val>
                                        </p:tav>
                                        <p:tav tm="100000">
                                          <p:val>
                                            <p:strVal val="#ppt_w"/>
                                          </p:val>
                                        </p:tav>
                                      </p:tavLst>
                                    </p:anim>
                                    <p:anim calcmode="lin" valueType="num">
                                      <p:cBhvr>
                                        <p:cTn id="13" dur="1000" fill="hold"/>
                                        <p:tgtEl>
                                          <p:spTgt spid="10"/>
                                        </p:tgtEl>
                                        <p:attrNameLst>
                                          <p:attrName>ppt_h</p:attrName>
                                        </p:attrNameLst>
                                      </p:cBhvr>
                                      <p:tavLst>
                                        <p:tav tm="0">
                                          <p:val>
                                            <p:strVal val="#ppt_h"/>
                                          </p:val>
                                        </p:tav>
                                        <p:tav tm="100000">
                                          <p:val>
                                            <p:strVal val="#ppt_h"/>
                                          </p:val>
                                        </p:tav>
                                      </p:tavLst>
                                    </p:anim>
                                    <p:animEffect transition="in" filter="fade">
                                      <p:cBhvr>
                                        <p:cTn id="14" dur="1000"/>
                                        <p:tgtEl>
                                          <p:spTgt spid="10"/>
                                        </p:tgtEl>
                                      </p:cBhvr>
                                    </p:animEffect>
                                  </p:childTnLst>
                                </p:cTn>
                              </p:par>
                            </p:childTnLst>
                          </p:cTn>
                        </p:par>
                      </p:childTnLst>
                    </p:cTn>
                  </p:par>
                  <p:par>
                    <p:cTn id="15" fill="hold">
                      <p:stCondLst>
                        <p:cond delay="indefinite"/>
                      </p:stCondLst>
                      <p:childTnLst>
                        <p:par>
                          <p:cTn id="16" fill="hold">
                            <p:stCondLst>
                              <p:cond delay="0"/>
                            </p:stCondLst>
                            <p:childTnLst>
                              <p:par>
                                <p:cTn id="17" presetID="7" presetClass="entr" presetSubtype="1"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1000" fill="hold"/>
                                        <p:tgtEl>
                                          <p:spTgt spid="12"/>
                                        </p:tgtEl>
                                        <p:attrNameLst>
                                          <p:attrName>ppt_x</p:attrName>
                                        </p:attrNameLst>
                                      </p:cBhvr>
                                      <p:tavLst>
                                        <p:tav tm="0">
                                          <p:val>
                                            <p:strVal val="#ppt_x"/>
                                          </p:val>
                                        </p:tav>
                                        <p:tav tm="100000">
                                          <p:val>
                                            <p:strVal val="#ppt_x"/>
                                          </p:val>
                                        </p:tav>
                                      </p:tavLst>
                                    </p:anim>
                                    <p:anim calcmode="lin" valueType="num">
                                      <p:cBhvr additive="base">
                                        <p:cTn id="20" dur="1000" fill="hold"/>
                                        <p:tgtEl>
                                          <p:spTgt spid="12"/>
                                        </p:tgtEl>
                                        <p:attrNameLst>
                                          <p:attrName>ppt_y</p:attrName>
                                        </p:attrNameLst>
                                      </p:cBhvr>
                                      <p:tavLst>
                                        <p:tav tm="0">
                                          <p:val>
                                            <p:strVal val="0-#ppt_h/2"/>
                                          </p:val>
                                        </p:tav>
                                        <p:tav tm="100000">
                                          <p:val>
                                            <p:strVal val="#ppt_y"/>
                                          </p:val>
                                        </p:tav>
                                      </p:tavLst>
                                    </p:anim>
                                  </p:childTnLst>
                                </p:cTn>
                              </p:par>
                              <p:par>
                                <p:cTn id="21" presetID="7" presetClass="entr" presetSubtype="1"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1000" fill="hold"/>
                                        <p:tgtEl>
                                          <p:spTgt spid="7"/>
                                        </p:tgtEl>
                                        <p:attrNameLst>
                                          <p:attrName>ppt_x</p:attrName>
                                        </p:attrNameLst>
                                      </p:cBhvr>
                                      <p:tavLst>
                                        <p:tav tm="0">
                                          <p:val>
                                            <p:strVal val="#ppt_x"/>
                                          </p:val>
                                        </p:tav>
                                        <p:tav tm="100000">
                                          <p:val>
                                            <p:strVal val="#ppt_x"/>
                                          </p:val>
                                        </p:tav>
                                      </p:tavLst>
                                    </p:anim>
                                    <p:anim calcmode="lin" valueType="num">
                                      <p:cBhvr additive="base">
                                        <p:cTn id="24" dur="1000" fill="hold"/>
                                        <p:tgtEl>
                                          <p:spTgt spid="7"/>
                                        </p:tgtEl>
                                        <p:attrNameLst>
                                          <p:attrName>ppt_y</p:attrName>
                                        </p:attrNameLst>
                                      </p:cBhvr>
                                      <p:tavLst>
                                        <p:tav tm="0">
                                          <p:val>
                                            <p:strVal val="0-#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7" presetClass="entr" presetSubtype="1"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additive="base">
                                        <p:cTn id="29" dur="1000" fill="hold"/>
                                        <p:tgtEl>
                                          <p:spTgt spid="11"/>
                                        </p:tgtEl>
                                        <p:attrNameLst>
                                          <p:attrName>ppt_x</p:attrName>
                                        </p:attrNameLst>
                                      </p:cBhvr>
                                      <p:tavLst>
                                        <p:tav tm="0">
                                          <p:val>
                                            <p:strVal val="#ppt_x"/>
                                          </p:val>
                                        </p:tav>
                                        <p:tav tm="100000">
                                          <p:val>
                                            <p:strVal val="#ppt_x"/>
                                          </p:val>
                                        </p:tav>
                                      </p:tavLst>
                                    </p:anim>
                                    <p:anim calcmode="lin" valueType="num">
                                      <p:cBhvr additive="base">
                                        <p:cTn id="30" dur="1000" fill="hold"/>
                                        <p:tgtEl>
                                          <p:spTgt spid="11"/>
                                        </p:tgtEl>
                                        <p:attrNameLst>
                                          <p:attrName>ppt_y</p:attrName>
                                        </p:attrNameLst>
                                      </p:cBhvr>
                                      <p:tavLst>
                                        <p:tav tm="0">
                                          <p:val>
                                            <p:strVal val="0-#ppt_h/2"/>
                                          </p:val>
                                        </p:tav>
                                        <p:tav tm="100000">
                                          <p:val>
                                            <p:strVal val="#ppt_y"/>
                                          </p:val>
                                        </p:tav>
                                      </p:tavLst>
                                    </p:anim>
                                  </p:childTnLst>
                                </p:cTn>
                              </p:par>
                              <p:par>
                                <p:cTn id="31" presetID="7" presetClass="entr" presetSubtype="1" fill="hold" grpId="0" nodeType="withEffect">
                                  <p:stCondLst>
                                    <p:cond delay="0"/>
                                  </p:stCondLst>
                                  <p:childTnLst>
                                    <p:set>
                                      <p:cBhvr>
                                        <p:cTn id="32" dur="1" fill="hold">
                                          <p:stCondLst>
                                            <p:cond delay="0"/>
                                          </p:stCondLst>
                                        </p:cTn>
                                        <p:tgtEl>
                                          <p:spTgt spid="8"/>
                                        </p:tgtEl>
                                        <p:attrNameLst>
                                          <p:attrName>style.visibility</p:attrName>
                                        </p:attrNameLst>
                                      </p:cBhvr>
                                      <p:to>
                                        <p:strVal val="visible"/>
                                      </p:to>
                                    </p:set>
                                    <p:anim calcmode="lin" valueType="num">
                                      <p:cBhvr additive="base">
                                        <p:cTn id="33" dur="1000" fill="hold"/>
                                        <p:tgtEl>
                                          <p:spTgt spid="8"/>
                                        </p:tgtEl>
                                        <p:attrNameLst>
                                          <p:attrName>ppt_x</p:attrName>
                                        </p:attrNameLst>
                                      </p:cBhvr>
                                      <p:tavLst>
                                        <p:tav tm="0">
                                          <p:val>
                                            <p:strVal val="#ppt_x"/>
                                          </p:val>
                                        </p:tav>
                                        <p:tav tm="100000">
                                          <p:val>
                                            <p:strVal val="#ppt_x"/>
                                          </p:val>
                                        </p:tav>
                                      </p:tavLst>
                                    </p:anim>
                                    <p:anim calcmode="lin" valueType="num">
                                      <p:cBhvr additive="base">
                                        <p:cTn id="34" dur="10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7" presetClass="entr" presetSubtype="1"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anim calcmode="lin" valueType="num">
                                      <p:cBhvr additive="base">
                                        <p:cTn id="39" dur="1000" fill="hold"/>
                                        <p:tgtEl>
                                          <p:spTgt spid="13"/>
                                        </p:tgtEl>
                                        <p:attrNameLst>
                                          <p:attrName>ppt_x</p:attrName>
                                        </p:attrNameLst>
                                      </p:cBhvr>
                                      <p:tavLst>
                                        <p:tav tm="0">
                                          <p:val>
                                            <p:strVal val="#ppt_x"/>
                                          </p:val>
                                        </p:tav>
                                        <p:tav tm="100000">
                                          <p:val>
                                            <p:strVal val="#ppt_x"/>
                                          </p:val>
                                        </p:tav>
                                      </p:tavLst>
                                    </p:anim>
                                    <p:anim calcmode="lin" valueType="num">
                                      <p:cBhvr additive="base">
                                        <p:cTn id="40" dur="1000" fill="hold"/>
                                        <p:tgtEl>
                                          <p:spTgt spid="13"/>
                                        </p:tgtEl>
                                        <p:attrNameLst>
                                          <p:attrName>ppt_y</p:attrName>
                                        </p:attrNameLst>
                                      </p:cBhvr>
                                      <p:tavLst>
                                        <p:tav tm="0">
                                          <p:val>
                                            <p:strVal val="0-#ppt_h/2"/>
                                          </p:val>
                                        </p:tav>
                                        <p:tav tm="100000">
                                          <p:val>
                                            <p:strVal val="#ppt_y"/>
                                          </p:val>
                                        </p:tav>
                                      </p:tavLst>
                                    </p:anim>
                                  </p:childTnLst>
                                </p:cTn>
                              </p:par>
                              <p:par>
                                <p:cTn id="41" presetID="7" presetClass="entr" presetSubtype="1" fill="hold" grpId="0" nodeType="with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1000" fill="hold"/>
                                        <p:tgtEl>
                                          <p:spTgt spid="9"/>
                                        </p:tgtEl>
                                        <p:attrNameLst>
                                          <p:attrName>ppt_x</p:attrName>
                                        </p:attrNameLst>
                                      </p:cBhvr>
                                      <p:tavLst>
                                        <p:tav tm="0">
                                          <p:val>
                                            <p:strVal val="#ppt_x"/>
                                          </p:val>
                                        </p:tav>
                                        <p:tav tm="100000">
                                          <p:val>
                                            <p:strVal val="#ppt_x"/>
                                          </p:val>
                                        </p:tav>
                                      </p:tavLst>
                                    </p:anim>
                                    <p:anim calcmode="lin" valueType="num">
                                      <p:cBhvr additive="base">
                                        <p:cTn id="44" dur="1000" fill="hold"/>
                                        <p:tgtEl>
                                          <p:spTgt spid="9"/>
                                        </p:tgtEl>
                                        <p:attrNameLst>
                                          <p:attrName>ppt_y</p:attrName>
                                        </p:attrNameLst>
                                      </p:cBhvr>
                                      <p:tavLst>
                                        <p:tav tm="0">
                                          <p:val>
                                            <p:strVal val="0-#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7" presetClass="entr" presetSubtype="1" fill="hold" grpId="0" nodeType="clickEffect">
                                  <p:stCondLst>
                                    <p:cond delay="0"/>
                                  </p:stCondLst>
                                  <p:childTnLst>
                                    <p:set>
                                      <p:cBhvr>
                                        <p:cTn id="48" dur="1" fill="hold">
                                          <p:stCondLst>
                                            <p:cond delay="0"/>
                                          </p:stCondLst>
                                        </p:cTn>
                                        <p:tgtEl>
                                          <p:spTgt spid="14"/>
                                        </p:tgtEl>
                                        <p:attrNameLst>
                                          <p:attrName>style.visibility</p:attrName>
                                        </p:attrNameLst>
                                      </p:cBhvr>
                                      <p:to>
                                        <p:strVal val="visible"/>
                                      </p:to>
                                    </p:set>
                                    <p:anim calcmode="lin" valueType="num">
                                      <p:cBhvr additive="base">
                                        <p:cTn id="49" dur="1000" fill="hold"/>
                                        <p:tgtEl>
                                          <p:spTgt spid="14"/>
                                        </p:tgtEl>
                                        <p:attrNameLst>
                                          <p:attrName>ppt_x</p:attrName>
                                        </p:attrNameLst>
                                      </p:cBhvr>
                                      <p:tavLst>
                                        <p:tav tm="0">
                                          <p:val>
                                            <p:strVal val="#ppt_x"/>
                                          </p:val>
                                        </p:tav>
                                        <p:tav tm="100000">
                                          <p:val>
                                            <p:strVal val="#ppt_x"/>
                                          </p:val>
                                        </p:tav>
                                      </p:tavLst>
                                    </p:anim>
                                    <p:anim calcmode="lin" valueType="num">
                                      <p:cBhvr additive="base">
                                        <p:cTn id="50" dur="1000" fill="hold"/>
                                        <p:tgtEl>
                                          <p:spTgt spid="14"/>
                                        </p:tgtEl>
                                        <p:attrNameLst>
                                          <p:attrName>ppt_y</p:attrName>
                                        </p:attrNameLst>
                                      </p:cBhvr>
                                      <p:tavLst>
                                        <p:tav tm="0">
                                          <p:val>
                                            <p:strVal val="0-#ppt_h/2"/>
                                          </p:val>
                                        </p:tav>
                                        <p:tav tm="100000">
                                          <p:val>
                                            <p:strVal val="#ppt_y"/>
                                          </p:val>
                                        </p:tav>
                                      </p:tavLst>
                                    </p:anim>
                                  </p:childTnLst>
                                </p:cTn>
                              </p:par>
                              <p:par>
                                <p:cTn id="51" presetID="7" presetClass="entr" presetSubtype="1" fill="hold" grpId="0" nodeType="withEffect">
                                  <p:stCondLst>
                                    <p:cond delay="0"/>
                                  </p:stCondLst>
                                  <p:childTnLst>
                                    <p:set>
                                      <p:cBhvr>
                                        <p:cTn id="52" dur="1" fill="hold">
                                          <p:stCondLst>
                                            <p:cond delay="0"/>
                                          </p:stCondLst>
                                        </p:cTn>
                                        <p:tgtEl>
                                          <p:spTgt spid="6"/>
                                        </p:tgtEl>
                                        <p:attrNameLst>
                                          <p:attrName>style.visibility</p:attrName>
                                        </p:attrNameLst>
                                      </p:cBhvr>
                                      <p:to>
                                        <p:strVal val="visible"/>
                                      </p:to>
                                    </p:set>
                                    <p:anim calcmode="lin" valueType="num">
                                      <p:cBhvr additive="base">
                                        <p:cTn id="53" dur="1000" fill="hold"/>
                                        <p:tgtEl>
                                          <p:spTgt spid="6"/>
                                        </p:tgtEl>
                                        <p:attrNameLst>
                                          <p:attrName>ppt_x</p:attrName>
                                        </p:attrNameLst>
                                      </p:cBhvr>
                                      <p:tavLst>
                                        <p:tav tm="0">
                                          <p:val>
                                            <p:strVal val="#ppt_x"/>
                                          </p:val>
                                        </p:tav>
                                        <p:tav tm="100000">
                                          <p:val>
                                            <p:strVal val="#ppt_x"/>
                                          </p:val>
                                        </p:tav>
                                      </p:tavLst>
                                    </p:anim>
                                    <p:anim calcmode="lin" valueType="num">
                                      <p:cBhvr additive="base">
                                        <p:cTn id="54" dur="10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7" presetClass="entr" presetSubtype="4" fill="hold" nodeType="clickEffect">
                                  <p:stCondLst>
                                    <p:cond delay="0"/>
                                  </p:stCondLst>
                                  <p:childTnLst>
                                    <p:set>
                                      <p:cBhvr>
                                        <p:cTn id="58" dur="1" fill="hold">
                                          <p:stCondLst>
                                            <p:cond delay="0"/>
                                          </p:stCondLst>
                                        </p:cTn>
                                        <p:tgtEl>
                                          <p:spTgt spid="23"/>
                                        </p:tgtEl>
                                        <p:attrNameLst>
                                          <p:attrName>style.visibility</p:attrName>
                                        </p:attrNameLst>
                                      </p:cBhvr>
                                      <p:to>
                                        <p:strVal val="visible"/>
                                      </p:to>
                                    </p:set>
                                    <p:anim calcmode="lin" valueType="num">
                                      <p:cBhvr additive="base">
                                        <p:cTn id="59" dur="1000" fill="hold"/>
                                        <p:tgtEl>
                                          <p:spTgt spid="23"/>
                                        </p:tgtEl>
                                        <p:attrNameLst>
                                          <p:attrName>ppt_x</p:attrName>
                                        </p:attrNameLst>
                                      </p:cBhvr>
                                      <p:tavLst>
                                        <p:tav tm="0">
                                          <p:val>
                                            <p:strVal val="#ppt_x"/>
                                          </p:val>
                                        </p:tav>
                                        <p:tav tm="100000">
                                          <p:val>
                                            <p:strVal val="#ppt_x"/>
                                          </p:val>
                                        </p:tav>
                                      </p:tavLst>
                                    </p:anim>
                                    <p:anim calcmode="lin" valueType="num">
                                      <p:cBhvr additive="base">
                                        <p:cTn id="60" dur="10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7" presetClass="entr" presetSubtype="4" fill="hold" nodeType="clickEffect">
                                  <p:stCondLst>
                                    <p:cond delay="0"/>
                                  </p:stCondLst>
                                  <p:childTnLst>
                                    <p:set>
                                      <p:cBhvr>
                                        <p:cTn id="64" dur="1" fill="hold">
                                          <p:stCondLst>
                                            <p:cond delay="0"/>
                                          </p:stCondLst>
                                        </p:cTn>
                                        <p:tgtEl>
                                          <p:spTgt spid="22"/>
                                        </p:tgtEl>
                                        <p:attrNameLst>
                                          <p:attrName>style.visibility</p:attrName>
                                        </p:attrNameLst>
                                      </p:cBhvr>
                                      <p:to>
                                        <p:strVal val="visible"/>
                                      </p:to>
                                    </p:set>
                                    <p:anim calcmode="lin" valueType="num">
                                      <p:cBhvr additive="base">
                                        <p:cTn id="65" dur="1000" fill="hold"/>
                                        <p:tgtEl>
                                          <p:spTgt spid="22"/>
                                        </p:tgtEl>
                                        <p:attrNameLst>
                                          <p:attrName>ppt_x</p:attrName>
                                        </p:attrNameLst>
                                      </p:cBhvr>
                                      <p:tavLst>
                                        <p:tav tm="0">
                                          <p:val>
                                            <p:strVal val="#ppt_x"/>
                                          </p:val>
                                        </p:tav>
                                        <p:tav tm="100000">
                                          <p:val>
                                            <p:strVal val="#ppt_x"/>
                                          </p:val>
                                        </p:tav>
                                      </p:tavLst>
                                    </p:anim>
                                    <p:anim calcmode="lin" valueType="num">
                                      <p:cBhvr additive="base">
                                        <p:cTn id="66" dur="1000" fill="hold"/>
                                        <p:tgtEl>
                                          <p:spTgt spid="22"/>
                                        </p:tgtEl>
                                        <p:attrNameLst>
                                          <p:attrName>ppt_y</p:attrName>
                                        </p:attrNameLst>
                                      </p:cBhvr>
                                      <p:tavLst>
                                        <p:tav tm="0">
                                          <p:val>
                                            <p:strVal val="1+#ppt_h/2"/>
                                          </p:val>
                                        </p:tav>
                                        <p:tav tm="100000">
                                          <p:val>
                                            <p:strVal val="#ppt_y"/>
                                          </p:val>
                                        </p:tav>
                                      </p:tavLst>
                                    </p:anim>
                                  </p:childTnLst>
                                </p:cTn>
                              </p:par>
                              <p:par>
                                <p:cTn id="67" presetID="7" presetClass="entr" presetSubtype="4" fill="hold" nodeType="withEffect">
                                  <p:stCondLst>
                                    <p:cond delay="0"/>
                                  </p:stCondLst>
                                  <p:childTnLst>
                                    <p:set>
                                      <p:cBhvr>
                                        <p:cTn id="68" dur="1" fill="hold">
                                          <p:stCondLst>
                                            <p:cond delay="0"/>
                                          </p:stCondLst>
                                        </p:cTn>
                                        <p:tgtEl>
                                          <p:spTgt spid="19"/>
                                        </p:tgtEl>
                                        <p:attrNameLst>
                                          <p:attrName>style.visibility</p:attrName>
                                        </p:attrNameLst>
                                      </p:cBhvr>
                                      <p:to>
                                        <p:strVal val="visible"/>
                                      </p:to>
                                    </p:set>
                                    <p:anim calcmode="lin" valueType="num">
                                      <p:cBhvr additive="base">
                                        <p:cTn id="69" dur="1000" fill="hold"/>
                                        <p:tgtEl>
                                          <p:spTgt spid="19"/>
                                        </p:tgtEl>
                                        <p:attrNameLst>
                                          <p:attrName>ppt_x</p:attrName>
                                        </p:attrNameLst>
                                      </p:cBhvr>
                                      <p:tavLst>
                                        <p:tav tm="0">
                                          <p:val>
                                            <p:strVal val="#ppt_x"/>
                                          </p:val>
                                        </p:tav>
                                        <p:tav tm="100000">
                                          <p:val>
                                            <p:strVal val="#ppt_x"/>
                                          </p:val>
                                        </p:tav>
                                      </p:tavLst>
                                    </p:anim>
                                    <p:anim calcmode="lin" valueType="num">
                                      <p:cBhvr additive="base">
                                        <p:cTn id="70" dur="10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P spid="13" grpId="0" animBg="1"/>
      <p:bldP spid="14" grpId="0" animBg="1"/>
      <p:bldP spid="2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lstStyle/>
          <a:p>
            <a:r>
              <a:rPr lang="fr-FR" sz="3600" b="1" dirty="0" smtClean="0">
                <a:solidFill>
                  <a:schemeClr val="tx1"/>
                </a:solidFill>
              </a:rPr>
              <a:t>Techniques de la négociation</a:t>
            </a:r>
            <a:endParaRPr lang="fr-FR" dirty="0"/>
          </a:p>
        </p:txBody>
      </p:sp>
      <p:sp>
        <p:nvSpPr>
          <p:cNvPr id="3" name="Espace réservé du pied de page 2"/>
          <p:cNvSpPr>
            <a:spLocks noGrp="1"/>
          </p:cNvSpPr>
          <p:nvPr>
            <p:ph type="ftr" sz="quarter" idx="11"/>
          </p:nvPr>
        </p:nvSpPr>
        <p:spPr/>
        <p:txBody>
          <a:bodyPr/>
          <a:lstStyle/>
          <a:p>
            <a:r>
              <a:rPr lang="fr-FR" dirty="0" smtClean="0"/>
              <a:t>Dr. MARIR Toufik</a:t>
            </a:r>
            <a:endParaRPr lang="fr-FR" dirty="0"/>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7</a:t>
            </a:fld>
            <a:endParaRPr lang="fr-FR" dirty="0"/>
          </a:p>
        </p:txBody>
      </p:sp>
      <p:sp>
        <p:nvSpPr>
          <p:cNvPr id="5" name="Espace réservé du contenu 4"/>
          <p:cNvSpPr>
            <a:spLocks noGrp="1"/>
          </p:cNvSpPr>
          <p:nvPr>
            <p:ph sz="quarter" idx="1"/>
          </p:nvPr>
        </p:nvSpPr>
        <p:spPr>
          <a:xfrm>
            <a:off x="914400" y="1214422"/>
            <a:ext cx="7772400" cy="4805378"/>
          </a:xfrm>
        </p:spPr>
        <p:txBody>
          <a:bodyPr>
            <a:normAutofit/>
          </a:bodyPr>
          <a:lstStyle/>
          <a:p>
            <a:pPr algn="just"/>
            <a:r>
              <a:rPr lang="fr-FR" dirty="0" smtClean="0"/>
              <a:t>Généralement les agents partagent le même environnement</a:t>
            </a:r>
          </a:p>
          <a:p>
            <a:pPr algn="just"/>
            <a:r>
              <a:rPr lang="fr-FR" dirty="0" smtClean="0"/>
              <a:t>Naturellement, les agents peuvent entrer dans des situations de conflits</a:t>
            </a:r>
          </a:p>
          <a:p>
            <a:pPr algn="just"/>
            <a:r>
              <a:rPr lang="fr-FR" dirty="0" smtClean="0"/>
              <a:t>La coordination et la résolution des conflits est important </a:t>
            </a:r>
            <a:r>
              <a:rPr lang="fr-FR" b="1" u="sng" dirty="0" smtClean="0"/>
              <a:t>surtout</a:t>
            </a:r>
            <a:r>
              <a:rPr lang="fr-FR" dirty="0" smtClean="0"/>
              <a:t>  (</a:t>
            </a:r>
            <a:r>
              <a:rPr lang="fr-FR" b="1" dirty="0" smtClean="0"/>
              <a:t>mais pas seulement</a:t>
            </a:r>
            <a:r>
              <a:rPr lang="fr-FR" dirty="0" smtClean="0"/>
              <a:t>) pour les agents égocentré et les agents compétitifs </a:t>
            </a:r>
          </a:p>
          <a:p>
            <a:pPr algn="just"/>
            <a:r>
              <a:rPr lang="fr-FR" dirty="0" smtClean="0"/>
              <a:t>La négociation est le mécanisme favori de la coordination et la résolution des conflits (inspiré du modèles humains) …</a:t>
            </a:r>
          </a:p>
          <a:p>
            <a:pPr algn="just"/>
            <a:r>
              <a:rPr lang="fr-FR" dirty="0" smtClean="0"/>
              <a:t>L’autonomie est l’une des caractéristiques qui favorisent l’utilisation de la négociation dans les systèmes multi-agents</a:t>
            </a:r>
          </a:p>
          <a:p>
            <a:pPr algn="just"/>
            <a:endParaRPr lang="fr-FR" dirty="0" smtClean="0"/>
          </a:p>
          <a:p>
            <a:pPr algn="just"/>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lstStyle/>
          <a:p>
            <a:r>
              <a:rPr lang="fr-FR" sz="3600" b="1" dirty="0" smtClean="0">
                <a:solidFill>
                  <a:schemeClr val="tx1"/>
                </a:solidFill>
              </a:rPr>
              <a:t>Techniques de la négociation</a:t>
            </a:r>
            <a:endParaRPr lang="fr-FR" dirty="0"/>
          </a:p>
        </p:txBody>
      </p:sp>
      <p:sp>
        <p:nvSpPr>
          <p:cNvPr id="3" name="Espace réservé du pied de page 2"/>
          <p:cNvSpPr>
            <a:spLocks noGrp="1"/>
          </p:cNvSpPr>
          <p:nvPr>
            <p:ph type="ftr" sz="quarter" idx="11"/>
          </p:nvPr>
        </p:nvSpPr>
        <p:spPr/>
        <p:txBody>
          <a:bodyPr/>
          <a:lstStyle/>
          <a:p>
            <a:r>
              <a:rPr lang="fr-FR" dirty="0" smtClean="0"/>
              <a:t>Dr. MARIR Toufik</a:t>
            </a:r>
            <a:endParaRPr lang="fr-FR" dirty="0"/>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8</a:t>
            </a:fld>
            <a:endParaRPr lang="fr-FR" dirty="0"/>
          </a:p>
        </p:txBody>
      </p:sp>
      <p:sp>
        <p:nvSpPr>
          <p:cNvPr id="5" name="Espace réservé du contenu 4"/>
          <p:cNvSpPr>
            <a:spLocks noGrp="1"/>
          </p:cNvSpPr>
          <p:nvPr>
            <p:ph sz="quarter" idx="1"/>
          </p:nvPr>
        </p:nvSpPr>
        <p:spPr>
          <a:xfrm>
            <a:off x="914400" y="1214422"/>
            <a:ext cx="7772400" cy="4805378"/>
          </a:xfrm>
        </p:spPr>
        <p:txBody>
          <a:bodyPr>
            <a:normAutofit/>
          </a:bodyPr>
          <a:lstStyle/>
          <a:p>
            <a:pPr algn="just"/>
            <a:r>
              <a:rPr lang="fr-FR" i="1" dirty="0" smtClean="0"/>
              <a:t>"Par négociation, on entend </a:t>
            </a:r>
            <a:r>
              <a:rPr lang="fr-FR" b="1" i="1" dirty="0" smtClean="0"/>
              <a:t>une discussion </a:t>
            </a:r>
            <a:r>
              <a:rPr lang="fr-FR" i="1" dirty="0" smtClean="0"/>
              <a:t>dans laquelle des individus intéressés échangent des informations et arrivent à un </a:t>
            </a:r>
            <a:r>
              <a:rPr lang="fr-FR" b="1" i="1" dirty="0" smtClean="0"/>
              <a:t>accord en commun</a:t>
            </a:r>
            <a:r>
              <a:rPr lang="fr-FR" i="1" dirty="0" smtClean="0"/>
              <a:t>.« </a:t>
            </a:r>
            <a:r>
              <a:rPr lang="fr-FR" dirty="0" smtClean="0"/>
              <a:t>(David et Smith, 1980)</a:t>
            </a:r>
          </a:p>
          <a:p>
            <a:pPr algn="just"/>
            <a:r>
              <a:rPr lang="fr-FR" i="1" dirty="0" smtClean="0"/>
              <a:t>"La négociation est le processus par lequel plusieurs individus prennent </a:t>
            </a:r>
            <a:r>
              <a:rPr lang="fr-FR" b="1" i="1" dirty="0" smtClean="0"/>
              <a:t>une décision commune</a:t>
            </a:r>
            <a:r>
              <a:rPr lang="fr-FR" i="1" dirty="0" smtClean="0"/>
              <a:t>. Les participants </a:t>
            </a:r>
            <a:r>
              <a:rPr lang="fr-FR" b="1" i="1" dirty="0" smtClean="0"/>
              <a:t>expriment</a:t>
            </a:r>
            <a:r>
              <a:rPr lang="fr-FR" i="1" dirty="0" smtClean="0"/>
              <a:t> d'abord des demandes contradictoires, puis ils essaient de trouver un accord par concession ou par la recherche de nouvelles alternatives.«  </a:t>
            </a:r>
            <a:r>
              <a:rPr lang="fr-FR" dirty="0" smtClean="0"/>
              <a:t>(</a:t>
            </a:r>
            <a:r>
              <a:rPr lang="fr-FR" dirty="0" err="1" smtClean="0"/>
              <a:t>Pruitts</a:t>
            </a:r>
            <a:r>
              <a:rPr lang="fr-FR" dirty="0" smtClean="0"/>
              <a:t>, 1981)</a:t>
            </a:r>
          </a:p>
          <a:p>
            <a:pPr algn="just"/>
            <a:r>
              <a:rPr lang="fr-FR" dirty="0" smtClean="0"/>
              <a:t>La négociation englobe deux aspects essentiels: la communication et la prise de décision.</a:t>
            </a:r>
          </a:p>
          <a:p>
            <a:pPr algn="just"/>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1000" fill="hold"/>
                                        <p:tgtEl>
                                          <p:spTgt spid="5">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5">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1000" fill="hold"/>
                                        <p:tgtEl>
                                          <p:spTgt spid="5">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lstStyle/>
          <a:p>
            <a:r>
              <a:rPr lang="fr-FR" sz="3600" b="1" dirty="0" smtClean="0">
                <a:solidFill>
                  <a:schemeClr val="tx1"/>
                </a:solidFill>
              </a:rPr>
              <a:t>Techniques de la négociation</a:t>
            </a:r>
            <a:endParaRPr lang="fr-FR" dirty="0"/>
          </a:p>
        </p:txBody>
      </p:sp>
      <p:sp>
        <p:nvSpPr>
          <p:cNvPr id="3" name="Espace réservé du pied de page 2"/>
          <p:cNvSpPr>
            <a:spLocks noGrp="1"/>
          </p:cNvSpPr>
          <p:nvPr>
            <p:ph type="ftr" sz="quarter" idx="11"/>
          </p:nvPr>
        </p:nvSpPr>
        <p:spPr/>
        <p:txBody>
          <a:bodyPr/>
          <a:lstStyle/>
          <a:p>
            <a:r>
              <a:rPr lang="fr-FR" dirty="0" smtClean="0"/>
              <a:t>Dr. MARIR Toufik</a:t>
            </a:r>
            <a:endParaRPr lang="fr-FR" dirty="0"/>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9</a:t>
            </a:fld>
            <a:endParaRPr lang="fr-FR" dirty="0"/>
          </a:p>
        </p:txBody>
      </p:sp>
      <p:sp>
        <p:nvSpPr>
          <p:cNvPr id="5" name="Espace réservé du contenu 4"/>
          <p:cNvSpPr>
            <a:spLocks noGrp="1"/>
          </p:cNvSpPr>
          <p:nvPr>
            <p:ph sz="quarter" idx="1"/>
          </p:nvPr>
        </p:nvSpPr>
        <p:spPr>
          <a:xfrm>
            <a:off x="914400" y="1214422"/>
            <a:ext cx="7772400" cy="4805378"/>
          </a:xfrm>
        </p:spPr>
        <p:txBody>
          <a:bodyPr>
            <a:normAutofit fontScale="92500" lnSpcReduction="10000"/>
          </a:bodyPr>
          <a:lstStyle/>
          <a:p>
            <a:pPr algn="just"/>
            <a:r>
              <a:rPr lang="fr-FR" dirty="0" smtClean="0"/>
              <a:t>Pour modéliser la négociation dans les SMA</a:t>
            </a:r>
          </a:p>
          <a:p>
            <a:pPr marL="893763" indent="0" algn="just">
              <a:buFont typeface="+mj-lt"/>
              <a:buAutoNum type="arabicPeriod"/>
            </a:pPr>
            <a:r>
              <a:rPr lang="fr-FR" b="1" dirty="0" smtClean="0"/>
              <a:t>Le langage de négociation</a:t>
            </a:r>
          </a:p>
          <a:p>
            <a:pPr marL="1408113" indent="-514350" algn="just">
              <a:buFont typeface="+mj-lt"/>
              <a:buAutoNum type="arabicPeriod" startAt="2"/>
            </a:pPr>
            <a:r>
              <a:rPr lang="fr-FR" b="1" dirty="0" smtClean="0"/>
              <a:t>Le protocole de négociation</a:t>
            </a:r>
          </a:p>
          <a:p>
            <a:pPr marL="893763" indent="0">
              <a:buNone/>
            </a:pPr>
            <a:r>
              <a:rPr lang="fr-FR" dirty="0" smtClean="0"/>
              <a:t>Les règles de la négociation :</a:t>
            </a:r>
          </a:p>
          <a:p>
            <a:pPr marL="1620838" indent="0">
              <a:buNone/>
            </a:pPr>
            <a:r>
              <a:rPr lang="fr-FR" dirty="0" smtClean="0"/>
              <a:t>Le nombre de participant (one-to-one, one-to-multiple, multiple-to-multiple)</a:t>
            </a:r>
          </a:p>
          <a:p>
            <a:pPr marL="1620838" indent="0">
              <a:buNone/>
            </a:pPr>
            <a:r>
              <a:rPr lang="fr-FR" dirty="0" smtClean="0"/>
              <a:t>Les états de négociation</a:t>
            </a:r>
          </a:p>
          <a:p>
            <a:pPr marL="1620838" indent="0">
              <a:buNone/>
            </a:pPr>
            <a:r>
              <a:rPr lang="fr-FR" dirty="0" smtClean="0"/>
              <a:t>Critère de terminaison (un seul tour, plusieurs tours)</a:t>
            </a:r>
          </a:p>
          <a:p>
            <a:pPr marL="1408113" indent="-514350" algn="just">
              <a:buFont typeface="+mj-lt"/>
              <a:buAutoNum type="arabicPeriod" startAt="3"/>
            </a:pPr>
            <a:r>
              <a:rPr lang="fr-FR" b="1" dirty="0" smtClean="0"/>
              <a:t>L'objet de négociation</a:t>
            </a:r>
          </a:p>
          <a:p>
            <a:pPr marL="893763" indent="727075" algn="just">
              <a:buNone/>
            </a:pPr>
            <a:r>
              <a:rPr lang="fr-FR" dirty="0" smtClean="0"/>
              <a:t>One issue Vs multiple-issue</a:t>
            </a:r>
          </a:p>
          <a:p>
            <a:pPr marL="1408113" indent="-514350" algn="just">
              <a:buFont typeface="+mj-lt"/>
              <a:buAutoNum type="arabicPeriod" startAt="4"/>
            </a:pPr>
            <a:r>
              <a:rPr lang="fr-FR" b="1" dirty="0" smtClean="0"/>
              <a:t>Le processus de décision</a:t>
            </a:r>
          </a:p>
          <a:p>
            <a:pPr marL="1408113" indent="25400" algn="just">
              <a:buNone/>
            </a:pPr>
            <a:r>
              <a:rPr lang="fr-FR" dirty="0" smtClean="0"/>
              <a:t>La stratégie de négociation </a:t>
            </a:r>
          </a:p>
          <a:p>
            <a:pPr algn="just"/>
            <a:endParaRPr lang="fr-FR" dirty="0" smtClean="0"/>
          </a:p>
          <a:p>
            <a:pPr algn="just"/>
            <a:endParaRPr lang="fr-FR" dirty="0" smtClean="0"/>
          </a:p>
          <a:p>
            <a:pPr algn="just"/>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1000" fill="hold"/>
                                        <p:tgtEl>
                                          <p:spTgt spid="5">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1" end="1"/>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 calcmode="lin" valueType="num">
                                      <p:cBhvr>
                                        <p:cTn id="12" dur="1000" fill="hold"/>
                                        <p:tgtEl>
                                          <p:spTgt spid="5">
                                            <p:txEl>
                                              <p:pRg st="2" end="2"/>
                                            </p:txEl>
                                          </p:spTgt>
                                        </p:tgtEl>
                                        <p:attrNameLst>
                                          <p:attrName>ppt_w</p:attrName>
                                        </p:attrNameLst>
                                      </p:cBhvr>
                                      <p:tavLst>
                                        <p:tav tm="0">
                                          <p:val>
                                            <p:strVal val="#ppt_w*0.70"/>
                                          </p:val>
                                        </p:tav>
                                        <p:tav tm="100000">
                                          <p:val>
                                            <p:strVal val="#ppt_w"/>
                                          </p:val>
                                        </p:tav>
                                      </p:tavLst>
                                    </p:anim>
                                    <p:anim calcmode="lin" valueType="num">
                                      <p:cBhvr>
                                        <p:cTn id="13"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14" dur="1000"/>
                                        <p:tgtEl>
                                          <p:spTgt spid="5">
                                            <p:txEl>
                                              <p:pRg st="2" end="2"/>
                                            </p:txEl>
                                          </p:spTgt>
                                        </p:tgtEl>
                                      </p:cBhvr>
                                    </p:animEffect>
                                  </p:childTnLst>
                                </p:cTn>
                              </p:par>
                              <p:par>
                                <p:cTn id="15" presetID="55" presetClass="entr" presetSubtype="0" fill="hold" nodeType="withEffect">
                                  <p:stCondLst>
                                    <p:cond delay="0"/>
                                  </p:stCondLst>
                                  <p:childTnLst>
                                    <p:set>
                                      <p:cBhvr>
                                        <p:cTn id="16" dur="1" fill="hold">
                                          <p:stCondLst>
                                            <p:cond delay="0"/>
                                          </p:stCondLst>
                                        </p:cTn>
                                        <p:tgtEl>
                                          <p:spTgt spid="5">
                                            <p:txEl>
                                              <p:pRg st="7" end="7"/>
                                            </p:txEl>
                                          </p:spTgt>
                                        </p:tgtEl>
                                        <p:attrNameLst>
                                          <p:attrName>style.visibility</p:attrName>
                                        </p:attrNameLst>
                                      </p:cBhvr>
                                      <p:to>
                                        <p:strVal val="visible"/>
                                      </p:to>
                                    </p:set>
                                    <p:anim calcmode="lin" valueType="num">
                                      <p:cBhvr>
                                        <p:cTn id="17" dur="1000" fill="hold"/>
                                        <p:tgtEl>
                                          <p:spTgt spid="5">
                                            <p:txEl>
                                              <p:pRg st="7" end="7"/>
                                            </p:txEl>
                                          </p:spTgt>
                                        </p:tgtEl>
                                        <p:attrNameLst>
                                          <p:attrName>ppt_w</p:attrName>
                                        </p:attrNameLst>
                                      </p:cBhvr>
                                      <p:tavLst>
                                        <p:tav tm="0">
                                          <p:val>
                                            <p:strVal val="#ppt_w*0.70"/>
                                          </p:val>
                                        </p:tav>
                                        <p:tav tm="100000">
                                          <p:val>
                                            <p:strVal val="#ppt_w"/>
                                          </p:val>
                                        </p:tav>
                                      </p:tavLst>
                                    </p:anim>
                                    <p:anim calcmode="lin" valueType="num">
                                      <p:cBhvr>
                                        <p:cTn id="18" dur="1000" fill="hold"/>
                                        <p:tgtEl>
                                          <p:spTgt spid="5">
                                            <p:txEl>
                                              <p:pRg st="7" end="7"/>
                                            </p:txEl>
                                          </p:spTgt>
                                        </p:tgtEl>
                                        <p:attrNameLst>
                                          <p:attrName>ppt_h</p:attrName>
                                        </p:attrNameLst>
                                      </p:cBhvr>
                                      <p:tavLst>
                                        <p:tav tm="0">
                                          <p:val>
                                            <p:strVal val="#ppt_h"/>
                                          </p:val>
                                        </p:tav>
                                        <p:tav tm="100000">
                                          <p:val>
                                            <p:strVal val="#ppt_h"/>
                                          </p:val>
                                        </p:tav>
                                      </p:tavLst>
                                    </p:anim>
                                    <p:animEffect transition="in" filter="fade">
                                      <p:cBhvr>
                                        <p:cTn id="19" dur="1000"/>
                                        <p:tgtEl>
                                          <p:spTgt spid="5">
                                            <p:txEl>
                                              <p:pRg st="7" end="7"/>
                                            </p:txEl>
                                          </p:spTgt>
                                        </p:tgtEl>
                                      </p:cBhvr>
                                    </p:animEffect>
                                  </p:childTnLst>
                                </p:cTn>
                              </p:par>
                              <p:par>
                                <p:cTn id="20" presetID="55" presetClass="entr" presetSubtype="0" fill="hold" nodeType="withEffect">
                                  <p:stCondLst>
                                    <p:cond delay="0"/>
                                  </p:stCondLst>
                                  <p:childTnLst>
                                    <p:set>
                                      <p:cBhvr>
                                        <p:cTn id="21" dur="1" fill="hold">
                                          <p:stCondLst>
                                            <p:cond delay="0"/>
                                          </p:stCondLst>
                                        </p:cTn>
                                        <p:tgtEl>
                                          <p:spTgt spid="5">
                                            <p:txEl>
                                              <p:pRg st="9" end="9"/>
                                            </p:txEl>
                                          </p:spTgt>
                                        </p:tgtEl>
                                        <p:attrNameLst>
                                          <p:attrName>style.visibility</p:attrName>
                                        </p:attrNameLst>
                                      </p:cBhvr>
                                      <p:to>
                                        <p:strVal val="visible"/>
                                      </p:to>
                                    </p:set>
                                    <p:anim calcmode="lin" valueType="num">
                                      <p:cBhvr>
                                        <p:cTn id="22" dur="1000" fill="hold"/>
                                        <p:tgtEl>
                                          <p:spTgt spid="5">
                                            <p:txEl>
                                              <p:pRg st="9" end="9"/>
                                            </p:txEl>
                                          </p:spTgt>
                                        </p:tgtEl>
                                        <p:attrNameLst>
                                          <p:attrName>ppt_w</p:attrName>
                                        </p:attrNameLst>
                                      </p:cBhvr>
                                      <p:tavLst>
                                        <p:tav tm="0">
                                          <p:val>
                                            <p:strVal val="#ppt_w*0.70"/>
                                          </p:val>
                                        </p:tav>
                                        <p:tav tm="100000">
                                          <p:val>
                                            <p:strVal val="#ppt_w"/>
                                          </p:val>
                                        </p:tav>
                                      </p:tavLst>
                                    </p:anim>
                                    <p:anim calcmode="lin" valueType="num">
                                      <p:cBhvr>
                                        <p:cTn id="23" dur="1000" fill="hold"/>
                                        <p:tgtEl>
                                          <p:spTgt spid="5">
                                            <p:txEl>
                                              <p:pRg st="9" end="9"/>
                                            </p:txEl>
                                          </p:spTgt>
                                        </p:tgtEl>
                                        <p:attrNameLst>
                                          <p:attrName>ppt_h</p:attrName>
                                        </p:attrNameLst>
                                      </p:cBhvr>
                                      <p:tavLst>
                                        <p:tav tm="0">
                                          <p:val>
                                            <p:strVal val="#ppt_h"/>
                                          </p:val>
                                        </p:tav>
                                        <p:tav tm="100000">
                                          <p:val>
                                            <p:strVal val="#ppt_h"/>
                                          </p:val>
                                        </p:tav>
                                      </p:tavLst>
                                    </p:anim>
                                    <p:animEffect transition="in" filter="fade">
                                      <p:cBhvr>
                                        <p:cTn id="24" dur="1000"/>
                                        <p:tgtEl>
                                          <p:spTgt spid="5">
                                            <p:txEl>
                                              <p:pRg st="9" end="9"/>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5" presetClass="entr" presetSubtype="0" fill="hold" nodeType="clickEffect">
                                  <p:stCondLst>
                                    <p:cond delay="0"/>
                                  </p:stCondLst>
                                  <p:childTnLst>
                                    <p:set>
                                      <p:cBhvr>
                                        <p:cTn id="28" dur="1" fill="hold">
                                          <p:stCondLst>
                                            <p:cond delay="0"/>
                                          </p:stCondLst>
                                        </p:cTn>
                                        <p:tgtEl>
                                          <p:spTgt spid="5">
                                            <p:txEl>
                                              <p:pRg st="3" end="3"/>
                                            </p:txEl>
                                          </p:spTgt>
                                        </p:tgtEl>
                                        <p:attrNameLst>
                                          <p:attrName>style.visibility</p:attrName>
                                        </p:attrNameLst>
                                      </p:cBhvr>
                                      <p:to>
                                        <p:strVal val="visible"/>
                                      </p:to>
                                    </p:set>
                                    <p:anim calcmode="lin" valueType="num">
                                      <p:cBhvr>
                                        <p:cTn id="29" dur="1000" fill="hold"/>
                                        <p:tgtEl>
                                          <p:spTgt spid="5">
                                            <p:txEl>
                                              <p:pRg st="3" end="3"/>
                                            </p:txEl>
                                          </p:spTgt>
                                        </p:tgtEl>
                                        <p:attrNameLst>
                                          <p:attrName>ppt_w</p:attrName>
                                        </p:attrNameLst>
                                      </p:cBhvr>
                                      <p:tavLst>
                                        <p:tav tm="0">
                                          <p:val>
                                            <p:strVal val="#ppt_w*0.70"/>
                                          </p:val>
                                        </p:tav>
                                        <p:tav tm="100000">
                                          <p:val>
                                            <p:strVal val="#ppt_w"/>
                                          </p:val>
                                        </p:tav>
                                      </p:tavLst>
                                    </p:anim>
                                    <p:anim calcmode="lin" valueType="num">
                                      <p:cBhvr>
                                        <p:cTn id="30" dur="1000" fill="hold"/>
                                        <p:tgtEl>
                                          <p:spTgt spid="5">
                                            <p:txEl>
                                              <p:pRg st="3" end="3"/>
                                            </p:txEl>
                                          </p:spTgt>
                                        </p:tgtEl>
                                        <p:attrNameLst>
                                          <p:attrName>ppt_h</p:attrName>
                                        </p:attrNameLst>
                                      </p:cBhvr>
                                      <p:tavLst>
                                        <p:tav tm="0">
                                          <p:val>
                                            <p:strVal val="#ppt_h"/>
                                          </p:val>
                                        </p:tav>
                                        <p:tav tm="100000">
                                          <p:val>
                                            <p:strVal val="#ppt_h"/>
                                          </p:val>
                                        </p:tav>
                                      </p:tavLst>
                                    </p:anim>
                                    <p:animEffect transition="in" filter="fade">
                                      <p:cBhvr>
                                        <p:cTn id="31" dur="1000"/>
                                        <p:tgtEl>
                                          <p:spTgt spid="5">
                                            <p:txEl>
                                              <p:pRg st="3" end="3"/>
                                            </p:txEl>
                                          </p:spTgt>
                                        </p:tgtEl>
                                      </p:cBhvr>
                                    </p:animEffect>
                                  </p:childTnLst>
                                </p:cTn>
                              </p:par>
                              <p:par>
                                <p:cTn id="32" presetID="55" presetClass="entr" presetSubtype="0" fill="hold" nodeType="withEffect">
                                  <p:stCondLst>
                                    <p:cond delay="0"/>
                                  </p:stCondLst>
                                  <p:childTnLst>
                                    <p:set>
                                      <p:cBhvr>
                                        <p:cTn id="33" dur="1" fill="hold">
                                          <p:stCondLst>
                                            <p:cond delay="0"/>
                                          </p:stCondLst>
                                        </p:cTn>
                                        <p:tgtEl>
                                          <p:spTgt spid="5">
                                            <p:txEl>
                                              <p:pRg st="4" end="4"/>
                                            </p:txEl>
                                          </p:spTgt>
                                        </p:tgtEl>
                                        <p:attrNameLst>
                                          <p:attrName>style.visibility</p:attrName>
                                        </p:attrNameLst>
                                      </p:cBhvr>
                                      <p:to>
                                        <p:strVal val="visible"/>
                                      </p:to>
                                    </p:set>
                                    <p:anim calcmode="lin" valueType="num">
                                      <p:cBhvr>
                                        <p:cTn id="34" dur="1000" fill="hold"/>
                                        <p:tgtEl>
                                          <p:spTgt spid="5">
                                            <p:txEl>
                                              <p:pRg st="4" end="4"/>
                                            </p:txEl>
                                          </p:spTgt>
                                        </p:tgtEl>
                                        <p:attrNameLst>
                                          <p:attrName>ppt_w</p:attrName>
                                        </p:attrNameLst>
                                      </p:cBhvr>
                                      <p:tavLst>
                                        <p:tav tm="0">
                                          <p:val>
                                            <p:strVal val="#ppt_w*0.70"/>
                                          </p:val>
                                        </p:tav>
                                        <p:tav tm="100000">
                                          <p:val>
                                            <p:strVal val="#ppt_w"/>
                                          </p:val>
                                        </p:tav>
                                      </p:tavLst>
                                    </p:anim>
                                    <p:anim calcmode="lin" valueType="num">
                                      <p:cBhvr>
                                        <p:cTn id="35" dur="1000" fill="hold"/>
                                        <p:tgtEl>
                                          <p:spTgt spid="5">
                                            <p:txEl>
                                              <p:pRg st="4" end="4"/>
                                            </p:txEl>
                                          </p:spTgt>
                                        </p:tgtEl>
                                        <p:attrNameLst>
                                          <p:attrName>ppt_h</p:attrName>
                                        </p:attrNameLst>
                                      </p:cBhvr>
                                      <p:tavLst>
                                        <p:tav tm="0">
                                          <p:val>
                                            <p:strVal val="#ppt_h"/>
                                          </p:val>
                                        </p:tav>
                                        <p:tav tm="100000">
                                          <p:val>
                                            <p:strVal val="#ppt_h"/>
                                          </p:val>
                                        </p:tav>
                                      </p:tavLst>
                                    </p:anim>
                                    <p:animEffect transition="in" filter="fade">
                                      <p:cBhvr>
                                        <p:cTn id="36" dur="1000"/>
                                        <p:tgtEl>
                                          <p:spTgt spid="5">
                                            <p:txEl>
                                              <p:pRg st="4" end="4"/>
                                            </p:txEl>
                                          </p:spTgt>
                                        </p:tgtEl>
                                      </p:cBhvr>
                                    </p:animEffect>
                                  </p:childTnLst>
                                </p:cTn>
                              </p:par>
                              <p:par>
                                <p:cTn id="37" presetID="55" presetClass="entr" presetSubtype="0" fill="hold" nodeType="withEffect">
                                  <p:stCondLst>
                                    <p:cond delay="0"/>
                                  </p:stCondLst>
                                  <p:childTnLst>
                                    <p:set>
                                      <p:cBhvr>
                                        <p:cTn id="38" dur="1" fill="hold">
                                          <p:stCondLst>
                                            <p:cond delay="0"/>
                                          </p:stCondLst>
                                        </p:cTn>
                                        <p:tgtEl>
                                          <p:spTgt spid="5">
                                            <p:txEl>
                                              <p:pRg st="5" end="5"/>
                                            </p:txEl>
                                          </p:spTgt>
                                        </p:tgtEl>
                                        <p:attrNameLst>
                                          <p:attrName>style.visibility</p:attrName>
                                        </p:attrNameLst>
                                      </p:cBhvr>
                                      <p:to>
                                        <p:strVal val="visible"/>
                                      </p:to>
                                    </p:set>
                                    <p:anim calcmode="lin" valueType="num">
                                      <p:cBhvr>
                                        <p:cTn id="39" dur="1000" fill="hold"/>
                                        <p:tgtEl>
                                          <p:spTgt spid="5">
                                            <p:txEl>
                                              <p:pRg st="5" end="5"/>
                                            </p:txEl>
                                          </p:spTgt>
                                        </p:tgtEl>
                                        <p:attrNameLst>
                                          <p:attrName>ppt_w</p:attrName>
                                        </p:attrNameLst>
                                      </p:cBhvr>
                                      <p:tavLst>
                                        <p:tav tm="0">
                                          <p:val>
                                            <p:strVal val="#ppt_w*0.70"/>
                                          </p:val>
                                        </p:tav>
                                        <p:tav tm="100000">
                                          <p:val>
                                            <p:strVal val="#ppt_w"/>
                                          </p:val>
                                        </p:tav>
                                      </p:tavLst>
                                    </p:anim>
                                    <p:anim calcmode="lin" valueType="num">
                                      <p:cBhvr>
                                        <p:cTn id="40" dur="1000" fill="hold"/>
                                        <p:tgtEl>
                                          <p:spTgt spid="5">
                                            <p:txEl>
                                              <p:pRg st="5" end="5"/>
                                            </p:txEl>
                                          </p:spTgt>
                                        </p:tgtEl>
                                        <p:attrNameLst>
                                          <p:attrName>ppt_h</p:attrName>
                                        </p:attrNameLst>
                                      </p:cBhvr>
                                      <p:tavLst>
                                        <p:tav tm="0">
                                          <p:val>
                                            <p:strVal val="#ppt_h"/>
                                          </p:val>
                                        </p:tav>
                                        <p:tav tm="100000">
                                          <p:val>
                                            <p:strVal val="#ppt_h"/>
                                          </p:val>
                                        </p:tav>
                                      </p:tavLst>
                                    </p:anim>
                                    <p:animEffect transition="in" filter="fade">
                                      <p:cBhvr>
                                        <p:cTn id="41" dur="1000"/>
                                        <p:tgtEl>
                                          <p:spTgt spid="5">
                                            <p:txEl>
                                              <p:pRg st="5" end="5"/>
                                            </p:txEl>
                                          </p:spTgt>
                                        </p:tgtEl>
                                      </p:cBhvr>
                                    </p:animEffect>
                                  </p:childTnLst>
                                </p:cTn>
                              </p:par>
                              <p:par>
                                <p:cTn id="42" presetID="55" presetClass="entr" presetSubtype="0" fill="hold" nodeType="withEffect">
                                  <p:stCondLst>
                                    <p:cond delay="0"/>
                                  </p:stCondLst>
                                  <p:childTnLst>
                                    <p:set>
                                      <p:cBhvr>
                                        <p:cTn id="43" dur="1" fill="hold">
                                          <p:stCondLst>
                                            <p:cond delay="0"/>
                                          </p:stCondLst>
                                        </p:cTn>
                                        <p:tgtEl>
                                          <p:spTgt spid="5">
                                            <p:txEl>
                                              <p:pRg st="6" end="6"/>
                                            </p:txEl>
                                          </p:spTgt>
                                        </p:tgtEl>
                                        <p:attrNameLst>
                                          <p:attrName>style.visibility</p:attrName>
                                        </p:attrNameLst>
                                      </p:cBhvr>
                                      <p:to>
                                        <p:strVal val="visible"/>
                                      </p:to>
                                    </p:set>
                                    <p:anim calcmode="lin" valueType="num">
                                      <p:cBhvr>
                                        <p:cTn id="44" dur="1000" fill="hold"/>
                                        <p:tgtEl>
                                          <p:spTgt spid="5">
                                            <p:txEl>
                                              <p:pRg st="6" end="6"/>
                                            </p:txEl>
                                          </p:spTgt>
                                        </p:tgtEl>
                                        <p:attrNameLst>
                                          <p:attrName>ppt_w</p:attrName>
                                        </p:attrNameLst>
                                      </p:cBhvr>
                                      <p:tavLst>
                                        <p:tav tm="0">
                                          <p:val>
                                            <p:strVal val="#ppt_w*0.70"/>
                                          </p:val>
                                        </p:tav>
                                        <p:tav tm="100000">
                                          <p:val>
                                            <p:strVal val="#ppt_w"/>
                                          </p:val>
                                        </p:tav>
                                      </p:tavLst>
                                    </p:anim>
                                    <p:anim calcmode="lin" valueType="num">
                                      <p:cBhvr>
                                        <p:cTn id="45" dur="1000" fill="hold"/>
                                        <p:tgtEl>
                                          <p:spTgt spid="5">
                                            <p:txEl>
                                              <p:pRg st="6" end="6"/>
                                            </p:txEl>
                                          </p:spTgt>
                                        </p:tgtEl>
                                        <p:attrNameLst>
                                          <p:attrName>ppt_h</p:attrName>
                                        </p:attrNameLst>
                                      </p:cBhvr>
                                      <p:tavLst>
                                        <p:tav tm="0">
                                          <p:val>
                                            <p:strVal val="#ppt_h"/>
                                          </p:val>
                                        </p:tav>
                                        <p:tav tm="100000">
                                          <p:val>
                                            <p:strVal val="#ppt_h"/>
                                          </p:val>
                                        </p:tav>
                                      </p:tavLst>
                                    </p:anim>
                                    <p:animEffect transition="in" filter="fade">
                                      <p:cBhvr>
                                        <p:cTn id="46" dur="1000"/>
                                        <p:tgtEl>
                                          <p:spTgt spid="5">
                                            <p:txEl>
                                              <p:pRg st="6" end="6"/>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55" presetClass="entr" presetSubtype="0" fill="hold" nodeType="clickEffect">
                                  <p:stCondLst>
                                    <p:cond delay="0"/>
                                  </p:stCondLst>
                                  <p:childTnLst>
                                    <p:set>
                                      <p:cBhvr>
                                        <p:cTn id="50" dur="1" fill="hold">
                                          <p:stCondLst>
                                            <p:cond delay="0"/>
                                          </p:stCondLst>
                                        </p:cTn>
                                        <p:tgtEl>
                                          <p:spTgt spid="5">
                                            <p:txEl>
                                              <p:pRg st="8" end="8"/>
                                            </p:txEl>
                                          </p:spTgt>
                                        </p:tgtEl>
                                        <p:attrNameLst>
                                          <p:attrName>style.visibility</p:attrName>
                                        </p:attrNameLst>
                                      </p:cBhvr>
                                      <p:to>
                                        <p:strVal val="visible"/>
                                      </p:to>
                                    </p:set>
                                    <p:anim calcmode="lin" valueType="num">
                                      <p:cBhvr>
                                        <p:cTn id="51" dur="1000" fill="hold"/>
                                        <p:tgtEl>
                                          <p:spTgt spid="5">
                                            <p:txEl>
                                              <p:pRg st="8" end="8"/>
                                            </p:txEl>
                                          </p:spTgt>
                                        </p:tgtEl>
                                        <p:attrNameLst>
                                          <p:attrName>ppt_w</p:attrName>
                                        </p:attrNameLst>
                                      </p:cBhvr>
                                      <p:tavLst>
                                        <p:tav tm="0">
                                          <p:val>
                                            <p:strVal val="#ppt_w*0.70"/>
                                          </p:val>
                                        </p:tav>
                                        <p:tav tm="100000">
                                          <p:val>
                                            <p:strVal val="#ppt_w"/>
                                          </p:val>
                                        </p:tav>
                                      </p:tavLst>
                                    </p:anim>
                                    <p:anim calcmode="lin" valueType="num">
                                      <p:cBhvr>
                                        <p:cTn id="52" dur="1000" fill="hold"/>
                                        <p:tgtEl>
                                          <p:spTgt spid="5">
                                            <p:txEl>
                                              <p:pRg st="8" end="8"/>
                                            </p:txEl>
                                          </p:spTgt>
                                        </p:tgtEl>
                                        <p:attrNameLst>
                                          <p:attrName>ppt_h</p:attrName>
                                        </p:attrNameLst>
                                      </p:cBhvr>
                                      <p:tavLst>
                                        <p:tav tm="0">
                                          <p:val>
                                            <p:strVal val="#ppt_h"/>
                                          </p:val>
                                        </p:tav>
                                        <p:tav tm="100000">
                                          <p:val>
                                            <p:strVal val="#ppt_h"/>
                                          </p:val>
                                        </p:tav>
                                      </p:tavLst>
                                    </p:anim>
                                    <p:animEffect transition="in" filter="fade">
                                      <p:cBhvr>
                                        <p:cTn id="53" dur="1000"/>
                                        <p:tgtEl>
                                          <p:spTgt spid="5">
                                            <p:txEl>
                                              <p:pRg st="8" end="8"/>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55" presetClass="entr" presetSubtype="0" fill="hold" nodeType="clickEffect">
                                  <p:stCondLst>
                                    <p:cond delay="0"/>
                                  </p:stCondLst>
                                  <p:childTnLst>
                                    <p:set>
                                      <p:cBhvr>
                                        <p:cTn id="57" dur="1" fill="hold">
                                          <p:stCondLst>
                                            <p:cond delay="0"/>
                                          </p:stCondLst>
                                        </p:cTn>
                                        <p:tgtEl>
                                          <p:spTgt spid="5">
                                            <p:txEl>
                                              <p:pRg st="10" end="10"/>
                                            </p:txEl>
                                          </p:spTgt>
                                        </p:tgtEl>
                                        <p:attrNameLst>
                                          <p:attrName>style.visibility</p:attrName>
                                        </p:attrNameLst>
                                      </p:cBhvr>
                                      <p:to>
                                        <p:strVal val="visible"/>
                                      </p:to>
                                    </p:set>
                                    <p:anim calcmode="lin" valueType="num">
                                      <p:cBhvr>
                                        <p:cTn id="58" dur="1000" fill="hold"/>
                                        <p:tgtEl>
                                          <p:spTgt spid="5">
                                            <p:txEl>
                                              <p:pRg st="10" end="10"/>
                                            </p:txEl>
                                          </p:spTgt>
                                        </p:tgtEl>
                                        <p:attrNameLst>
                                          <p:attrName>ppt_w</p:attrName>
                                        </p:attrNameLst>
                                      </p:cBhvr>
                                      <p:tavLst>
                                        <p:tav tm="0">
                                          <p:val>
                                            <p:strVal val="#ppt_w*0.70"/>
                                          </p:val>
                                        </p:tav>
                                        <p:tav tm="100000">
                                          <p:val>
                                            <p:strVal val="#ppt_w"/>
                                          </p:val>
                                        </p:tav>
                                      </p:tavLst>
                                    </p:anim>
                                    <p:anim calcmode="lin" valueType="num">
                                      <p:cBhvr>
                                        <p:cTn id="59" dur="1000" fill="hold"/>
                                        <p:tgtEl>
                                          <p:spTgt spid="5">
                                            <p:txEl>
                                              <p:pRg st="10" end="10"/>
                                            </p:txEl>
                                          </p:spTgt>
                                        </p:tgtEl>
                                        <p:attrNameLst>
                                          <p:attrName>ppt_h</p:attrName>
                                        </p:attrNameLst>
                                      </p:cBhvr>
                                      <p:tavLst>
                                        <p:tav tm="0">
                                          <p:val>
                                            <p:strVal val="#ppt_h"/>
                                          </p:val>
                                        </p:tav>
                                        <p:tav tm="100000">
                                          <p:val>
                                            <p:strVal val="#ppt_h"/>
                                          </p:val>
                                        </p:tav>
                                      </p:tavLst>
                                    </p:anim>
                                    <p:animEffect transition="in" filter="fade">
                                      <p:cBhvr>
                                        <p:cTn id="60" dur="10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7485</TotalTime>
  <Words>1563</Words>
  <Application>Microsoft Office PowerPoint</Application>
  <PresentationFormat>Affichage à l'écran (4:3)</PresentationFormat>
  <Paragraphs>322</Paragraphs>
  <Slides>21</Slides>
  <Notes>1</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Capitaux</vt:lpstr>
      <vt:lpstr>Chapitre 04 Modèles de Coordination d’Agents Cognitifs</vt:lpstr>
      <vt:lpstr>Modèles de Coordination d’Agents Cognitifs </vt:lpstr>
      <vt:lpstr>Introduction</vt:lpstr>
      <vt:lpstr>Problématique de la coordination</vt:lpstr>
      <vt:lpstr>Dimension de coordination</vt:lpstr>
      <vt:lpstr>Dimension de coordination</vt:lpstr>
      <vt:lpstr>Techniques de la négociation</vt:lpstr>
      <vt:lpstr>Techniques de la négociation</vt:lpstr>
      <vt:lpstr>Techniques de la négociation</vt:lpstr>
      <vt:lpstr>Techniques de la négociation</vt:lpstr>
      <vt:lpstr>Techniques de la négociation</vt:lpstr>
      <vt:lpstr>Techniques de la négociation</vt:lpstr>
      <vt:lpstr>Techniques de la négociation</vt:lpstr>
      <vt:lpstr>Techniques de la négociation</vt:lpstr>
      <vt:lpstr>Techniques de la négociation</vt:lpstr>
      <vt:lpstr>Techniques de la négociation</vt:lpstr>
      <vt:lpstr>Techniques de la négociation</vt:lpstr>
      <vt:lpstr>Techniques de la négociation</vt:lpstr>
      <vt:lpstr>Techniques de coopération</vt:lpstr>
      <vt:lpstr>Techniques de coopération</vt:lpstr>
      <vt:lpstr>Diapositive 21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01  Systèmes Multi-Agents : Principes Généraux</dc:title>
  <dc:creator>MyPc</dc:creator>
  <cp:lastModifiedBy>MyPc</cp:lastModifiedBy>
  <cp:revision>484</cp:revision>
  <dcterms:created xsi:type="dcterms:W3CDTF">2015-09-30T11:57:32Z</dcterms:created>
  <dcterms:modified xsi:type="dcterms:W3CDTF">2015-11-22T06:27:24Z</dcterms:modified>
</cp:coreProperties>
</file>