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3" r:id="rId9"/>
    <p:sldId id="265" r:id="rId10"/>
    <p:sldId id="266" r:id="rId11"/>
    <p:sldId id="267"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8962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57689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57355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863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0454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05C8000-FD7D-4DB5-97FB-D6B2799AD80A}"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307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05C8000-FD7D-4DB5-97FB-D6B2799AD80A}" type="datetimeFigureOut">
              <a:rPr lang="fr-FR" smtClean="0"/>
              <a:t>07/03/2025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36691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05C8000-FD7D-4DB5-97FB-D6B2799AD80A}" type="datetimeFigureOut">
              <a:rPr lang="fr-FR" smtClean="0"/>
              <a:t>07/03/2025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7701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5C8000-FD7D-4DB5-97FB-D6B2799AD80A}" type="datetimeFigureOut">
              <a:rPr lang="fr-FR" smtClean="0"/>
              <a:t>07/03/2025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409261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339895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05C8000-FD7D-4DB5-97FB-D6B2799AD80A}" type="datetimeFigureOut">
              <a:rPr lang="fr-FR" smtClean="0"/>
              <a:t>07/03/2025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3F31C8-0FEB-4DAF-ACC9-FE99B0868B11}" type="slidenum">
              <a:rPr lang="fr-FR" smtClean="0"/>
              <a:t>‹N°›</a:t>
            </a:fld>
            <a:endParaRPr lang="fr-FR"/>
          </a:p>
        </p:txBody>
      </p:sp>
    </p:spTree>
    <p:extLst>
      <p:ext uri="{BB962C8B-B14F-4D97-AF65-F5344CB8AC3E}">
        <p14:creationId xmlns:p14="http://schemas.microsoft.com/office/powerpoint/2010/main" val="2515967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C8000-FD7D-4DB5-97FB-D6B2799AD80A}" type="datetimeFigureOut">
              <a:rPr lang="fr-FR" smtClean="0"/>
              <a:t>07/03/2025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31C8-0FEB-4DAF-ACC9-FE99B0868B11}" type="slidenum">
              <a:rPr lang="fr-FR" smtClean="0"/>
              <a:t>‹N°›</a:t>
            </a:fld>
            <a:endParaRPr lang="fr-FR"/>
          </a:p>
        </p:txBody>
      </p:sp>
    </p:spTree>
    <p:extLst>
      <p:ext uri="{BB962C8B-B14F-4D97-AF65-F5344CB8AC3E}">
        <p14:creationId xmlns:p14="http://schemas.microsoft.com/office/powerpoint/2010/main" val="357112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02140" y="90152"/>
            <a:ext cx="5480988"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Université Larbi Ben M’hidi</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8" name="Rectangle 7"/>
          <p:cNvSpPr/>
          <p:nvPr/>
        </p:nvSpPr>
        <p:spPr>
          <a:xfrm>
            <a:off x="1352282" y="661597"/>
            <a:ext cx="9787744"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Faculté des Sciences de la Terre et de l’Architecture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9" name="Rectangle 8"/>
          <p:cNvSpPr/>
          <p:nvPr/>
        </p:nvSpPr>
        <p:spPr>
          <a:xfrm>
            <a:off x="1122176" y="1431622"/>
            <a:ext cx="4955203" cy="646331"/>
          </a:xfrm>
          <a:prstGeom prst="rect">
            <a:avLst/>
          </a:prstGeom>
          <a:noFill/>
        </p:spPr>
        <p:txBody>
          <a:bodyPr wrap="none" lIns="91440" tIns="45720" rIns="91440" bIns="45720">
            <a:spAutoFit/>
          </a:bodyPr>
          <a:lstStyle/>
          <a:p>
            <a:pPr algn="ctr"/>
            <a:r>
              <a:rPr lang="fr-FR"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Département de Géologie</a:t>
            </a:r>
            <a:endParaRPr lang="fr-FR"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6085864" y="1434625"/>
            <a:ext cx="4594528" cy="707886"/>
          </a:xfrm>
          <a:prstGeom prst="rect">
            <a:avLst/>
          </a:prstGeom>
          <a:noFill/>
        </p:spPr>
        <p:txBody>
          <a:bodyPr wrap="none" lIns="91440" tIns="45720" rIns="91440" bIns="45720">
            <a:spAutoFit/>
          </a:bodyPr>
          <a:lstStyle/>
          <a:p>
            <a:pPr algn="ctr"/>
            <a:r>
              <a:rPr lang="fr-FR" sz="4000" b="1" cap="none" spc="50" dirty="0" smtClean="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3eme année licence </a:t>
            </a:r>
            <a:endParaRPr lang="fr-FR" sz="4000" b="1" cap="none"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5372" y="2224207"/>
            <a:ext cx="6667912" cy="4530761"/>
          </a:xfrm>
          <a:prstGeom prst="rect">
            <a:avLst/>
          </a:prstGeom>
        </p:spPr>
      </p:pic>
    </p:spTree>
    <p:extLst>
      <p:ext uri="{BB962C8B-B14F-4D97-AF65-F5344CB8AC3E}">
        <p14:creationId xmlns:p14="http://schemas.microsoft.com/office/powerpoint/2010/main" val="1790562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68" y="149984"/>
            <a:ext cx="8993747"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7</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Le manque de respect des heures de </a:t>
            </a:r>
            <a:r>
              <a:rPr lang="fr-FR" sz="2400" b="1" dirty="0" smtClean="0">
                <a:solidFill>
                  <a:srgbClr val="FF0000"/>
                </a:solidFill>
                <a:latin typeface="Batang" pitchFamily="18" charset="-127"/>
                <a:ea typeface="Batang" pitchFamily="18" charset="-127"/>
              </a:rPr>
              <a:t>travail</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7" y="719457"/>
            <a:ext cx="11736947" cy="3139321"/>
          </a:xfrm>
          <a:prstGeom prst="rect">
            <a:avLst/>
          </a:prstGeom>
        </p:spPr>
        <p:txBody>
          <a:bodyPr wrap="square">
            <a:spAutoFit/>
          </a:bodyPr>
          <a:lstStyle/>
          <a:p>
            <a:pPr algn="ctr"/>
            <a:r>
              <a:rPr lang="fr-FR" sz="2200" dirty="0">
                <a:ea typeface="Batang" pitchFamily="18" charset="-127"/>
              </a:rPr>
              <a:t>se réfère à une situation où les employeurs ou les employés ne respectent pas les horaires de travail convenus ou ne paient pas les heures supplémentaires conformément à la législation en vigueur. Cela peut inclure des pratiques telles que le travail non rémunéré, la sous-déclaration des heures travaillées, le non-respect des pauses légales ou le non-respect des accords collectifs ou individuels sur les horaires de travail.</a:t>
            </a:r>
          </a:p>
          <a:p>
            <a:pPr algn="ctr"/>
            <a:r>
              <a:rPr lang="fr-FR" sz="2200" dirty="0">
                <a:ea typeface="Batang" pitchFamily="18" charset="-127"/>
              </a:rPr>
              <a:t>Le manque de respect des heures de travail peut avoir des conséquences négatives pour les employés, tels que la fatigue, le stress et l'épuisement, ainsi que la perte de revenus pour les heures supplémentaires non payées. Cela peut également affecter la productivité et la qualité du travail, ainsi que la santé et la sécurité des travailleurs.</a:t>
            </a:r>
            <a:endParaRPr lang="fr-FR" sz="2200" dirty="0">
              <a:ea typeface="Batang" pitchFamily="18" charset="-127"/>
            </a:endParaRPr>
          </a:p>
        </p:txBody>
      </p:sp>
      <p:sp>
        <p:nvSpPr>
          <p:cNvPr id="10" name="Rectangle 9"/>
          <p:cNvSpPr/>
          <p:nvPr/>
        </p:nvSpPr>
        <p:spPr>
          <a:xfrm>
            <a:off x="201767" y="3858778"/>
            <a:ext cx="11736946" cy="1938992"/>
          </a:xfrm>
          <a:prstGeom prst="rect">
            <a:avLst/>
          </a:prstGeom>
        </p:spPr>
        <p:txBody>
          <a:bodyPr wrap="square">
            <a:spAutoFit/>
          </a:bodyPr>
          <a:lstStyle/>
          <a:p>
            <a:pPr algn="ctr"/>
            <a:r>
              <a:rPr lang="fr-FR" sz="2400" b="1" dirty="0">
                <a:solidFill>
                  <a:srgbClr val="0070C0"/>
                </a:solidFill>
                <a:ea typeface="Batang" pitchFamily="18" charset="-127"/>
              </a:rPr>
              <a:t>Pour lutter contre le manque de respect des heures de travail, les employeurs doivent être tenus de respecter les horaires de travail convenus et de payer les heures supplémentaires selon les taux appropriés. Les employés peuvent également être encouragés à signaler les cas de manque de respect des heures de travail et à faire valoir leurs droits en matière de travail.</a:t>
            </a:r>
            <a:endParaRPr lang="fr-FR" sz="2400" b="1" dirty="0">
              <a:solidFill>
                <a:srgbClr val="0070C0"/>
              </a:solidFill>
              <a:ea typeface="Batang" pitchFamily="18" charset="-127"/>
            </a:endParaRPr>
          </a:p>
        </p:txBody>
      </p:sp>
      <p:sp>
        <p:nvSpPr>
          <p:cNvPr id="11" name="Rectangle 10"/>
          <p:cNvSpPr/>
          <p:nvPr/>
        </p:nvSpPr>
        <p:spPr>
          <a:xfrm>
            <a:off x="0" y="5780375"/>
            <a:ext cx="12192000" cy="769441"/>
          </a:xfrm>
          <a:prstGeom prst="rect">
            <a:avLst/>
          </a:prstGeom>
        </p:spPr>
        <p:txBody>
          <a:bodyPr wrap="square">
            <a:spAutoFit/>
          </a:bodyPr>
          <a:lstStyle/>
          <a:p>
            <a:pPr algn="ctr"/>
            <a:r>
              <a:rPr lang="fr-FR" sz="2200" dirty="0">
                <a:solidFill>
                  <a:srgbClr val="FF0000"/>
                </a:solidFill>
                <a:ea typeface="Batang" pitchFamily="18" charset="-127"/>
              </a:rPr>
              <a:t>Manque de respect des heures de travail = suivi de = prendre le temps de lire les journaux = recevoir des visiteurs = de s’abstenir d’effectuer des travaux = le manque de responsabilité.</a:t>
            </a:r>
            <a:endParaRPr lang="fr-FR" sz="2200" dirty="0">
              <a:solidFill>
                <a:srgbClr val="FF0000"/>
              </a:solidFill>
              <a:ea typeface="Batang" pitchFamily="18" charset="-127"/>
            </a:endParaRPr>
          </a:p>
        </p:txBody>
      </p:sp>
    </p:spTree>
    <p:extLst>
      <p:ext uri="{BB962C8B-B14F-4D97-AF65-F5344CB8AC3E}">
        <p14:creationId xmlns:p14="http://schemas.microsoft.com/office/powerpoint/2010/main" val="428560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768" y="149984"/>
            <a:ext cx="8993747"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8</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Les violations commises par les </a:t>
            </a:r>
            <a:r>
              <a:rPr lang="fr-FR" sz="2400" b="1" dirty="0" smtClean="0">
                <a:solidFill>
                  <a:srgbClr val="FF0000"/>
                </a:solidFill>
                <a:latin typeface="Batang" pitchFamily="18" charset="-127"/>
                <a:ea typeface="Batang" pitchFamily="18" charset="-127"/>
              </a:rPr>
              <a:t>fonctionnaires</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8" y="622974"/>
            <a:ext cx="11827100" cy="3570208"/>
          </a:xfrm>
          <a:prstGeom prst="rect">
            <a:avLst/>
          </a:prstGeom>
        </p:spPr>
        <p:txBody>
          <a:bodyPr wrap="square">
            <a:spAutoFit/>
          </a:bodyPr>
          <a:lstStyle/>
          <a:p>
            <a:pPr algn="ctr"/>
            <a:r>
              <a:rPr lang="fr-FR" sz="2200" dirty="0">
                <a:ea typeface="Batang" pitchFamily="18" charset="-127"/>
              </a:rPr>
              <a:t>dans l'exercice de leurs fonctions peuvent inclure un large éventail de comportements inappropriés ou illégaux, tels que:</a:t>
            </a:r>
          </a:p>
          <a:p>
            <a:pPr algn="ctr"/>
            <a:r>
              <a:rPr lang="fr-FR" sz="2200" dirty="0">
                <a:ea typeface="Batang" pitchFamily="18" charset="-127"/>
              </a:rPr>
              <a:t>• Abus de pouvoir </a:t>
            </a:r>
            <a:r>
              <a:rPr lang="ar-DZ" sz="2200" dirty="0" smtClean="0">
                <a:ea typeface="Batang" pitchFamily="18" charset="-127"/>
              </a:rPr>
              <a:t>استغلال </a:t>
            </a:r>
            <a:r>
              <a:rPr lang="ar-DZ" sz="2200" dirty="0">
                <a:ea typeface="Batang" pitchFamily="18" charset="-127"/>
              </a:rPr>
              <a:t>سلطة </a:t>
            </a:r>
            <a:r>
              <a:rPr lang="ar-DZ" sz="2200" dirty="0" smtClean="0">
                <a:ea typeface="Batang" pitchFamily="18" charset="-127"/>
              </a:rPr>
              <a:t>: </a:t>
            </a:r>
            <a:r>
              <a:rPr lang="fr-FR" sz="2200" dirty="0">
                <a:ea typeface="Batang" pitchFamily="18" charset="-127"/>
              </a:rPr>
              <a:t>cela peut inclure l'utilisation de la position de fonctionnaire pour obtenir des avantages personnels, l'utilisation de la force ou de la violence pour intimider ou contrôler les personnes.</a:t>
            </a:r>
          </a:p>
          <a:p>
            <a:pPr algn="ctr"/>
            <a:r>
              <a:rPr lang="fr-FR" sz="2200" dirty="0">
                <a:ea typeface="Batang" pitchFamily="18" charset="-127"/>
              </a:rPr>
              <a:t>• Discrimination </a:t>
            </a:r>
            <a:r>
              <a:rPr lang="ar-DZ" sz="2200" dirty="0" smtClean="0">
                <a:ea typeface="Batang" pitchFamily="18" charset="-127"/>
              </a:rPr>
              <a:t>التمييز: </a:t>
            </a:r>
            <a:r>
              <a:rPr lang="fr-FR" sz="2200" dirty="0">
                <a:ea typeface="Batang" pitchFamily="18" charset="-127"/>
              </a:rPr>
              <a:t>cela peut inclure la discrimination raciale, sexuelle ou de toute autre forme, ainsi que le harcèlement de divers types</a:t>
            </a:r>
            <a:r>
              <a:rPr lang="fr-FR" sz="2200" dirty="0" smtClean="0">
                <a:ea typeface="Batang" pitchFamily="18" charset="-127"/>
              </a:rPr>
              <a:t>.</a:t>
            </a:r>
          </a:p>
          <a:p>
            <a:pPr algn="ctr"/>
            <a:r>
              <a:rPr lang="fr-FR" sz="2400" dirty="0">
                <a:ea typeface="Batang" pitchFamily="18" charset="-127"/>
              </a:rPr>
              <a:t>• </a:t>
            </a:r>
            <a:r>
              <a:rPr lang="fr-FR" sz="2400" dirty="0" smtClean="0"/>
              <a:t>Violation </a:t>
            </a:r>
            <a:r>
              <a:rPr lang="fr-FR" sz="2400" dirty="0"/>
              <a:t>de la confidentialité </a:t>
            </a:r>
            <a:r>
              <a:rPr lang="ar-DZ" sz="2400" dirty="0" smtClean="0"/>
              <a:t>خرق </a:t>
            </a:r>
            <a:r>
              <a:rPr lang="ar-DZ" sz="2400" dirty="0"/>
              <a:t>السرية </a:t>
            </a:r>
            <a:r>
              <a:rPr lang="ar-DZ" sz="2400" dirty="0" smtClean="0"/>
              <a:t>: </a:t>
            </a:r>
            <a:r>
              <a:rPr lang="fr-FR" sz="2400" dirty="0"/>
              <a:t>cela peut inclure la révélation de renseignements confidentiels ou privés, ou l'utilisation abusive d'informations confidentielles à des fins personnelles ou politiques.</a:t>
            </a:r>
            <a:endParaRPr lang="fr-FR" sz="2200" dirty="0">
              <a:ea typeface="Batang" pitchFamily="18" charset="-127"/>
            </a:endParaRPr>
          </a:p>
        </p:txBody>
      </p:sp>
      <p:sp>
        <p:nvSpPr>
          <p:cNvPr id="7" name="Rectangle 6"/>
          <p:cNvSpPr/>
          <p:nvPr/>
        </p:nvSpPr>
        <p:spPr>
          <a:xfrm>
            <a:off x="201768" y="4635045"/>
            <a:ext cx="11827100" cy="1446550"/>
          </a:xfrm>
          <a:prstGeom prst="rect">
            <a:avLst/>
          </a:prstGeom>
        </p:spPr>
        <p:txBody>
          <a:bodyPr wrap="square">
            <a:spAutoFit/>
          </a:bodyPr>
          <a:lstStyle/>
          <a:p>
            <a:pPr algn="ctr"/>
            <a:r>
              <a:rPr lang="fr-FR" sz="2200" dirty="0">
                <a:ea typeface="Batang" pitchFamily="18" charset="-127"/>
              </a:rPr>
              <a:t>Ces violations peuvent causer des dommages importants aux intérêts publics et aux droits des citoyens.</a:t>
            </a:r>
          </a:p>
          <a:p>
            <a:pPr algn="ctr"/>
            <a:r>
              <a:rPr lang="fr-FR" sz="2200" dirty="0">
                <a:ea typeface="Batang" pitchFamily="18" charset="-127"/>
              </a:rPr>
              <a:t>Les fonctionnaires doivent également être formés et sensibilisés aux normes éthiques et à l'importance de respecter les droits des citoyens dans l'exercice de leurs fonctions.</a:t>
            </a:r>
            <a:endParaRPr lang="fr-FR" sz="2200" dirty="0">
              <a:ea typeface="Batang" pitchFamily="18" charset="-127"/>
            </a:endParaRPr>
          </a:p>
        </p:txBody>
      </p:sp>
    </p:spTree>
    <p:extLst>
      <p:ext uri="{BB962C8B-B14F-4D97-AF65-F5344CB8AC3E}">
        <p14:creationId xmlns:p14="http://schemas.microsoft.com/office/powerpoint/2010/main" val="194274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1768" y="149984"/>
            <a:ext cx="11827100" cy="830997"/>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9</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Les écarts administratifs, fonctionnels ou organisationnels entre un employé et son </a:t>
            </a:r>
            <a:r>
              <a:rPr lang="fr-FR" sz="2400" b="1" dirty="0" smtClean="0">
                <a:solidFill>
                  <a:srgbClr val="FF0000"/>
                </a:solidFill>
                <a:latin typeface="Batang" pitchFamily="18" charset="-127"/>
                <a:ea typeface="Batang" pitchFamily="18" charset="-127"/>
              </a:rPr>
              <a:t>responsable</a:t>
            </a:r>
            <a:endParaRPr lang="fr-FR" sz="2400" b="1" dirty="0">
              <a:solidFill>
                <a:srgbClr val="FF0000"/>
              </a:solidFill>
              <a:latin typeface="Batang" pitchFamily="18" charset="-127"/>
              <a:ea typeface="Batang" pitchFamily="18" charset="-127"/>
            </a:endParaRPr>
          </a:p>
        </p:txBody>
      </p:sp>
      <p:sp>
        <p:nvSpPr>
          <p:cNvPr id="7" name="Rectangle 6"/>
          <p:cNvSpPr/>
          <p:nvPr/>
        </p:nvSpPr>
        <p:spPr>
          <a:xfrm>
            <a:off x="227526" y="955223"/>
            <a:ext cx="11698311" cy="3816429"/>
          </a:xfrm>
          <a:prstGeom prst="rect">
            <a:avLst/>
          </a:prstGeom>
        </p:spPr>
        <p:txBody>
          <a:bodyPr wrap="square">
            <a:spAutoFit/>
          </a:bodyPr>
          <a:lstStyle/>
          <a:p>
            <a:pPr algn="ctr"/>
            <a:r>
              <a:rPr lang="fr-FR" sz="2200" dirty="0">
                <a:ea typeface="Batang" pitchFamily="18" charset="-127"/>
              </a:rPr>
              <a:t>peuvent être à l'origine de conflits ou de problèmes de performance au sein d'une organisation. Ces écarts peuvent être dus à plusieurs facteurs, notamment:</a:t>
            </a:r>
          </a:p>
          <a:p>
            <a:pPr algn="ctr"/>
            <a:r>
              <a:rPr lang="fr-FR" sz="2200" dirty="0">
                <a:ea typeface="Batang" pitchFamily="18" charset="-127"/>
              </a:rPr>
              <a:t>• Manque de communication: entraîner des malentendus et des erreurs de compréhension des attentes et des objectifs.</a:t>
            </a:r>
          </a:p>
          <a:p>
            <a:pPr algn="ctr"/>
            <a:r>
              <a:rPr lang="fr-FR" sz="2200" dirty="0">
                <a:ea typeface="Batang" pitchFamily="18" charset="-127"/>
              </a:rPr>
              <a:t>• Mauvaise définition des rôles et des responsabilités: entraîner des conflits de compétences et des chevauchements de tâches.</a:t>
            </a:r>
          </a:p>
          <a:p>
            <a:pPr algn="ctr"/>
            <a:r>
              <a:rPr lang="fr-FR" sz="2200" dirty="0">
                <a:ea typeface="Batang" pitchFamily="18" charset="-127"/>
              </a:rPr>
              <a:t>• Manque de formation ou de soutien: entraîner des erreurs ou des retards dans l'exécution des tâches.</a:t>
            </a:r>
          </a:p>
          <a:p>
            <a:pPr algn="ctr"/>
            <a:r>
              <a:rPr lang="fr-FR" sz="2200" dirty="0">
                <a:ea typeface="Batang" pitchFamily="18" charset="-127"/>
              </a:rPr>
              <a:t>• Objectifs contradictoires: entraîner des conflits d'intérêts et une confusion quant aux priorités.</a:t>
            </a:r>
          </a:p>
          <a:p>
            <a:pPr algn="ctr"/>
            <a:r>
              <a:rPr lang="fr-FR" sz="2200" dirty="0">
                <a:ea typeface="Batang" pitchFamily="18" charset="-127"/>
              </a:rPr>
              <a:t>• Styles de gestion différents: entraîner des conflits sur la manière de gérer les tâches et les personnes.</a:t>
            </a:r>
            <a:endParaRPr lang="fr-FR" sz="2200" dirty="0">
              <a:ea typeface="Batang" pitchFamily="18" charset="-127"/>
            </a:endParaRPr>
          </a:p>
        </p:txBody>
      </p:sp>
      <p:sp>
        <p:nvSpPr>
          <p:cNvPr id="8" name="Rectangle 7"/>
          <p:cNvSpPr/>
          <p:nvPr/>
        </p:nvSpPr>
        <p:spPr>
          <a:xfrm>
            <a:off x="330556" y="4757293"/>
            <a:ext cx="11698311" cy="1938992"/>
          </a:xfrm>
          <a:prstGeom prst="rect">
            <a:avLst/>
          </a:prstGeom>
        </p:spPr>
        <p:txBody>
          <a:bodyPr wrap="square">
            <a:spAutoFit/>
          </a:bodyPr>
          <a:lstStyle/>
          <a:p>
            <a:pPr algn="ctr"/>
            <a:r>
              <a:rPr lang="fr-FR" sz="2400" b="1" dirty="0">
                <a:solidFill>
                  <a:srgbClr val="FF0000"/>
                </a:solidFill>
                <a:ea typeface="Batang" pitchFamily="18" charset="-127"/>
              </a:rPr>
              <a:t>Pour résoudre ces écarts, il est important d'établir une communication ouverte et transparente entre l'employé et son responsable, de définir clairement les rôles et les responsabilités, de fournir une formation et un soutien adéquats, de définir des objectifs clairs et de trouver des moyens de les harmoniser, et de reconnaître et de respecter les différents styles de gestion.</a:t>
            </a:r>
            <a:endParaRPr lang="fr-FR" sz="2400" b="1" dirty="0">
              <a:solidFill>
                <a:srgbClr val="FF0000"/>
              </a:solidFill>
              <a:ea typeface="Batang" pitchFamily="18" charset="-127"/>
            </a:endParaRPr>
          </a:p>
        </p:txBody>
      </p:sp>
    </p:spTree>
    <p:extLst>
      <p:ext uri="{BB962C8B-B14F-4D97-AF65-F5344CB8AC3E}">
        <p14:creationId xmlns:p14="http://schemas.microsoft.com/office/powerpoint/2010/main" val="7674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3026536" y="2597568"/>
            <a:ext cx="4752304"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1/ </a:t>
            </a:r>
            <a:r>
              <a:rPr lang="fr-FR" sz="2400" b="1" dirty="0">
                <a:solidFill>
                  <a:srgbClr val="FF0000"/>
                </a:solidFill>
                <a:latin typeface="Batang" pitchFamily="18" charset="-127"/>
                <a:ea typeface="Batang" pitchFamily="18" charset="-127"/>
              </a:rPr>
              <a:t>Le népotisme </a:t>
            </a:r>
            <a:r>
              <a:rPr lang="ar-DZ" sz="2400" b="1" dirty="0" smtClean="0">
                <a:solidFill>
                  <a:srgbClr val="FF0000"/>
                </a:solidFill>
                <a:latin typeface="Batang" pitchFamily="18" charset="-127"/>
                <a:ea typeface="Batang" pitchFamily="18" charset="-127"/>
              </a:rPr>
              <a:t>محسوبية )</a:t>
            </a:r>
            <a:endParaRPr lang="fr-FR" sz="2400" b="1" dirty="0">
              <a:solidFill>
                <a:srgbClr val="FF0000"/>
              </a:solidFill>
              <a:latin typeface="Batang" pitchFamily="18" charset="-127"/>
              <a:ea typeface="Batang" pitchFamily="18" charset="-127"/>
            </a:endParaRPr>
          </a:p>
        </p:txBody>
      </p:sp>
      <p:sp>
        <p:nvSpPr>
          <p:cNvPr id="2" name="Rectangle 1"/>
          <p:cNvSpPr/>
          <p:nvPr/>
        </p:nvSpPr>
        <p:spPr>
          <a:xfrm>
            <a:off x="128789" y="25449"/>
            <a:ext cx="11925836" cy="523220"/>
          </a:xfrm>
          <a:prstGeom prst="rect">
            <a:avLst/>
          </a:prstGeom>
        </p:spPr>
        <p:txBody>
          <a:bodyPr wrap="square">
            <a:spAutoFit/>
          </a:bodyPr>
          <a:lstStyle/>
          <a:p>
            <a:pPr algn="ctr"/>
            <a:r>
              <a:rPr lang="fr-FR" sz="2800" b="1" dirty="0">
                <a:solidFill>
                  <a:srgbClr val="FF0000"/>
                </a:solidFill>
                <a:latin typeface="Batang" pitchFamily="18" charset="-127"/>
                <a:ea typeface="Batang" pitchFamily="18" charset="-127"/>
              </a:rPr>
              <a:t>Les manifestations de la corruption administrative et financière</a:t>
            </a:r>
            <a:endParaRPr lang="fr-FR" sz="2800" b="1" dirty="0">
              <a:solidFill>
                <a:srgbClr val="FF0000"/>
              </a:solidFill>
              <a:latin typeface="Batang" pitchFamily="18" charset="-127"/>
              <a:ea typeface="Batang" pitchFamily="18" charset="-127"/>
            </a:endParaRPr>
          </a:p>
        </p:txBody>
      </p:sp>
      <p:sp>
        <p:nvSpPr>
          <p:cNvPr id="4" name="Rectangle 3"/>
          <p:cNvSpPr/>
          <p:nvPr/>
        </p:nvSpPr>
        <p:spPr>
          <a:xfrm>
            <a:off x="184597" y="548669"/>
            <a:ext cx="11870028" cy="1569660"/>
          </a:xfrm>
          <a:prstGeom prst="rect">
            <a:avLst/>
          </a:prstGeom>
        </p:spPr>
        <p:txBody>
          <a:bodyPr wrap="square">
            <a:spAutoFit/>
          </a:bodyPr>
          <a:lstStyle/>
          <a:p>
            <a:pPr algn="ctr"/>
            <a:r>
              <a:rPr lang="fr-FR" sz="2400" dirty="0">
                <a:ea typeface="Batang" pitchFamily="18" charset="-127"/>
              </a:rPr>
              <a:t>La corruption administrative et financière peut prendre plusieurs formes et peut être difficile à détecter. Toutes ces formes de corruption peuvent avoir des effets néfastes sur l'économie et la société, notamment en détournant des ressources importantes des projets publics et en sapant la confiance des citoyens dans les institutions gouvernementales.</a:t>
            </a:r>
            <a:endParaRPr lang="fr-FR" sz="2400" dirty="0">
              <a:ea typeface="Batang" pitchFamily="18" charset="-127"/>
            </a:endParaRPr>
          </a:p>
        </p:txBody>
      </p:sp>
      <p:sp>
        <p:nvSpPr>
          <p:cNvPr id="5" name="Rectangle 4"/>
          <p:cNvSpPr/>
          <p:nvPr/>
        </p:nvSpPr>
        <p:spPr>
          <a:xfrm>
            <a:off x="773805" y="2197458"/>
            <a:ext cx="10635803" cy="400110"/>
          </a:xfrm>
          <a:prstGeom prst="rect">
            <a:avLst/>
          </a:prstGeom>
          <a:solidFill>
            <a:srgbClr val="FFFF00"/>
          </a:solidFill>
        </p:spPr>
        <p:txBody>
          <a:bodyPr wrap="square">
            <a:spAutoFit/>
          </a:bodyPr>
          <a:lstStyle/>
          <a:p>
            <a:pPr algn="ctr"/>
            <a:r>
              <a:rPr lang="fr-FR" sz="2000" dirty="0"/>
              <a:t>Voici quelques exemples courants de manifestations de la corruption administrative et financière :</a:t>
            </a:r>
            <a:endParaRPr lang="fr-FR" sz="2000" dirty="0"/>
          </a:p>
        </p:txBody>
      </p:sp>
      <p:sp>
        <p:nvSpPr>
          <p:cNvPr id="15" name="Rectangle 14"/>
          <p:cNvSpPr/>
          <p:nvPr/>
        </p:nvSpPr>
        <p:spPr>
          <a:xfrm>
            <a:off x="201769" y="3019432"/>
            <a:ext cx="7267979" cy="3816429"/>
          </a:xfrm>
          <a:prstGeom prst="rect">
            <a:avLst/>
          </a:prstGeom>
        </p:spPr>
        <p:txBody>
          <a:bodyPr wrap="square">
            <a:spAutoFit/>
          </a:bodyPr>
          <a:lstStyle/>
          <a:p>
            <a:pPr algn="ctr"/>
            <a:r>
              <a:rPr lang="fr-FR" sz="2200" dirty="0">
                <a:ea typeface="Batang" pitchFamily="18" charset="-127"/>
              </a:rPr>
              <a:t>est une pratique consistant à accorder des emplois, des postes ou des avantages à des membres de sa famille ou à des amis proches, plutôt qu'à des personnes en fonction de leur mérite ou de leurs compétences. Donc, elle favorise les relations personnelles plutôt que les compétences ou les qualifications.</a:t>
            </a:r>
          </a:p>
          <a:p>
            <a:pPr algn="ctr"/>
            <a:r>
              <a:rPr lang="fr-FR" sz="2200" dirty="0">
                <a:ea typeface="Batang" pitchFamily="18" charset="-127"/>
              </a:rPr>
              <a:t>Le népotisme peut avoir des effets négatifs sur une organisation, car cela peut conduire à l'embauche de personnes qui ne sont pas qualifiées pour le poste, à des conflits d'intérêts et à un manque de diversité dans le personnel. Cela peut également réduire la motivation et la confiance des employés envers leur employeur.</a:t>
            </a:r>
            <a:endParaRPr lang="fr-FR" sz="2200" dirty="0">
              <a:ea typeface="Batang" pitchFamily="18" charset="-127"/>
            </a:endParaRP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749" y="2870255"/>
            <a:ext cx="4616817" cy="3762365"/>
          </a:xfrm>
          <a:prstGeom prst="rect">
            <a:avLst/>
          </a:prstGeom>
        </p:spPr>
      </p:pic>
    </p:spTree>
    <p:extLst>
      <p:ext uri="{BB962C8B-B14F-4D97-AF65-F5344CB8AC3E}">
        <p14:creationId xmlns:p14="http://schemas.microsoft.com/office/powerpoint/2010/main" val="3717154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639" y="204302"/>
            <a:ext cx="11230378" cy="4216539"/>
          </a:xfrm>
          <a:prstGeom prst="rect">
            <a:avLst/>
          </a:prstGeom>
        </p:spPr>
        <p:txBody>
          <a:bodyPr wrap="square">
            <a:spAutoFit/>
          </a:bodyPr>
          <a:lstStyle/>
          <a:p>
            <a:pPr algn="ctr"/>
            <a:r>
              <a:rPr lang="fr-FR" sz="2800" b="1" dirty="0">
                <a:solidFill>
                  <a:srgbClr val="FF0000"/>
                </a:solidFill>
                <a:ea typeface="Batang" pitchFamily="18" charset="-127"/>
              </a:rPr>
              <a:t>Les raisons courantes qui peuvent mener à la pratique du népotisme</a:t>
            </a:r>
            <a:r>
              <a:rPr lang="fr-FR" sz="2400" dirty="0">
                <a:ea typeface="Batang" pitchFamily="18" charset="-127"/>
              </a:rPr>
              <a:t> : </a:t>
            </a:r>
            <a:endParaRPr lang="fr-FR" sz="2400" dirty="0">
              <a:ea typeface="Batang" pitchFamily="18" charset="-127"/>
            </a:endParaRPr>
          </a:p>
          <a:p>
            <a:pPr algn="ctr"/>
            <a:r>
              <a:rPr lang="fr-FR" sz="2400" dirty="0">
                <a:ea typeface="Batang" pitchFamily="18" charset="-127"/>
              </a:rPr>
              <a:t>• </a:t>
            </a:r>
            <a:r>
              <a:rPr lang="fr-FR" sz="2400" dirty="0">
                <a:ea typeface="Batang" pitchFamily="18" charset="-127"/>
              </a:rPr>
              <a:t>La préférence pour les relations personnelles et donner des avantages à ses proches. </a:t>
            </a:r>
            <a:endParaRPr lang="fr-FR" sz="2400" dirty="0" smtClean="0">
              <a:ea typeface="Batang" pitchFamily="18" charset="-127"/>
            </a:endParaRPr>
          </a:p>
          <a:p>
            <a:pPr algn="ctr"/>
            <a:r>
              <a:rPr lang="fr-FR" sz="2400" dirty="0" smtClean="0">
                <a:ea typeface="Batang" pitchFamily="18" charset="-127"/>
              </a:rPr>
              <a:t>• </a:t>
            </a:r>
            <a:r>
              <a:rPr lang="fr-FR" sz="2400" dirty="0">
                <a:ea typeface="Batang" pitchFamily="18" charset="-127"/>
              </a:rPr>
              <a:t>La peur de l'inconnu : embaucher des personnes que l'on connaît personnellement peut rassurer les employeurs, car ils ont une idée de la personnalité et des compétences des candidats. </a:t>
            </a:r>
            <a:endParaRPr lang="fr-FR" sz="2400" dirty="0" smtClean="0">
              <a:ea typeface="Batang" pitchFamily="18" charset="-127"/>
            </a:endParaRPr>
          </a:p>
          <a:p>
            <a:pPr algn="ctr"/>
            <a:r>
              <a:rPr lang="fr-FR" sz="2400" dirty="0" smtClean="0">
                <a:ea typeface="Batang" pitchFamily="18" charset="-127"/>
              </a:rPr>
              <a:t>• </a:t>
            </a:r>
            <a:r>
              <a:rPr lang="fr-FR" sz="2400" dirty="0">
                <a:ea typeface="Batang" pitchFamily="18" charset="-127"/>
              </a:rPr>
              <a:t>Le manque de confiance dans les processus d'embauche </a:t>
            </a:r>
            <a:endParaRPr lang="fr-FR" sz="2400" dirty="0" smtClean="0">
              <a:ea typeface="Batang" pitchFamily="18" charset="-127"/>
            </a:endParaRPr>
          </a:p>
          <a:p>
            <a:pPr algn="ctr"/>
            <a:r>
              <a:rPr lang="fr-FR" sz="2400" dirty="0" smtClean="0">
                <a:ea typeface="Batang" pitchFamily="18" charset="-127"/>
              </a:rPr>
              <a:t>• </a:t>
            </a:r>
            <a:r>
              <a:rPr lang="fr-FR" sz="2400" dirty="0">
                <a:ea typeface="Batang" pitchFamily="18" charset="-127"/>
              </a:rPr>
              <a:t>Les avantages à court terme : tels que la satisfaction de rendre service à sa famille ou à ses amis. </a:t>
            </a:r>
            <a:endParaRPr lang="fr-FR" sz="2400" dirty="0" smtClean="0">
              <a:ea typeface="Batang" pitchFamily="18" charset="-127"/>
            </a:endParaRPr>
          </a:p>
          <a:p>
            <a:pPr algn="ctr"/>
            <a:r>
              <a:rPr lang="fr-FR" sz="2400" dirty="0" smtClean="0">
                <a:ea typeface="Batang" pitchFamily="18" charset="-127"/>
              </a:rPr>
              <a:t>• </a:t>
            </a:r>
            <a:r>
              <a:rPr lang="fr-FR" sz="2400" dirty="0">
                <a:ea typeface="Batang" pitchFamily="18" charset="-127"/>
              </a:rPr>
              <a:t>Le manque de réglementation ou de contrôle : dans certains endroits, il peut être difficile ou coûteux de mettre en place des processus d'embauche transparents et équitables, ce qui peut favoriser les pratiques de népotisme.</a:t>
            </a:r>
            <a:endParaRPr lang="fr-FR" sz="2400" dirty="0">
              <a:ea typeface="Batang" pitchFamily="18" charset="-127"/>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4459478"/>
            <a:ext cx="3383923" cy="2324100"/>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613" y="4459478"/>
            <a:ext cx="3701133" cy="2409825"/>
          </a:xfrm>
          <a:prstGeom prst="rect">
            <a:avLst/>
          </a:prstGeom>
        </p:spPr>
      </p:pic>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176" y="4459478"/>
            <a:ext cx="4137480" cy="2324100"/>
          </a:xfrm>
          <a:prstGeom prst="rect">
            <a:avLst/>
          </a:prstGeom>
        </p:spPr>
      </p:pic>
    </p:spTree>
    <p:extLst>
      <p:ext uri="{BB962C8B-B14F-4D97-AF65-F5344CB8AC3E}">
        <p14:creationId xmlns:p14="http://schemas.microsoft.com/office/powerpoint/2010/main" val="373828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1768" y="150582"/>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2</a:t>
            </a:r>
            <a:r>
              <a:rPr lang="fr-FR" sz="2400" b="1" dirty="0">
                <a:solidFill>
                  <a:srgbClr val="FF0000"/>
                </a:solidFill>
                <a:latin typeface="Batang" pitchFamily="18" charset="-127"/>
                <a:ea typeface="Batang" pitchFamily="18" charset="-127"/>
              </a:rPr>
              <a:t>/ Le favoritisme </a:t>
            </a:r>
            <a:r>
              <a:rPr lang="ar-DZ" sz="2400" b="1" dirty="0">
                <a:solidFill>
                  <a:srgbClr val="FF0000"/>
                </a:solidFill>
                <a:latin typeface="Batang" pitchFamily="18" charset="-127"/>
                <a:ea typeface="Batang" pitchFamily="18" charset="-127"/>
              </a:rPr>
              <a:t>تحيز </a:t>
            </a:r>
            <a:r>
              <a:rPr lang="ar-DZ" sz="2400" b="1" dirty="0" smtClean="0">
                <a:solidFill>
                  <a:srgbClr val="FF0000"/>
                </a:solidFill>
                <a:latin typeface="Batang" pitchFamily="18" charset="-127"/>
                <a:ea typeface="Batang" pitchFamily="18" charset="-127"/>
              </a:rPr>
              <a:t>)</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8" y="630114"/>
            <a:ext cx="7796012" cy="2677656"/>
          </a:xfrm>
          <a:prstGeom prst="rect">
            <a:avLst/>
          </a:prstGeom>
        </p:spPr>
        <p:txBody>
          <a:bodyPr wrap="square">
            <a:spAutoFit/>
          </a:bodyPr>
          <a:lstStyle/>
          <a:p>
            <a:pPr algn="ctr"/>
            <a:r>
              <a:rPr lang="fr-FR" sz="2400" dirty="0">
                <a:ea typeface="Batang" pitchFamily="18" charset="-127"/>
              </a:rPr>
              <a:t>est une pratique consistant à favoriser certaines personnes ou groupes au détriment d'autres personnes, souvent pour des raisons personnelles ou autres que celles liées au mérite ou aux compétences. Le favoritisme peut prendre différentes formes, telles que l'embauche, la promotion, l'attribution de projets, l'accès à des ressources ou des informations, ou encore la prise de décisions.</a:t>
            </a:r>
            <a:endParaRPr lang="fr-FR" sz="2400" dirty="0">
              <a:ea typeface="Batang" pitchFamily="18" charset="-127"/>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7756" y="707388"/>
            <a:ext cx="3801726" cy="2600382"/>
          </a:xfrm>
          <a:prstGeom prst="rect">
            <a:avLst/>
          </a:prstGeom>
        </p:spPr>
      </p:pic>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104" y="3307770"/>
            <a:ext cx="5636174" cy="3432220"/>
          </a:xfrm>
          <a:prstGeom prst="rect">
            <a:avLst/>
          </a:prstGeom>
        </p:spPr>
      </p:pic>
    </p:spTree>
    <p:extLst>
      <p:ext uri="{BB962C8B-B14F-4D97-AF65-F5344CB8AC3E}">
        <p14:creationId xmlns:p14="http://schemas.microsoft.com/office/powerpoint/2010/main" val="223576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1768" y="150582"/>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3</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La médiation </a:t>
            </a:r>
            <a:r>
              <a:rPr lang="ar-DZ" sz="2400" b="1" dirty="0">
                <a:solidFill>
                  <a:srgbClr val="FF0000"/>
                </a:solidFill>
                <a:latin typeface="Batang" pitchFamily="18" charset="-127"/>
                <a:ea typeface="Batang" pitchFamily="18" charset="-127"/>
              </a:rPr>
              <a:t>وساطة </a:t>
            </a:r>
            <a:r>
              <a:rPr lang="ar-DZ" sz="2400" b="1" dirty="0" smtClean="0">
                <a:solidFill>
                  <a:srgbClr val="FF0000"/>
                </a:solidFill>
                <a:latin typeface="Batang" pitchFamily="18" charset="-127"/>
                <a:ea typeface="Batang" pitchFamily="18" charset="-127"/>
              </a:rPr>
              <a:t>)</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8" y="787225"/>
            <a:ext cx="11685432" cy="2677656"/>
          </a:xfrm>
          <a:prstGeom prst="rect">
            <a:avLst/>
          </a:prstGeom>
        </p:spPr>
        <p:txBody>
          <a:bodyPr wrap="square">
            <a:spAutoFit/>
          </a:bodyPr>
          <a:lstStyle/>
          <a:p>
            <a:pPr algn="ctr"/>
            <a:r>
              <a:rPr lang="fr-FR" sz="2400" dirty="0">
                <a:ea typeface="Batang" pitchFamily="18" charset="-127"/>
              </a:rPr>
              <a:t>quant à elle, est un processus de résolution ou destruction de conflit dans lequel une tierce partie neutre et impartiale aide ou pas les parties en conflit à trouver ou pas une solution mutuellement acceptable.</a:t>
            </a:r>
          </a:p>
          <a:p>
            <a:pPr algn="ctr"/>
            <a:r>
              <a:rPr lang="fr-FR" sz="2400" dirty="0">
                <a:ea typeface="Batang" pitchFamily="18" charset="-127"/>
              </a:rPr>
              <a:t>Le favoritisme peut parfois mener à des conflits entre les personnes favorisées et celles qui sont lésées par cette pratique.</a:t>
            </a:r>
          </a:p>
          <a:p>
            <a:pPr algn="ctr"/>
            <a:r>
              <a:rPr lang="fr-FR" sz="2400" dirty="0">
                <a:ea typeface="Batang" pitchFamily="18" charset="-127"/>
              </a:rPr>
              <a:t>Il est important de noter que la médiation ne doit pas être utilisée pour couvrir ou légitimer des pratiques de favoritisme ou d'autres formes de corruption.</a:t>
            </a:r>
            <a:endParaRPr lang="fr-FR" sz="2400" dirty="0">
              <a:ea typeface="Batang" pitchFamily="18" charset="-127"/>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702" y="3593942"/>
            <a:ext cx="5197498" cy="2871251"/>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72" y="3593942"/>
            <a:ext cx="4465481" cy="2960808"/>
          </a:xfrm>
          <a:prstGeom prst="rect">
            <a:avLst/>
          </a:prstGeom>
        </p:spPr>
      </p:pic>
    </p:spTree>
    <p:extLst>
      <p:ext uri="{BB962C8B-B14F-4D97-AF65-F5344CB8AC3E}">
        <p14:creationId xmlns:p14="http://schemas.microsoft.com/office/powerpoint/2010/main" val="20750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01768" y="150582"/>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4</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L'extorsion </a:t>
            </a:r>
            <a:r>
              <a:rPr lang="ar-DZ" sz="2400" b="1" dirty="0">
                <a:solidFill>
                  <a:srgbClr val="FF0000"/>
                </a:solidFill>
                <a:latin typeface="Batang" pitchFamily="18" charset="-127"/>
                <a:ea typeface="Batang" pitchFamily="18" charset="-127"/>
              </a:rPr>
              <a:t>الابتزاز </a:t>
            </a:r>
            <a:r>
              <a:rPr lang="ar-DZ" sz="2400" b="1" dirty="0" smtClean="0">
                <a:solidFill>
                  <a:srgbClr val="FF0000"/>
                </a:solidFill>
                <a:latin typeface="Batang" pitchFamily="18" charset="-127"/>
                <a:ea typeface="Batang" pitchFamily="18" charset="-127"/>
              </a:rPr>
              <a:t>)</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8" y="642787"/>
            <a:ext cx="7139190" cy="4524315"/>
          </a:xfrm>
          <a:prstGeom prst="rect">
            <a:avLst/>
          </a:prstGeom>
        </p:spPr>
        <p:txBody>
          <a:bodyPr wrap="square">
            <a:spAutoFit/>
          </a:bodyPr>
          <a:lstStyle/>
          <a:p>
            <a:pPr algn="ctr"/>
            <a:r>
              <a:rPr lang="fr-FR" sz="2400" dirty="0">
                <a:ea typeface="Batang" pitchFamily="18" charset="-127"/>
              </a:rPr>
              <a:t>est une pratique illégale qui consiste à obtenir quelque chose de valeur (argent, biens, services, etc.) par la force, la menace ou l'intimidation.</a:t>
            </a:r>
          </a:p>
          <a:p>
            <a:pPr algn="ctr"/>
            <a:r>
              <a:rPr lang="fr-FR" sz="2400" dirty="0">
                <a:ea typeface="Batang" pitchFamily="18" charset="-127"/>
              </a:rPr>
              <a:t>L'extorsion peut prendre plusieurs formes, telles que la menace de violence physique, la menace de causer des dommages à la propriété, la menace de nuire à la réputation d'une personne ou d'une entreprise, ou la menace de révéler des informations confidentielles.</a:t>
            </a:r>
          </a:p>
          <a:p>
            <a:pPr algn="ctr"/>
            <a:r>
              <a:rPr lang="fr-FR" sz="2400" dirty="0">
                <a:ea typeface="Batang" pitchFamily="18" charset="-127"/>
              </a:rPr>
              <a:t>L'extorsion peut également être commise par des personnes qui ont une position de pouvoir ou d'autorité, telles que des fonctionnaires ou des dirigeants d'entreprise.</a:t>
            </a:r>
            <a:endParaRPr lang="fr-FR" sz="2400" dirty="0">
              <a:ea typeface="Batang" pitchFamily="18" charset="-127"/>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428" y="149592"/>
            <a:ext cx="4552682" cy="384716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648" y="5076423"/>
            <a:ext cx="4357352" cy="1676400"/>
          </a:xfrm>
          <a:prstGeom prst="rect">
            <a:avLst/>
          </a:prstGeom>
        </p:spPr>
      </p:pic>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0543" y="4144850"/>
            <a:ext cx="3992451" cy="2661634"/>
          </a:xfrm>
          <a:prstGeom prst="rect">
            <a:avLst/>
          </a:prstGeom>
        </p:spPr>
      </p:pic>
    </p:spTree>
    <p:extLst>
      <p:ext uri="{BB962C8B-B14F-4D97-AF65-F5344CB8AC3E}">
        <p14:creationId xmlns:p14="http://schemas.microsoft.com/office/powerpoint/2010/main" val="171288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162" y="429992"/>
            <a:ext cx="8285410" cy="2739211"/>
          </a:xfrm>
          <a:prstGeom prst="rect">
            <a:avLst/>
          </a:prstGeom>
        </p:spPr>
        <p:txBody>
          <a:bodyPr wrap="square">
            <a:spAutoFit/>
          </a:bodyPr>
          <a:lstStyle/>
          <a:p>
            <a:pPr algn="ctr"/>
            <a:r>
              <a:rPr lang="fr-FR" sz="2400" dirty="0">
                <a:ea typeface="Batang" pitchFamily="18" charset="-127"/>
              </a:rPr>
              <a:t>Les </a:t>
            </a:r>
            <a:r>
              <a:rPr lang="fr-FR" sz="2800" b="1" dirty="0">
                <a:solidFill>
                  <a:srgbClr val="FF0000"/>
                </a:solidFill>
                <a:ea typeface="Batang" pitchFamily="18" charset="-127"/>
              </a:rPr>
              <a:t>conséquences</a:t>
            </a:r>
            <a:r>
              <a:rPr lang="fr-FR" sz="2400" dirty="0">
                <a:ea typeface="Batang" pitchFamily="18" charset="-127"/>
              </a:rPr>
              <a:t> de l'extorsion peuvent être graves pour les victimes, qui peuvent subir des dommages physiques, psychologiques ou financiers.</a:t>
            </a:r>
          </a:p>
          <a:p>
            <a:pPr algn="ctr"/>
            <a:r>
              <a:rPr lang="fr-FR" sz="2400" dirty="0">
                <a:ea typeface="Batang" pitchFamily="18" charset="-127"/>
              </a:rPr>
              <a:t>Pour lutter contre l'extorsion, il est important de promouvoir l'état de droit, la transparence et la responsabilité, et de mettre en place des mécanismes pour enquêter sur les cas d'extorsion et poursuivre les auteurs en justice.</a:t>
            </a:r>
            <a:endParaRPr lang="fr-FR" sz="2400" dirty="0">
              <a:ea typeface="Batang" pitchFamily="18" charset="-127"/>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4705" y="429992"/>
            <a:ext cx="3048000" cy="3048000"/>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74" y="3773510"/>
            <a:ext cx="3470856" cy="2603142"/>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8867" y="3755801"/>
            <a:ext cx="3850783" cy="2638559"/>
          </a:xfrm>
          <a:prstGeom prst="rect">
            <a:avLst/>
          </a:prstGeom>
        </p:spPr>
      </p:pic>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1572" y="3755800"/>
            <a:ext cx="3506005" cy="2909955"/>
          </a:xfrm>
          <a:prstGeom prst="rect">
            <a:avLst/>
          </a:prstGeom>
        </p:spPr>
      </p:pic>
    </p:spTree>
    <p:extLst>
      <p:ext uri="{BB962C8B-B14F-4D97-AF65-F5344CB8AC3E}">
        <p14:creationId xmlns:p14="http://schemas.microsoft.com/office/powerpoint/2010/main" val="50545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768" y="150582"/>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5</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La fraude </a:t>
            </a:r>
            <a:r>
              <a:rPr lang="ar-DZ" sz="2400" b="1" dirty="0">
                <a:solidFill>
                  <a:srgbClr val="FF0000"/>
                </a:solidFill>
                <a:latin typeface="Batang" pitchFamily="18" charset="-127"/>
                <a:ea typeface="Batang" pitchFamily="18" charset="-127"/>
              </a:rPr>
              <a:t>الاحتيال )</a:t>
            </a:r>
            <a:endParaRPr lang="fr-FR" sz="2400" b="1" dirty="0">
              <a:solidFill>
                <a:srgbClr val="FF0000"/>
              </a:solidFill>
              <a:latin typeface="Batang" pitchFamily="18" charset="-127"/>
              <a:ea typeface="Batang" pitchFamily="18" charset="-127"/>
            </a:endParaRPr>
          </a:p>
        </p:txBody>
      </p:sp>
      <p:sp>
        <p:nvSpPr>
          <p:cNvPr id="4" name="Rectangle 3"/>
          <p:cNvSpPr/>
          <p:nvPr/>
        </p:nvSpPr>
        <p:spPr>
          <a:xfrm>
            <a:off x="201768" y="612845"/>
            <a:ext cx="8890717" cy="5847755"/>
          </a:xfrm>
          <a:prstGeom prst="rect">
            <a:avLst/>
          </a:prstGeom>
        </p:spPr>
        <p:txBody>
          <a:bodyPr wrap="square">
            <a:spAutoFit/>
          </a:bodyPr>
          <a:lstStyle/>
          <a:p>
            <a:pPr algn="ctr"/>
            <a:r>
              <a:rPr lang="fr-FR" sz="2200" dirty="0">
                <a:ea typeface="Batang" pitchFamily="18" charset="-127"/>
              </a:rPr>
              <a:t>est une pratique délibérée et trompeuse visant à obtenir un avantage financier ou autre en utilisant des moyens illégaux, malhonnêtes ou contraires à l'éthique.</a:t>
            </a:r>
          </a:p>
          <a:p>
            <a:pPr algn="ctr"/>
            <a:r>
              <a:rPr lang="fr-FR" sz="2200" dirty="0">
                <a:ea typeface="Batang" pitchFamily="18" charset="-127"/>
              </a:rPr>
              <a:t>La fraude peut prendre différentes formes, telles que la falsification de documents, la manipulation de comptes, l'appropriation d'identité, la corruption, l'arnaque ou la contrefaçon.</a:t>
            </a:r>
          </a:p>
          <a:p>
            <a:pPr algn="ctr"/>
            <a:r>
              <a:rPr lang="fr-FR" sz="2200" dirty="0">
                <a:ea typeface="Batang" pitchFamily="18" charset="-127"/>
              </a:rPr>
              <a:t>Les conséquences de la fraude peuvent être graves, non seulement pour les victimes directes, mais aussi pour la société dans son ensemble. La fraude peut causer des pertes financières importantes, nuire à la réputation des entreprises ou des institutions, et miner la confiance du public dans les systèmes et les institutions en général.</a:t>
            </a:r>
          </a:p>
          <a:p>
            <a:pPr algn="ctr"/>
            <a:r>
              <a:rPr lang="fr-FR" sz="2200" dirty="0">
                <a:ea typeface="Batang" pitchFamily="18" charset="-127"/>
              </a:rPr>
              <a:t>Pour lutter contre la fraude, il est important de promouvoir la transparence, l'intégrité et la responsabilité dans tous les domaines de la vie professionnelle et publique.</a:t>
            </a:r>
          </a:p>
          <a:p>
            <a:pPr algn="ctr"/>
            <a:r>
              <a:rPr lang="fr-FR" sz="2200" dirty="0">
                <a:ea typeface="Batang" pitchFamily="18" charset="-127"/>
              </a:rPr>
              <a:t>Il est important de vérifier l'identité des personnes avec lesquelles on traite, de surveiller régulièrement ses comptes et de signaler tout comportement frauduleux aux autorités compétentes.</a:t>
            </a:r>
            <a:endParaRPr lang="fr-FR" sz="2200" dirty="0">
              <a:ea typeface="Batang" pitchFamily="18" charset="-127"/>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6727" y="2737766"/>
            <a:ext cx="3027311" cy="2014538"/>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4906" y="909059"/>
            <a:ext cx="3259132" cy="1517628"/>
          </a:xfrm>
          <a:prstGeom prst="rect">
            <a:avLst/>
          </a:prstGeom>
        </p:spPr>
      </p:pic>
      <p:sp>
        <p:nvSpPr>
          <p:cNvPr id="13" name="Rectangle 12"/>
          <p:cNvSpPr/>
          <p:nvPr/>
        </p:nvSpPr>
        <p:spPr>
          <a:xfrm>
            <a:off x="201768" y="149984"/>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5</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La fraude </a:t>
            </a:r>
            <a:r>
              <a:rPr lang="ar-DZ" sz="2400" b="1" dirty="0">
                <a:solidFill>
                  <a:srgbClr val="FF0000"/>
                </a:solidFill>
                <a:latin typeface="Batang" pitchFamily="18" charset="-127"/>
                <a:ea typeface="Batang" pitchFamily="18" charset="-127"/>
              </a:rPr>
              <a:t>الاحتيال )</a:t>
            </a:r>
            <a:endParaRPr lang="fr-FR" sz="2400" b="1" dirty="0">
              <a:solidFill>
                <a:srgbClr val="FF0000"/>
              </a:solidFill>
              <a:latin typeface="Batang" pitchFamily="18" charset="-127"/>
              <a:ea typeface="Batang" pitchFamily="18" charset="-127"/>
            </a:endParaRPr>
          </a:p>
        </p:txBody>
      </p:sp>
      <p:sp>
        <p:nvSpPr>
          <p:cNvPr id="14" name="Rectangle 13"/>
          <p:cNvSpPr/>
          <p:nvPr/>
        </p:nvSpPr>
        <p:spPr>
          <a:xfrm>
            <a:off x="201768" y="612247"/>
            <a:ext cx="8890717" cy="5847755"/>
          </a:xfrm>
          <a:prstGeom prst="rect">
            <a:avLst/>
          </a:prstGeom>
        </p:spPr>
        <p:txBody>
          <a:bodyPr wrap="square">
            <a:spAutoFit/>
          </a:bodyPr>
          <a:lstStyle/>
          <a:p>
            <a:pPr algn="ctr"/>
            <a:r>
              <a:rPr lang="fr-FR" sz="2200" dirty="0">
                <a:ea typeface="Batang" pitchFamily="18" charset="-127"/>
              </a:rPr>
              <a:t>est une pratique délibérée et trompeuse visant à obtenir un avantage financier ou autre en utilisant des moyens illégaux, malhonnêtes ou contraires à l'éthique.</a:t>
            </a:r>
          </a:p>
          <a:p>
            <a:pPr algn="ctr"/>
            <a:r>
              <a:rPr lang="fr-FR" sz="2200" dirty="0">
                <a:ea typeface="Batang" pitchFamily="18" charset="-127"/>
              </a:rPr>
              <a:t>La fraude peut prendre différentes formes, telles que la falsification de documents, la manipulation de comptes, l'appropriation d'identité, la corruption, l'arnaque ou la contrefaçon.</a:t>
            </a:r>
          </a:p>
          <a:p>
            <a:pPr algn="ctr"/>
            <a:r>
              <a:rPr lang="fr-FR" sz="2200" dirty="0">
                <a:ea typeface="Batang" pitchFamily="18" charset="-127"/>
              </a:rPr>
              <a:t>Les conséquences de la fraude peuvent être graves, non seulement pour les victimes directes, mais aussi pour la société dans son ensemble. La fraude peut causer des pertes financières importantes, nuire à la réputation des entreprises ou des institutions, et miner la confiance du public dans les systèmes et les institutions en général.</a:t>
            </a:r>
          </a:p>
          <a:p>
            <a:pPr algn="ctr"/>
            <a:r>
              <a:rPr lang="fr-FR" sz="2200" dirty="0">
                <a:ea typeface="Batang" pitchFamily="18" charset="-127"/>
              </a:rPr>
              <a:t>Pour lutter contre la fraude, il est important de promouvoir la transparence, l'intégrité et la responsabilité dans tous les domaines de la vie professionnelle et publique.</a:t>
            </a:r>
          </a:p>
          <a:p>
            <a:pPr algn="ctr"/>
            <a:r>
              <a:rPr lang="fr-FR" sz="2200" dirty="0">
                <a:ea typeface="Batang" pitchFamily="18" charset="-127"/>
              </a:rPr>
              <a:t>Il est important de vérifier l'identité des personnes avec lesquelles on traite, de surveiller régulièrement ses comptes et de signaler tout comportement frauduleux aux autorités compétentes.</a:t>
            </a:r>
            <a:endParaRPr lang="fr-FR" sz="2200" dirty="0">
              <a:ea typeface="Batang" pitchFamily="18" charset="-127"/>
            </a:endParaRPr>
          </a:p>
        </p:txBody>
      </p:sp>
    </p:spTree>
    <p:extLst>
      <p:ext uri="{BB962C8B-B14F-4D97-AF65-F5344CB8AC3E}">
        <p14:creationId xmlns:p14="http://schemas.microsoft.com/office/powerpoint/2010/main" val="863552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68" y="149984"/>
            <a:ext cx="5130085" cy="461665"/>
          </a:xfrm>
          <a:prstGeom prst="rect">
            <a:avLst/>
          </a:prstGeom>
        </p:spPr>
        <p:txBody>
          <a:bodyPr wrap="square">
            <a:spAutoFit/>
          </a:bodyPr>
          <a:lstStyle/>
          <a:p>
            <a:pPr algn="ctr"/>
            <a:r>
              <a:rPr lang="fr-FR" sz="2400" b="1" dirty="0">
                <a:solidFill>
                  <a:srgbClr val="FF0000"/>
                </a:solidFill>
                <a:latin typeface="Batang" pitchFamily="18" charset="-127"/>
                <a:ea typeface="Batang" pitchFamily="18" charset="-127"/>
              </a:rPr>
              <a:t> </a:t>
            </a:r>
            <a:r>
              <a:rPr lang="fr-FR" sz="2400" b="1" dirty="0" smtClean="0">
                <a:solidFill>
                  <a:srgbClr val="FF0000"/>
                </a:solidFill>
                <a:latin typeface="Batang" pitchFamily="18" charset="-127"/>
                <a:ea typeface="Batang" pitchFamily="18" charset="-127"/>
              </a:rPr>
              <a:t>6</a:t>
            </a:r>
            <a:r>
              <a:rPr lang="fr-FR" sz="2400" b="1" dirty="0" smtClean="0">
                <a:solidFill>
                  <a:srgbClr val="FF0000"/>
                </a:solidFill>
                <a:latin typeface="Batang" pitchFamily="18" charset="-127"/>
                <a:ea typeface="Batang" pitchFamily="18" charset="-127"/>
              </a:rPr>
              <a:t>/ </a:t>
            </a:r>
            <a:r>
              <a:rPr lang="fr-FR" sz="2400" b="1" dirty="0">
                <a:solidFill>
                  <a:srgbClr val="FF0000"/>
                </a:solidFill>
                <a:latin typeface="Batang" pitchFamily="18" charset="-127"/>
                <a:ea typeface="Batang" pitchFamily="18" charset="-127"/>
              </a:rPr>
              <a:t>Le pillage </a:t>
            </a:r>
            <a:r>
              <a:rPr lang="ar-DZ" sz="2400" b="1" dirty="0">
                <a:solidFill>
                  <a:srgbClr val="FF0000"/>
                </a:solidFill>
                <a:latin typeface="Batang" pitchFamily="18" charset="-127"/>
                <a:ea typeface="Batang" pitchFamily="18" charset="-127"/>
              </a:rPr>
              <a:t>سلب و النهب </a:t>
            </a:r>
            <a:r>
              <a:rPr lang="ar-DZ" sz="2400" b="1" dirty="0" smtClean="0">
                <a:solidFill>
                  <a:srgbClr val="FF0000"/>
                </a:solidFill>
                <a:latin typeface="Batang" pitchFamily="18" charset="-127"/>
                <a:ea typeface="Batang" pitchFamily="18" charset="-127"/>
              </a:rPr>
              <a:t>)</a:t>
            </a:r>
            <a:endParaRPr lang="fr-FR" sz="2400" b="1" dirty="0">
              <a:solidFill>
                <a:srgbClr val="FF0000"/>
              </a:solidFill>
              <a:latin typeface="Batang" pitchFamily="18" charset="-127"/>
              <a:ea typeface="Batang" pitchFamily="18" charset="-127"/>
            </a:endParaRPr>
          </a:p>
        </p:txBody>
      </p:sp>
      <p:sp>
        <p:nvSpPr>
          <p:cNvPr id="3" name="Rectangle 2"/>
          <p:cNvSpPr/>
          <p:nvPr/>
        </p:nvSpPr>
        <p:spPr>
          <a:xfrm>
            <a:off x="201768" y="701802"/>
            <a:ext cx="8272531" cy="5293757"/>
          </a:xfrm>
          <a:prstGeom prst="rect">
            <a:avLst/>
          </a:prstGeom>
        </p:spPr>
        <p:txBody>
          <a:bodyPr wrap="square">
            <a:spAutoFit/>
          </a:bodyPr>
          <a:lstStyle/>
          <a:p>
            <a:pPr algn="ctr"/>
            <a:r>
              <a:rPr lang="fr-FR" sz="2200" dirty="0">
                <a:ea typeface="Batang" pitchFamily="18" charset="-127"/>
              </a:rPr>
              <a:t>est une pratique illégale qui consiste à voler des biens, des ressources ou des richesses d'une zone géographique ou d'une communauté, généralement en période de conflit, de crise ou d'instabilité politique.</a:t>
            </a:r>
          </a:p>
          <a:p>
            <a:pPr algn="ctr"/>
            <a:r>
              <a:rPr lang="fr-FR" sz="2200" dirty="0">
                <a:ea typeface="Batang" pitchFamily="18" charset="-127"/>
              </a:rPr>
              <a:t>Le pillage peut prendre plusieurs formes, telles que la destruction de biens, l'appropriation de ressources naturelles, l'expropriation de biens immobiliers ou la saisie de biens personnels.</a:t>
            </a:r>
          </a:p>
          <a:p>
            <a:pPr algn="ctr"/>
            <a:r>
              <a:rPr lang="fr-FR" sz="2200" dirty="0">
                <a:ea typeface="Batang" pitchFamily="18" charset="-127"/>
              </a:rPr>
              <a:t>Le pillage peut avoir des conséquences graves pour les communautés et les populations touchées, notamment la perte de biens et de moyens de subsistance, la destruction de l'infrastructure et de l'environnement, ainsi que la violence et la déstabilisation politique</a:t>
            </a:r>
            <a:r>
              <a:rPr lang="fr-FR" sz="2200" dirty="0" smtClean="0">
                <a:ea typeface="Batang" pitchFamily="18" charset="-127"/>
              </a:rPr>
              <a:t>.</a:t>
            </a:r>
          </a:p>
          <a:p>
            <a:pPr algn="ctr"/>
            <a:endParaRPr lang="fr-FR" sz="2200" dirty="0">
              <a:ea typeface="Batang" pitchFamily="18" charset="-127"/>
            </a:endParaRPr>
          </a:p>
          <a:p>
            <a:pPr algn="ctr"/>
            <a:r>
              <a:rPr lang="fr-FR" sz="2400" b="1" dirty="0">
                <a:solidFill>
                  <a:srgbClr val="0070C0"/>
                </a:solidFill>
                <a:ea typeface="Batang" pitchFamily="18" charset="-127"/>
              </a:rPr>
              <a:t>Pour lutter contre le pillage, il est important de promouvoir la paix, la stabilité et la sécurité, ainsi que de mettre en place des mécanismes pour protéger les populations civiles et prévenir les conflits.</a:t>
            </a:r>
            <a:endParaRPr lang="fr-FR" sz="2400" b="1" dirty="0">
              <a:solidFill>
                <a:srgbClr val="0070C0"/>
              </a:solidFill>
              <a:ea typeface="Batang" pitchFamily="18" charset="-127"/>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299" y="200510"/>
            <a:ext cx="3607291" cy="201722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576" y="2360481"/>
            <a:ext cx="3626014" cy="2443336"/>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299" y="4906851"/>
            <a:ext cx="3607291" cy="1912512"/>
          </a:xfrm>
          <a:prstGeom prst="rect">
            <a:avLst/>
          </a:prstGeom>
        </p:spPr>
      </p:pic>
    </p:spTree>
    <p:extLst>
      <p:ext uri="{BB962C8B-B14F-4D97-AF65-F5344CB8AC3E}">
        <p14:creationId xmlns:p14="http://schemas.microsoft.com/office/powerpoint/2010/main" val="23243959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398</TotalTime>
  <Words>1792</Words>
  <Application>Microsoft Office PowerPoint</Application>
  <PresentationFormat>Personnalisé</PresentationFormat>
  <Paragraphs>66</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Chulus Info</cp:lastModifiedBy>
  <cp:revision>43</cp:revision>
  <dcterms:created xsi:type="dcterms:W3CDTF">2025-02-07T20:36:50Z</dcterms:created>
  <dcterms:modified xsi:type="dcterms:W3CDTF">2025-03-07T22:23:34Z</dcterms:modified>
</cp:coreProperties>
</file>