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60" r:id="rId3"/>
    <p:sldId id="277" r:id="rId4"/>
    <p:sldId id="256" r:id="rId5"/>
    <p:sldId id="259" r:id="rId6"/>
    <p:sldId id="262" r:id="rId7"/>
    <p:sldId id="261" r:id="rId8"/>
    <p:sldId id="267" r:id="rId9"/>
    <p:sldId id="263" r:id="rId10"/>
    <p:sldId id="265" r:id="rId11"/>
    <p:sldId id="264" r:id="rId12"/>
    <p:sldId id="266" r:id="rId13"/>
    <p:sldId id="268" r:id="rId14"/>
    <p:sldId id="269" r:id="rId15"/>
    <p:sldId id="279" r:id="rId16"/>
    <p:sldId id="270" r:id="rId17"/>
    <p:sldId id="271" r:id="rId18"/>
    <p:sldId id="278" r:id="rId19"/>
    <p:sldId id="272" r:id="rId20"/>
    <p:sldId id="274" r:id="rId21"/>
    <p:sldId id="273"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12C3F-1F71-4CB8-843F-A7ABF82B99CA}" type="datetimeFigureOut">
              <a:rPr lang="fr-FR" smtClean="0"/>
              <a:t>04/10/2024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59170-DF99-43B4-8E15-BDD22962F898}" type="slidenum">
              <a:rPr lang="fr-FR" smtClean="0"/>
              <a:t>‹N°›</a:t>
            </a:fld>
            <a:endParaRPr lang="fr-FR"/>
          </a:p>
        </p:txBody>
      </p:sp>
    </p:spTree>
    <p:extLst>
      <p:ext uri="{BB962C8B-B14F-4D97-AF65-F5344CB8AC3E}">
        <p14:creationId xmlns:p14="http://schemas.microsoft.com/office/powerpoint/2010/main" val="20924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859170-DF99-43B4-8E15-BDD22962F898}" type="slidenum">
              <a:rPr lang="fr-FR" smtClean="0"/>
              <a:t>15</a:t>
            </a:fld>
            <a:endParaRPr lang="fr-FR"/>
          </a:p>
        </p:txBody>
      </p:sp>
    </p:spTree>
    <p:extLst>
      <p:ext uri="{BB962C8B-B14F-4D97-AF65-F5344CB8AC3E}">
        <p14:creationId xmlns:p14="http://schemas.microsoft.com/office/powerpoint/2010/main" val="79791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5ACBAB-40A5-4AFD-B238-D8CEB97BB194}" type="datetime1">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157061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E33E2C-4C88-4509-92F5-AFD28988C5D2}" type="datetime1">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51529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02CBD7-E5A7-4D46-8323-BB670C0EEC4D}" type="datetime1">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172907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99F29A-7564-41EC-A6E1-F1CFC20FFD8D}" type="datetime1">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145121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55A8852-6B95-4D74-8185-5532E737B237}" type="datetime1">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404229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4431083-FBFD-4282-B8D1-C6B6F6302B24}" type="datetime1">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46439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AA6ED6-59F3-45DF-B686-00EA3BCFE888}" type="datetime1">
              <a:rPr lang="fr-FR" smtClean="0"/>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36322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EBBBED7-0AA2-4CE1-89EE-FE8332B2DBB8}" type="datetime1">
              <a:rPr lang="fr-FR" smtClean="0"/>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77860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344057-0307-4819-BDF0-53B2B3AD8EF3}" type="datetime1">
              <a:rPr lang="fr-FR" smtClean="0"/>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740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6466A1-D826-4598-91D4-B41DD5569F14}" type="datetime1">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247821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DBD01D-F704-478A-B345-6EBF3992F35E}" type="datetime1">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32712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4A512-F2D8-42F5-ADA8-98FC911C819C}" type="datetime1">
              <a:rPr lang="fr-FR" smtClean="0"/>
              <a:t>04/10/2024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E7C90-24B6-4F12-A20C-633E31BB8BA1}" type="slidenum">
              <a:rPr lang="fr-FR" smtClean="0"/>
              <a:t>‹N°›</a:t>
            </a:fld>
            <a:endParaRPr lang="fr-FR"/>
          </a:p>
        </p:txBody>
      </p:sp>
    </p:spTree>
    <p:extLst>
      <p:ext uri="{BB962C8B-B14F-4D97-AF65-F5344CB8AC3E}">
        <p14:creationId xmlns:p14="http://schemas.microsoft.com/office/powerpoint/2010/main" val="229769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00.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2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0.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8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54.png"/><Relationship Id="rId7" Type="http://schemas.openxmlformats.org/officeDocument/2006/relationships/image" Target="../media/image440.png"/><Relationship Id="rId12"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0.png"/><Relationship Id="rId11" Type="http://schemas.openxmlformats.org/officeDocument/2006/relationships/image" Target="../media/image57.png"/><Relationship Id="rId10" Type="http://schemas.openxmlformats.org/officeDocument/2006/relationships/image" Target="../media/image56.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1.png"/><Relationship Id="rId5" Type="http://schemas.openxmlformats.org/officeDocument/2006/relationships/image" Target="../media/image531.png"/><Relationship Id="rId4" Type="http://schemas.openxmlformats.org/officeDocument/2006/relationships/image" Target="../media/image521.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71.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60.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1.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20.jpe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9.png"/><Relationship Id="rId2" Type="http://schemas.openxmlformats.org/officeDocument/2006/relationships/image" Target="../media/image520.png"/><Relationship Id="rId1" Type="http://schemas.openxmlformats.org/officeDocument/2006/relationships/slideLayout" Target="../slideLayouts/slideLayout1.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70.png"/><Relationship Id="rId3" Type="http://schemas.openxmlformats.org/officeDocument/2006/relationships/image" Target="../media/image570.png"/><Relationship Id="rId7" Type="http://schemas.openxmlformats.org/officeDocument/2006/relationships/image" Target="../media/image610.png"/><Relationship Id="rId12" Type="http://schemas.openxmlformats.org/officeDocument/2006/relationships/image" Target="../media/image660.png"/><Relationship Id="rId17" Type="http://schemas.openxmlformats.org/officeDocument/2006/relationships/image" Target="../media/image710.png"/><Relationship Id="rId2" Type="http://schemas.openxmlformats.org/officeDocument/2006/relationships/image" Target="../media/image790.png"/><Relationship Id="rId16" Type="http://schemas.openxmlformats.org/officeDocument/2006/relationships/image" Target="../media/image700.png"/><Relationship Id="rId1" Type="http://schemas.openxmlformats.org/officeDocument/2006/relationships/slideLayout" Target="../slideLayouts/slideLayout1.xml"/><Relationship Id="rId6" Type="http://schemas.openxmlformats.org/officeDocument/2006/relationships/image" Target="../media/image600.png"/><Relationship Id="rId11" Type="http://schemas.openxmlformats.org/officeDocument/2006/relationships/image" Target="../media/image650.png"/><Relationship Id="rId5" Type="http://schemas.openxmlformats.org/officeDocument/2006/relationships/image" Target="../media/image590.png"/><Relationship Id="rId15" Type="http://schemas.openxmlformats.org/officeDocument/2006/relationships/image" Target="../media/image690.png"/><Relationship Id="rId10" Type="http://schemas.openxmlformats.org/officeDocument/2006/relationships/image" Target="../media/image640.png"/><Relationship Id="rId4" Type="http://schemas.openxmlformats.org/officeDocument/2006/relationships/image" Target="../media/image580.png"/><Relationship Id="rId9" Type="http://schemas.openxmlformats.org/officeDocument/2006/relationships/image" Target="../media/image630.png"/><Relationship Id="rId14" Type="http://schemas.openxmlformats.org/officeDocument/2006/relationships/image" Target="../media/image680.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50.png"/><Relationship Id="rId3" Type="http://schemas.openxmlformats.org/officeDocument/2006/relationships/image" Target="../media/image85.png"/><Relationship Id="rId7" Type="http://schemas.openxmlformats.org/officeDocument/2006/relationships/image" Target="../media/image88.png"/><Relationship Id="rId12" Type="http://schemas.openxmlformats.org/officeDocument/2006/relationships/image" Target="../media/image840.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830.png"/><Relationship Id="rId5" Type="http://schemas.openxmlformats.org/officeDocument/2006/relationships/image" Target="../media/image86.png"/><Relationship Id="rId15" Type="http://schemas.openxmlformats.org/officeDocument/2006/relationships/image" Target="../media/image92.png"/><Relationship Id="rId10" Type="http://schemas.openxmlformats.org/officeDocument/2006/relationships/image" Target="../media/image91.png"/><Relationship Id="rId4" Type="http://schemas.openxmlformats.org/officeDocument/2006/relationships/image" Target="../media/image86.jpeg"/><Relationship Id="rId9" Type="http://schemas.openxmlformats.org/officeDocument/2006/relationships/image" Target="../media/image90.png"/><Relationship Id="rId14" Type="http://schemas.openxmlformats.org/officeDocument/2006/relationships/image" Target="../media/image8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48E7C90-24B6-4F12-A20C-633E31BB8BA1}" type="slidenum">
              <a:rPr lang="fr-FR" smtClean="0"/>
              <a:t>1</a:t>
            </a:fld>
            <a:endParaRPr lang="fr-FR"/>
          </a:p>
        </p:txBody>
      </p:sp>
      <p:pic>
        <p:nvPicPr>
          <p:cNvPr id="5" name="Image 6"/>
          <p:cNvPicPr>
            <a:picLocks noChangeAspect="1" noChangeArrowheads="1"/>
          </p:cNvPicPr>
          <p:nvPr/>
        </p:nvPicPr>
        <p:blipFill>
          <a:blip r:embed="rId2"/>
          <a:srcRect/>
          <a:stretch>
            <a:fillRect/>
          </a:stretch>
        </p:blipFill>
        <p:spPr bwMode="auto">
          <a:xfrm>
            <a:off x="395536" y="332656"/>
            <a:ext cx="1189039" cy="1145156"/>
          </a:xfrm>
          <a:prstGeom prst="ellipse">
            <a:avLst/>
          </a:prstGeom>
          <a:ln>
            <a:noFill/>
          </a:ln>
          <a:effectLst>
            <a:softEdge rad="112500"/>
          </a:effectLst>
        </p:spPr>
      </p:pic>
      <p:pic>
        <p:nvPicPr>
          <p:cNvPr id="6" name="Image 6"/>
          <p:cNvPicPr>
            <a:picLocks noChangeAspect="1" noChangeArrowheads="1"/>
          </p:cNvPicPr>
          <p:nvPr/>
        </p:nvPicPr>
        <p:blipFill>
          <a:blip r:embed="rId2"/>
          <a:srcRect/>
          <a:stretch>
            <a:fillRect/>
          </a:stretch>
        </p:blipFill>
        <p:spPr bwMode="auto">
          <a:xfrm>
            <a:off x="7668344" y="248406"/>
            <a:ext cx="1189039" cy="1145156"/>
          </a:xfrm>
          <a:prstGeom prst="ellipse">
            <a:avLst/>
          </a:prstGeom>
          <a:ln>
            <a:noFill/>
          </a:ln>
          <a:effectLst>
            <a:softEdge rad="112500"/>
          </a:effectLst>
        </p:spPr>
      </p:pic>
      <p:sp>
        <p:nvSpPr>
          <p:cNvPr id="7" name="Rectangle 6"/>
          <p:cNvSpPr/>
          <p:nvPr/>
        </p:nvSpPr>
        <p:spPr>
          <a:xfrm>
            <a:off x="2187714" y="1342009"/>
            <a:ext cx="5236113" cy="307777"/>
          </a:xfrm>
          <a:prstGeom prst="rect">
            <a:avLst/>
          </a:prstGeom>
        </p:spPr>
        <p:txBody>
          <a:bodyPr wrap="none">
            <a:spAutoFit/>
          </a:bodyPr>
          <a:lstStyle/>
          <a:p>
            <a:r>
              <a:rPr lang="en-US" sz="1400" b="1" dirty="0">
                <a:latin typeface="Arial Black" pitchFamily="34" charset="0"/>
                <a:ea typeface="Calibri" pitchFamily="34" charset="0"/>
                <a:cs typeface="Times New Roman" pitchFamily="18" charset="0"/>
              </a:rPr>
              <a:t>Department of Mathematics and Computer Science</a:t>
            </a:r>
            <a:endParaRPr lang="fr-FR" sz="1400" b="1" dirty="0">
              <a:latin typeface="Arial Black" pitchFamily="34" charset="0"/>
              <a:ea typeface="Calibri" pitchFamily="34" charset="0"/>
              <a:cs typeface="Times New Roman" pitchFamily="18" charset="0"/>
            </a:endParaRPr>
          </a:p>
        </p:txBody>
      </p:sp>
      <p:sp>
        <p:nvSpPr>
          <p:cNvPr id="8" name="Rectangle 7"/>
          <p:cNvSpPr/>
          <p:nvPr/>
        </p:nvSpPr>
        <p:spPr>
          <a:xfrm>
            <a:off x="196792" y="3212976"/>
            <a:ext cx="8622873" cy="769441"/>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sz="4400" b="1" dirty="0">
                <a:solidFill>
                  <a:srgbClr val="1D2125"/>
                </a:solidFill>
                <a:latin typeface="-apple-system"/>
              </a:rPr>
              <a:t>Mechanics of the material point</a:t>
            </a:r>
            <a:endParaRPr lang="fr-FR" sz="4400" b="1" dirty="0"/>
          </a:p>
        </p:txBody>
      </p:sp>
      <p:sp>
        <p:nvSpPr>
          <p:cNvPr id="9" name="Rectangle 8"/>
          <p:cNvSpPr/>
          <p:nvPr/>
        </p:nvSpPr>
        <p:spPr>
          <a:xfrm>
            <a:off x="1584575" y="818789"/>
            <a:ext cx="6299793" cy="523220"/>
          </a:xfrm>
          <a:prstGeom prst="rect">
            <a:avLst/>
          </a:prstGeom>
        </p:spPr>
        <p:txBody>
          <a:bodyPr wrap="square">
            <a:spAutoFit/>
          </a:bodyPr>
          <a:lstStyle/>
          <a:p>
            <a:pPr algn="ctr" fontAlgn="base">
              <a:spcBef>
                <a:spcPct val="0"/>
              </a:spcBef>
              <a:spcAft>
                <a:spcPct val="0"/>
              </a:spcAft>
              <a:tabLst>
                <a:tab pos="1638300" algn="r"/>
                <a:tab pos="1895475" algn="r"/>
              </a:tabLst>
            </a:pPr>
            <a:r>
              <a:rPr lang="en-US" sz="1400" b="1" dirty="0">
                <a:latin typeface="Arial Black" pitchFamily="34" charset="0"/>
                <a:ea typeface="Calibri" pitchFamily="34" charset="0"/>
                <a:cs typeface="Times New Roman" pitchFamily="18" charset="0"/>
              </a:rPr>
              <a:t>Faculty of Exact Sciences, Natural Sciences and Life Sciences</a:t>
            </a:r>
            <a:endParaRPr lang="fr-FR" sz="1400" b="1" dirty="0">
              <a:latin typeface="Arial Black" pitchFamily="34" charset="0"/>
              <a:ea typeface="Calibri" pitchFamily="34" charset="0"/>
              <a:cs typeface="Times New Roman" pitchFamily="18" charset="0"/>
            </a:endParaRPr>
          </a:p>
        </p:txBody>
      </p:sp>
      <p:sp>
        <p:nvSpPr>
          <p:cNvPr id="10" name="Rectangle 1"/>
          <p:cNvSpPr>
            <a:spLocks noChangeArrowheads="1"/>
          </p:cNvSpPr>
          <p:nvPr/>
        </p:nvSpPr>
        <p:spPr bwMode="auto">
          <a:xfrm>
            <a:off x="3043581" y="457802"/>
            <a:ext cx="33083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38300" algn="r"/>
                <a:tab pos="1895475" algn="r"/>
              </a:tabLst>
            </a:pPr>
            <a:r>
              <a:rPr kumimoji="0" lang="en-US" sz="14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Larbi</a:t>
            </a:r>
            <a:r>
              <a:rPr kumimoji="0" lang="en-US"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Ben </a:t>
            </a:r>
            <a:r>
              <a:rPr kumimoji="0" lang="en-US" sz="14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M’hidi</a:t>
            </a:r>
            <a:r>
              <a:rPr kumimoji="0" lang="en-US"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University</a:t>
            </a:r>
            <a:endParaRPr kumimoji="0" lang="en-US" sz="24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11" name="Rectangle 10"/>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
        <p:nvSpPr>
          <p:cNvPr id="13" name="Rectangle 12"/>
          <p:cNvSpPr/>
          <p:nvPr/>
        </p:nvSpPr>
        <p:spPr>
          <a:xfrm>
            <a:off x="3347864" y="2313161"/>
            <a:ext cx="1899815" cy="646331"/>
          </a:xfrm>
          <a:prstGeom prst="rect">
            <a:avLst/>
          </a:prstGeom>
        </p:spPr>
        <p:txBody>
          <a:bodyPr wrap="none">
            <a:spAutoFit/>
          </a:bodyPr>
          <a:lstStyle/>
          <a:p>
            <a:r>
              <a:rPr lang="fr-FR" sz="3600" b="1" u="sng" dirty="0" err="1">
                <a:solidFill>
                  <a:srgbClr val="0070C0"/>
                </a:solidFill>
              </a:rPr>
              <a:t>Physics</a:t>
            </a:r>
            <a:r>
              <a:rPr lang="fr-FR" sz="3600" b="1" u="sng" dirty="0">
                <a:solidFill>
                  <a:srgbClr val="0070C0"/>
                </a:solidFill>
              </a:rPr>
              <a:t> 1</a:t>
            </a:r>
            <a:endParaRPr lang="fr-FR" sz="3600" dirty="0">
              <a:solidFill>
                <a:srgbClr val="0070C0"/>
              </a:solidFill>
            </a:endParaRPr>
          </a:p>
        </p:txBody>
      </p:sp>
      <p:sp>
        <p:nvSpPr>
          <p:cNvPr id="14" name="Rectangle 3"/>
          <p:cNvSpPr>
            <a:spLocks noChangeArrowheads="1"/>
          </p:cNvSpPr>
          <p:nvPr/>
        </p:nvSpPr>
        <p:spPr bwMode="auto">
          <a:xfrm>
            <a:off x="3923928" y="4869160"/>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kumimoji="0" lang="en-US" sz="3200" b="1" i="0" u="none" strike="noStrike" kern="0" cap="none" spc="0" normalizeH="0" baseline="0" noProof="0" dirty="0" smtClean="0">
                <a:ln>
                  <a:noFill/>
                </a:ln>
                <a:effectLst/>
                <a:uLnTx/>
                <a:uFillTx/>
                <a:latin typeface="Monotype Corsiva" pitchFamily="66" charset="0"/>
                <a:cs typeface="Arial" charset="0"/>
              </a:rPr>
              <a:t>Dr. </a:t>
            </a:r>
            <a:r>
              <a:rPr kumimoji="0" lang="en-US" sz="3200" b="1" i="0" u="none" strike="noStrike" kern="0" cap="none" spc="0" normalizeH="0" baseline="0" noProof="0" dirty="0" err="1" smtClean="0">
                <a:ln>
                  <a:noFill/>
                </a:ln>
                <a:effectLst/>
                <a:uLnTx/>
                <a:uFillTx/>
                <a:latin typeface="Monotype Corsiva" pitchFamily="66" charset="0"/>
                <a:cs typeface="Arial" charset="0"/>
              </a:rPr>
              <a:t>Souheyla</a:t>
            </a:r>
            <a:r>
              <a:rPr kumimoji="0" lang="en-US" sz="3200" b="1" i="0" u="none" strike="noStrike" kern="0" cap="none" spc="0" normalizeH="0" baseline="0" noProof="0" dirty="0" smtClean="0">
                <a:ln>
                  <a:noFill/>
                </a:ln>
                <a:effectLst/>
                <a:uLnTx/>
                <a:uFillTx/>
                <a:latin typeface="Monotype Corsiva" pitchFamily="66" charset="0"/>
                <a:cs typeface="Arial" charset="0"/>
              </a:rPr>
              <a:t> </a:t>
            </a:r>
            <a:r>
              <a:rPr kumimoji="0" lang="en-US" sz="3200" b="1" i="0" u="none" strike="noStrike" kern="0" cap="none" spc="0" normalizeH="0" baseline="0" noProof="0" dirty="0" err="1" smtClean="0">
                <a:ln>
                  <a:noFill/>
                </a:ln>
                <a:effectLst/>
                <a:uLnTx/>
                <a:uFillTx/>
                <a:latin typeface="Monotype Corsiva" pitchFamily="66" charset="0"/>
                <a:cs typeface="Arial" charset="0"/>
              </a:rPr>
              <a:t>Gagui</a:t>
            </a:r>
            <a:endParaRPr lang="en-US" sz="3200" b="1" kern="0" dirty="0" smtClean="0">
              <a:latin typeface="Monotype Corsiva" pitchFamily="66" charset="0"/>
              <a:cs typeface="Arial" charset="0"/>
            </a:endParaRPr>
          </a:p>
          <a:p>
            <a:pPr lvl="0"/>
            <a:r>
              <a:rPr lang="en-US" sz="3200" b="1" kern="0" dirty="0" smtClean="0">
                <a:solidFill>
                  <a:srgbClr val="0070C0"/>
                </a:solidFill>
                <a:latin typeface="Monotype Corsiva" pitchFamily="66" charset="0"/>
                <a:cs typeface="Arial" charset="0"/>
              </a:rPr>
              <a:t>souheyla.gagui@univ-oeb.dz</a:t>
            </a:r>
            <a:endParaRPr kumimoji="0" lang="fr-FR" sz="3200" b="0" i="0" u="none" strike="noStrike" kern="0" cap="none" spc="0" normalizeH="0" baseline="0" noProof="0" dirty="0" smtClean="0">
              <a:ln>
                <a:noFill/>
              </a:ln>
              <a:solidFill>
                <a:srgbClr val="0070C0"/>
              </a:solidFill>
              <a:effectLst/>
              <a:uLnTx/>
              <a:uFillTx/>
            </a:endParaRPr>
          </a:p>
        </p:txBody>
      </p:sp>
    </p:spTree>
    <p:extLst>
      <p:ext uri="{BB962C8B-B14F-4D97-AF65-F5344CB8AC3E}">
        <p14:creationId xmlns:p14="http://schemas.microsoft.com/office/powerpoint/2010/main" val="266416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10</a:t>
            </a:fld>
            <a:endParaRPr lang="fr-FR" b="1" dirty="0">
              <a:solidFill>
                <a:schemeClr val="tx1"/>
              </a:solidFill>
            </a:endParaRPr>
          </a:p>
        </p:txBody>
      </p:sp>
      <p:sp>
        <p:nvSpPr>
          <p:cNvPr id="2" name="Rectangle 1"/>
          <p:cNvSpPr/>
          <p:nvPr/>
        </p:nvSpPr>
        <p:spPr>
          <a:xfrm>
            <a:off x="251520" y="332656"/>
            <a:ext cx="1103187" cy="369332"/>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50000" t="50000" r="50000" b="50000"/>
            </a:path>
            <a:tileRect/>
          </a:gradFill>
        </p:spPr>
        <p:txBody>
          <a:bodyPr wrap="none">
            <a:spAutoFit/>
          </a:bodyPr>
          <a:lstStyle/>
          <a:p>
            <a:r>
              <a:rPr lang="fr-FR" b="1" dirty="0">
                <a:latin typeface="Arial Rounded MT Bold" pitchFamily="34" charset="0"/>
              </a:rPr>
              <a:t>Solution</a:t>
            </a:r>
          </a:p>
        </p:txBody>
      </p:sp>
      <p:sp>
        <p:nvSpPr>
          <p:cNvPr id="3" name="Rectangle 2"/>
          <p:cNvSpPr/>
          <p:nvPr/>
        </p:nvSpPr>
        <p:spPr>
          <a:xfrm>
            <a:off x="219286" y="908720"/>
            <a:ext cx="6800986" cy="369332"/>
          </a:xfrm>
          <a:prstGeom prst="rect">
            <a:avLst/>
          </a:prstGeom>
        </p:spPr>
        <p:txBody>
          <a:bodyPr wrap="square">
            <a:spAutoFit/>
          </a:bodyPr>
          <a:lstStyle/>
          <a:p>
            <a:r>
              <a:rPr lang="en-US" b="1" dirty="0" smtClean="0">
                <a:latin typeface="Arial Rounded MT Bold" pitchFamily="34" charset="0"/>
              </a:rPr>
              <a:t>1/ We </a:t>
            </a:r>
            <a:r>
              <a:rPr lang="en-US" b="1" dirty="0">
                <a:latin typeface="Arial Rounded MT Bold" pitchFamily="34" charset="0"/>
              </a:rPr>
              <a:t>take </a:t>
            </a:r>
            <a:r>
              <a:rPr lang="en-US" b="1" dirty="0" smtClean="0">
                <a:solidFill>
                  <a:srgbClr val="FF0000"/>
                </a:solidFill>
                <a:latin typeface="Arial Rounded MT Bold" pitchFamily="34" charset="0"/>
              </a:rPr>
              <a:t>t </a:t>
            </a:r>
            <a:r>
              <a:rPr lang="en-US" b="1" dirty="0">
                <a:latin typeface="Arial Rounded MT Bold" pitchFamily="34" charset="0"/>
              </a:rPr>
              <a:t>from the equation </a:t>
            </a:r>
            <a:r>
              <a:rPr lang="en-US" b="1" dirty="0">
                <a:solidFill>
                  <a:srgbClr val="FF0000"/>
                </a:solidFill>
                <a:latin typeface="Arial Rounded MT Bold" pitchFamily="34" charset="0"/>
              </a:rPr>
              <a:t>x</a:t>
            </a:r>
            <a:r>
              <a:rPr lang="en-US" b="1" dirty="0">
                <a:latin typeface="Arial Rounded MT Bold" pitchFamily="34" charset="0"/>
              </a:rPr>
              <a:t> </a:t>
            </a:r>
            <a:r>
              <a:rPr lang="en-US" b="1" dirty="0" smtClean="0">
                <a:latin typeface="Arial Rounded MT Bold" pitchFamily="34" charset="0"/>
              </a:rPr>
              <a:t>, which </a:t>
            </a:r>
            <a:r>
              <a:rPr lang="en-US" b="1" dirty="0">
                <a:latin typeface="Arial Rounded MT Bold" pitchFamily="34" charset="0"/>
              </a:rPr>
              <a:t>we replace by </a:t>
            </a:r>
            <a:r>
              <a:rPr lang="en-US" b="1" dirty="0" smtClean="0">
                <a:latin typeface="Arial Rounded MT Bold" pitchFamily="34" charset="0"/>
              </a:rPr>
              <a:t> </a:t>
            </a:r>
            <a:r>
              <a:rPr lang="en-US" b="1" dirty="0" smtClean="0">
                <a:solidFill>
                  <a:srgbClr val="FF0000"/>
                </a:solidFill>
                <a:latin typeface="Arial Rounded MT Bold" pitchFamily="34" charset="0"/>
              </a:rPr>
              <a:t>y</a:t>
            </a:r>
            <a:r>
              <a:rPr lang="en-US" b="1" dirty="0" smtClean="0">
                <a:latin typeface="Arial Rounded MT Bold" pitchFamily="34" charset="0"/>
              </a:rPr>
              <a:t>:</a:t>
            </a:r>
            <a:endParaRPr lang="fr-FR" b="1" dirty="0">
              <a:latin typeface="Arial Rounded MT Bold" pitchFamily="34" charset="0"/>
            </a:endParaRPr>
          </a:p>
        </p:txBody>
      </p:sp>
      <mc:AlternateContent xmlns:mc="http://schemas.openxmlformats.org/markup-compatibility/2006" xmlns:a14="http://schemas.microsoft.com/office/drawing/2010/main">
        <mc:Choice Requires="a14">
          <p:sp>
            <p:nvSpPr>
              <p:cNvPr id="4" name="ZoneTexte 3"/>
              <p:cNvSpPr txBox="1"/>
              <p:nvPr/>
            </p:nvSpPr>
            <p:spPr>
              <a:xfrm>
                <a:off x="251939" y="1558259"/>
                <a:ext cx="1504323" cy="392993"/>
              </a:xfrm>
              <a:prstGeom prst="rect">
                <a:avLst/>
              </a:prstGeom>
              <a:noFill/>
            </p:spPr>
            <p:txBody>
              <a:bodyPr wrap="none" rtlCol="0">
                <a:spAutoFit/>
              </a:bodyPr>
              <a:lstStyle/>
              <a:p>
                <a14:m>
                  <m:oMath xmlns:m="http://schemas.openxmlformats.org/officeDocument/2006/math">
                    <m:d>
                      <m:dPr>
                        <m:ctrlPr>
                          <a:rPr lang="fr-FR" sz="2000" b="1" i="1" smtClean="0">
                            <a:solidFill>
                              <a:srgbClr val="FF0000"/>
                            </a:solidFill>
                            <a:latin typeface="Cambria Math"/>
                          </a:rPr>
                        </m:ctrlPr>
                      </m:dPr>
                      <m:e>
                        <m:r>
                          <a:rPr lang="fr-FR" sz="2000" b="1" i="1" smtClean="0">
                            <a:solidFill>
                              <a:srgbClr val="FF0000"/>
                            </a:solidFill>
                            <a:latin typeface="Cambria Math"/>
                          </a:rPr>
                          <m:t>𝟏</m:t>
                        </m:r>
                      </m:e>
                    </m:d>
                    <m:r>
                      <a:rPr lang="fr-FR" sz="2000" b="1" i="1" smtClean="0">
                        <a:latin typeface="Cambria Math"/>
                        <a:ea typeface="Cambria Math"/>
                      </a:rPr>
                      <m:t>→</m:t>
                    </m:r>
                  </m:oMath>
                </a14:m>
                <a:r>
                  <a:rPr lang="fr-FR" b="1" dirty="0" smtClean="0">
                    <a:latin typeface="Arial Rounded MT Bold" pitchFamily="34" charset="0"/>
                  </a:rPr>
                  <a:t> x=t+1</a:t>
                </a:r>
                <a:endParaRPr lang="fr-FR" b="1" dirty="0">
                  <a:latin typeface="Arial Rounded MT Bold" pitchFamily="34" charset="0"/>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251939" y="1558259"/>
                <a:ext cx="1504323" cy="392993"/>
              </a:xfrm>
              <a:prstGeom prst="rect">
                <a:avLst/>
              </a:prstGeom>
              <a:blipFill rotWithShape="1">
                <a:blip r:embed="rId2"/>
                <a:stretch>
                  <a:fillRect t="-3125" r="-3644" b="-23438"/>
                </a:stretch>
              </a:blipFill>
            </p:spPr>
            <p:txBody>
              <a:bodyPr/>
              <a:lstStyle/>
              <a:p>
                <a:r>
                  <a:rPr lang="fr-FR">
                    <a:noFill/>
                  </a:rPr>
                  <a:t> </a:t>
                </a:r>
              </a:p>
            </p:txBody>
          </p:sp>
        </mc:Fallback>
      </mc:AlternateContent>
      <p:sp>
        <p:nvSpPr>
          <p:cNvPr id="5" name="Flèche droite 4"/>
          <p:cNvSpPr/>
          <p:nvPr/>
        </p:nvSpPr>
        <p:spPr>
          <a:xfrm>
            <a:off x="2015892" y="1639591"/>
            <a:ext cx="540000" cy="288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2015892" y="365193"/>
            <a:ext cx="5364420" cy="369332"/>
            <a:chOff x="395536" y="4581128"/>
            <a:chExt cx="5364420" cy="369332"/>
          </a:xfrm>
        </p:grpSpPr>
        <p:sp>
          <p:nvSpPr>
            <p:cNvPr id="9" name="ZoneTexte 8"/>
            <p:cNvSpPr txBox="1"/>
            <p:nvPr/>
          </p:nvSpPr>
          <p:spPr>
            <a:xfrm>
              <a:off x="395536" y="4581128"/>
              <a:ext cx="2088232" cy="369332"/>
            </a:xfrm>
            <a:prstGeom prst="rect">
              <a:avLst/>
            </a:prstGeom>
            <a:noFill/>
          </p:spPr>
          <p:txBody>
            <a:bodyPr wrap="square" rtlCol="0">
              <a:spAutoFit/>
            </a:bodyPr>
            <a:lstStyle/>
            <a:p>
              <a:r>
                <a:rPr lang="fr-FR" b="1" dirty="0">
                  <a:latin typeface="Arial Rounded MT Bold" pitchFamily="34" charset="0"/>
                </a:rPr>
                <a:t>x</a:t>
              </a:r>
              <a:r>
                <a:rPr lang="fr-FR" b="1" dirty="0" smtClean="0">
                  <a:latin typeface="Arial Rounded MT Bold" pitchFamily="34" charset="0"/>
                </a:rPr>
                <a:t>= t+1   </a:t>
              </a:r>
              <a:r>
                <a:rPr lang="fr-FR" b="1" dirty="0" smtClean="0">
                  <a:solidFill>
                    <a:srgbClr val="FF0000"/>
                  </a:solidFill>
                  <a:latin typeface="Arial Rounded MT Bold" pitchFamily="34" charset="0"/>
                </a:rPr>
                <a:t>(1)</a:t>
              </a:r>
              <a:r>
                <a:rPr lang="fr-FR" b="1" dirty="0" smtClean="0">
                  <a:latin typeface="Arial Rounded MT Bold" pitchFamily="34" charset="0"/>
                </a:rPr>
                <a:t> ;</a:t>
              </a:r>
              <a:endParaRPr lang="fr-FR" b="1" dirty="0">
                <a:latin typeface="Arial Rounded MT Bold" pitchFamily="34" charset="0"/>
              </a:endParaRPr>
            </a:p>
          </p:txBody>
        </p:sp>
        <p:sp>
          <p:nvSpPr>
            <p:cNvPr id="10" name="ZoneTexte 9"/>
            <p:cNvSpPr txBox="1"/>
            <p:nvPr/>
          </p:nvSpPr>
          <p:spPr>
            <a:xfrm>
              <a:off x="1763688" y="4581128"/>
              <a:ext cx="2088232" cy="369332"/>
            </a:xfrm>
            <a:prstGeom prst="rect">
              <a:avLst/>
            </a:prstGeom>
            <a:noFill/>
          </p:spPr>
          <p:txBody>
            <a:bodyPr wrap="square" rtlCol="0">
              <a:spAutoFit/>
            </a:bodyPr>
            <a:lstStyle/>
            <a:p>
              <a:r>
                <a:rPr lang="fr-FR" b="1" dirty="0" smtClean="0">
                  <a:latin typeface="Arial Rounded MT Bold" pitchFamily="34" charset="0"/>
                </a:rPr>
                <a:t>    z=0  </a:t>
              </a:r>
              <a:r>
                <a:rPr lang="fr-FR" b="1" dirty="0" smtClean="0">
                  <a:solidFill>
                    <a:srgbClr val="FF0000"/>
                  </a:solidFill>
                  <a:latin typeface="Arial Rounded MT Bold" pitchFamily="34" charset="0"/>
                </a:rPr>
                <a:t>(2) </a:t>
              </a:r>
              <a:r>
                <a:rPr lang="fr-FR" b="1" dirty="0" smtClean="0">
                  <a:latin typeface="Arial Rounded MT Bold" pitchFamily="34" charset="0"/>
                </a:rPr>
                <a:t>;    </a:t>
              </a:r>
              <a:endParaRPr lang="fr-FR" b="1" dirty="0">
                <a:latin typeface="Arial Rounded MT Bold" pitchFamily="34" charset="0"/>
              </a:endParaRPr>
            </a:p>
          </p:txBody>
        </p:sp>
        <p:sp>
          <p:nvSpPr>
            <p:cNvPr id="11" name="ZoneTexte 12"/>
            <p:cNvSpPr txBox="1"/>
            <p:nvPr/>
          </p:nvSpPr>
          <p:spPr>
            <a:xfrm>
              <a:off x="3672076" y="4581128"/>
              <a:ext cx="2087880" cy="369332"/>
            </a:xfrm>
            <a:prstGeom prst="rect">
              <a:avLst/>
            </a:prstGeom>
            <a:noFill/>
          </p:spPr>
          <p:txBody>
            <a:bodyPr wrap="square" rtlCol="0">
              <a:spAutoFit/>
            </a:bodyPr>
            <a:lstStyle/>
            <a:p>
              <a:pPr>
                <a:spcAft>
                  <a:spcPts val="0"/>
                </a:spcAft>
              </a:pPr>
              <a:r>
                <a:rPr lang="fr-FR" sz="1800" b="1" kern="1200" dirty="0" smtClean="0">
                  <a:solidFill>
                    <a:srgbClr val="000000"/>
                  </a:solidFill>
                  <a:effectLst/>
                  <a:latin typeface="Arial Rounded MT Bold"/>
                  <a:ea typeface="Times New Roman"/>
                  <a:cs typeface="Times New Roman"/>
                </a:rPr>
                <a:t>y= t</a:t>
              </a:r>
              <a:r>
                <a:rPr lang="fr-FR" sz="1800" b="1" kern="1200" baseline="30000" dirty="0" smtClean="0">
                  <a:solidFill>
                    <a:srgbClr val="000000"/>
                  </a:solidFill>
                  <a:effectLst/>
                  <a:latin typeface="Arial Rounded MT Bold"/>
                  <a:ea typeface="Times New Roman"/>
                  <a:cs typeface="Times New Roman"/>
                </a:rPr>
                <a:t>2</a:t>
              </a:r>
              <a:r>
                <a:rPr lang="fr-FR" sz="1800" b="1" kern="1200" dirty="0" smtClean="0">
                  <a:solidFill>
                    <a:srgbClr val="000000"/>
                  </a:solidFill>
                  <a:effectLst/>
                  <a:latin typeface="Arial Rounded MT Bold"/>
                  <a:ea typeface="Times New Roman"/>
                  <a:cs typeface="Times New Roman"/>
                </a:rPr>
                <a:t>+1 </a:t>
              </a:r>
              <a:r>
                <a:rPr lang="fr-FR" sz="1800" b="1" kern="1200" dirty="0" smtClean="0">
                  <a:solidFill>
                    <a:srgbClr val="FF0000"/>
                  </a:solidFill>
                  <a:effectLst/>
                  <a:latin typeface="Arial Rounded MT Bold"/>
                  <a:ea typeface="Times New Roman"/>
                  <a:cs typeface="Times New Roman"/>
                </a:rPr>
                <a:t>(3)  </a:t>
              </a:r>
              <a:endParaRPr lang="fr-FR" sz="1200" dirty="0">
                <a:solidFill>
                  <a:srgbClr val="FF0000"/>
                </a:solidFill>
                <a:effectLst/>
                <a:latin typeface="Times New Roman"/>
                <a:ea typeface="Times New Roman"/>
              </a:endParaRPr>
            </a:p>
          </p:txBody>
        </p:sp>
      </p:grpSp>
      <p:grpSp>
        <p:nvGrpSpPr>
          <p:cNvPr id="13" name="Groupe 12"/>
          <p:cNvGrpSpPr/>
          <p:nvPr/>
        </p:nvGrpSpPr>
        <p:grpSpPr>
          <a:xfrm>
            <a:off x="2747624" y="1523922"/>
            <a:ext cx="1744310" cy="461665"/>
            <a:chOff x="2755682" y="1443331"/>
            <a:chExt cx="1744310" cy="461665"/>
          </a:xfrm>
          <a:noFill/>
        </p:grpSpPr>
        <p:sp>
          <p:nvSpPr>
            <p:cNvPr id="6" name="ZoneTexte 5"/>
            <p:cNvSpPr txBox="1"/>
            <p:nvPr/>
          </p:nvSpPr>
          <p:spPr>
            <a:xfrm>
              <a:off x="2755682" y="1443331"/>
              <a:ext cx="1168245" cy="461665"/>
            </a:xfrm>
            <a:prstGeom prst="rect">
              <a:avLst/>
            </a:prstGeom>
            <a:grpFill/>
          </p:spPr>
          <p:txBody>
            <a:bodyPr wrap="square" rtlCol="0">
              <a:spAutoFit/>
            </a:bodyPr>
            <a:lstStyle/>
            <a:p>
              <a:r>
                <a:rPr lang="fr-FR" sz="2400" b="1" dirty="0" smtClean="0"/>
                <a:t>t</a:t>
              </a:r>
              <a:r>
                <a:rPr lang="fr-FR" sz="2400" b="1" dirty="0" smtClean="0">
                  <a:latin typeface="Arial Rounded MT Bold" pitchFamily="34" charset="0"/>
                </a:rPr>
                <a:t>=x-1</a:t>
              </a:r>
              <a:endParaRPr lang="fr-FR" sz="2400" b="1" dirty="0">
                <a:latin typeface="Arial Rounded MT Bold"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949008" y="1484784"/>
                  <a:ext cx="550984" cy="369332"/>
                </a:xfrm>
                <a:prstGeom prst="rect">
                  <a:avLst/>
                </a:prstGeom>
                <a:grp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smtClean="0">
                                <a:solidFill>
                                  <a:srgbClr val="FF0000"/>
                                </a:solidFill>
                                <a:latin typeface="Cambria Math"/>
                              </a:rPr>
                            </m:ctrlPr>
                          </m:dPr>
                          <m:e>
                            <m:r>
                              <a:rPr lang="fr-FR" b="0" i="1" smtClean="0">
                                <a:solidFill>
                                  <a:srgbClr val="FF0000"/>
                                </a:solidFill>
                                <a:latin typeface="Cambria Math"/>
                              </a:rPr>
                              <m:t>∗</m:t>
                            </m:r>
                          </m:e>
                        </m:d>
                      </m:oMath>
                    </m:oMathPara>
                  </a14:m>
                  <a:endParaRPr lang="fr-FR" dirty="0">
                    <a:solidFill>
                      <a:srgbClr val="FF0000"/>
                    </a:solidFill>
                    <a:latin typeface="Broadway" pitchFamily="82"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949008" y="1484784"/>
                  <a:ext cx="550984" cy="369332"/>
                </a:xfrm>
                <a:prstGeom prst="rect">
                  <a:avLst/>
                </a:prstGeom>
                <a:blipFill rotWithShape="1">
                  <a:blip r:embed="rId3"/>
                  <a:stretch>
                    <a:fillRect/>
                  </a:stretch>
                </a:blipFill>
              </p:spPr>
              <p:txBody>
                <a:bodyPr/>
                <a:lstStyle/>
                <a:p>
                  <a:r>
                    <a:rPr lang="fr-FR">
                      <a:noFill/>
                    </a:rPr>
                    <a:t> </a:t>
                  </a:r>
                </a:p>
              </p:txBody>
            </p:sp>
          </mc:Fallback>
        </mc:AlternateContent>
      </p:grpSp>
      <p:sp>
        <p:nvSpPr>
          <p:cNvPr id="14" name="ZoneTexte 13"/>
          <p:cNvSpPr txBox="1"/>
          <p:nvPr/>
        </p:nvSpPr>
        <p:spPr>
          <a:xfrm>
            <a:off x="251939" y="2276872"/>
            <a:ext cx="1655765" cy="369332"/>
          </a:xfrm>
          <a:prstGeom prst="rect">
            <a:avLst/>
          </a:prstGeom>
          <a:noFill/>
        </p:spPr>
        <p:txBody>
          <a:bodyPr wrap="square" rtlCol="0">
            <a:spAutoFit/>
          </a:bodyPr>
          <a:lstStyle/>
          <a:p>
            <a:r>
              <a:rPr lang="fr-FR" b="1" dirty="0" smtClean="0"/>
              <a:t>(*)  →   (3)</a:t>
            </a:r>
            <a:endParaRPr lang="fr-FR" b="1" dirty="0"/>
          </a:p>
        </p:txBody>
      </p:sp>
      <p:sp>
        <p:nvSpPr>
          <p:cNvPr id="15" name="Flèche droite 14"/>
          <p:cNvSpPr/>
          <p:nvPr/>
        </p:nvSpPr>
        <p:spPr>
          <a:xfrm>
            <a:off x="1570229" y="2358204"/>
            <a:ext cx="540000" cy="288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6" name="ZoneTexte 15"/>
              <p:cNvSpPr txBox="1"/>
              <p:nvPr/>
            </p:nvSpPr>
            <p:spPr>
              <a:xfrm>
                <a:off x="2285892" y="2276872"/>
                <a:ext cx="2134815"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𝒚</m:t>
                      </m:r>
                      <m:r>
                        <a:rPr lang="fr-FR" sz="2000" b="1" i="1" smtClean="0">
                          <a:latin typeface="Cambria Math"/>
                          <a:ea typeface="Cambria Math"/>
                        </a:rPr>
                        <m:t>=</m:t>
                      </m:r>
                      <m:sSup>
                        <m:sSupPr>
                          <m:ctrlPr>
                            <a:rPr lang="fr-FR" sz="2000" b="1" i="1" smtClean="0">
                              <a:latin typeface="Cambria Math"/>
                              <a:ea typeface="Cambria Math"/>
                            </a:rPr>
                          </m:ctrlPr>
                        </m:sSupPr>
                        <m:e>
                          <m:d>
                            <m:dPr>
                              <m:ctrlPr>
                                <a:rPr lang="fr-FR" sz="2000" b="1" i="1" smtClean="0">
                                  <a:latin typeface="Cambria Math"/>
                                  <a:ea typeface="Cambria Math"/>
                                </a:rPr>
                              </m:ctrlPr>
                            </m:dPr>
                            <m:e>
                              <m:r>
                                <a:rPr lang="fr-FR" sz="2000" b="1" i="1" smtClean="0">
                                  <a:latin typeface="Cambria Math"/>
                                  <a:ea typeface="Cambria Math"/>
                                </a:rPr>
                                <m:t>𝒙</m:t>
                              </m:r>
                              <m:r>
                                <a:rPr lang="fr-FR" sz="2000" b="1" i="1" smtClean="0">
                                  <a:latin typeface="Cambria Math"/>
                                  <a:ea typeface="Cambria Math"/>
                                </a:rPr>
                                <m:t>−</m:t>
                              </m:r>
                              <m:r>
                                <a:rPr lang="fr-FR" sz="2000" b="1" i="1" smtClean="0">
                                  <a:latin typeface="Cambria Math"/>
                                  <a:ea typeface="Cambria Math"/>
                                </a:rPr>
                                <m:t>𝟏</m:t>
                              </m:r>
                            </m:e>
                          </m:d>
                        </m:e>
                        <m:sup>
                          <m:r>
                            <a:rPr lang="fr-FR" sz="2000" b="1" i="1" smtClean="0">
                              <a:latin typeface="Cambria Math"/>
                              <a:ea typeface="Cambria Math"/>
                            </a:rPr>
                            <m:t>𝟐</m:t>
                          </m:r>
                        </m:sup>
                      </m:sSup>
                      <m:r>
                        <a:rPr lang="fr-FR" sz="2000" b="1" i="1" smtClean="0">
                          <a:latin typeface="Cambria Math"/>
                          <a:ea typeface="Cambria Math"/>
                        </a:rPr>
                        <m:t>+</m:t>
                      </m:r>
                      <m:r>
                        <a:rPr lang="fr-FR" sz="2000" b="1" i="1" smtClean="0">
                          <a:latin typeface="Cambria Math"/>
                          <a:ea typeface="Cambria Math"/>
                        </a:rPr>
                        <m:t>𝟏</m:t>
                      </m:r>
                    </m:oMath>
                  </m:oMathPara>
                </a14:m>
                <a:endParaRPr lang="fr-FR" sz="2000" b="1" dirty="0"/>
              </a:p>
            </p:txBody>
          </p:sp>
        </mc:Choice>
        <mc:Fallback xmlns="">
          <p:sp>
            <p:nvSpPr>
              <p:cNvPr id="16" name="ZoneTexte 15"/>
              <p:cNvSpPr txBox="1">
                <a:spLocks noRot="1" noChangeAspect="1" noMove="1" noResize="1" noEditPoints="1" noAdjustHandles="1" noChangeArrowheads="1" noChangeShapeType="1" noTextEdit="1"/>
              </p:cNvSpPr>
              <p:nvPr/>
            </p:nvSpPr>
            <p:spPr>
              <a:xfrm>
                <a:off x="2285892" y="2276872"/>
                <a:ext cx="2134815" cy="407099"/>
              </a:xfrm>
              <a:prstGeom prst="rect">
                <a:avLst/>
              </a:prstGeom>
              <a:blipFill rotWithShape="1">
                <a:blip r:embed="rId4"/>
                <a:stretch>
                  <a:fillRect b="-10606"/>
                </a:stretch>
              </a:blipFill>
            </p:spPr>
            <p:txBody>
              <a:bodyPr/>
              <a:lstStyle/>
              <a:p>
                <a:r>
                  <a:rPr lang="fr-FR">
                    <a:noFill/>
                  </a:rPr>
                  <a:t> </a:t>
                </a:r>
              </a:p>
            </p:txBody>
          </p:sp>
        </mc:Fallback>
      </mc:AlternateContent>
      <p:sp>
        <p:nvSpPr>
          <p:cNvPr id="17" name="Rectangle 16"/>
          <p:cNvSpPr/>
          <p:nvPr/>
        </p:nvSpPr>
        <p:spPr>
          <a:xfrm>
            <a:off x="4644008" y="2934612"/>
            <a:ext cx="4279896" cy="646331"/>
          </a:xfrm>
          <a:prstGeom prst="rect">
            <a:avLst/>
          </a:prstGeom>
        </p:spPr>
        <p:txBody>
          <a:bodyPr wrap="square">
            <a:spAutoFit/>
          </a:bodyPr>
          <a:lstStyle/>
          <a:p>
            <a:pPr algn="ctr"/>
            <a:r>
              <a:rPr lang="en-US" b="1" dirty="0">
                <a:latin typeface="Arial Rounded MT Bold" pitchFamily="34" charset="0"/>
              </a:rPr>
              <a:t>so the trajectory described by point M is </a:t>
            </a:r>
            <a:r>
              <a:rPr lang="en-US" b="1" dirty="0" smtClean="0">
                <a:latin typeface="Arial Rounded MT Bold" pitchFamily="34" charset="0"/>
              </a:rPr>
              <a:t>a </a:t>
            </a:r>
            <a:r>
              <a:rPr lang="en-US" b="1" dirty="0" smtClean="0">
                <a:solidFill>
                  <a:srgbClr val="FF0000"/>
                </a:solidFill>
                <a:latin typeface="Arial Rounded MT Bold" pitchFamily="34" charset="0"/>
              </a:rPr>
              <a:t>parabolic trajectories.</a:t>
            </a:r>
            <a:endParaRPr lang="fr-FR" b="1" dirty="0">
              <a:solidFill>
                <a:srgbClr val="FF0000"/>
              </a:solidFill>
              <a:latin typeface="Arial Rounded MT Bold"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107" y="2328372"/>
            <a:ext cx="566737"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ZoneTexte 22"/>
              <p:cNvSpPr txBox="1"/>
              <p:nvPr/>
            </p:nvSpPr>
            <p:spPr>
              <a:xfrm>
                <a:off x="5292432" y="2206035"/>
                <a:ext cx="2442207" cy="470000"/>
              </a:xfrm>
              <a:prstGeom prst="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8100000" scaled="1"/>
                <a:tileRect/>
              </a:gra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a:rPr>
                        <m:t>𝒚</m:t>
                      </m:r>
                      <m:r>
                        <a:rPr lang="fr-FR" sz="2400" b="1" i="1" smtClean="0">
                          <a:latin typeface="Cambria Math"/>
                        </a:rPr>
                        <m:t>=</m:t>
                      </m:r>
                      <m:sSup>
                        <m:sSupPr>
                          <m:ctrlPr>
                            <a:rPr lang="fr-FR" sz="2400" b="1" i="1" smtClean="0">
                              <a:latin typeface="Cambria Math"/>
                            </a:rPr>
                          </m:ctrlPr>
                        </m:sSupPr>
                        <m:e>
                          <m:r>
                            <a:rPr lang="fr-FR" sz="2400" b="1" i="1" smtClean="0">
                              <a:latin typeface="Cambria Math"/>
                            </a:rPr>
                            <m:t>𝒙</m:t>
                          </m:r>
                        </m:e>
                        <m:sup>
                          <m:r>
                            <a:rPr lang="fr-FR" sz="2400" b="1" i="1" smtClean="0">
                              <a:latin typeface="Cambria Math"/>
                            </a:rPr>
                            <m:t>𝟐</m:t>
                          </m:r>
                        </m:sup>
                      </m:sSup>
                      <m:r>
                        <a:rPr lang="fr-FR" sz="2400" b="1" i="1" smtClean="0">
                          <a:latin typeface="Cambria Math"/>
                        </a:rPr>
                        <m:t>−</m:t>
                      </m:r>
                      <m:r>
                        <a:rPr lang="fr-FR" sz="2400" b="1" i="1" smtClean="0">
                          <a:latin typeface="Cambria Math"/>
                        </a:rPr>
                        <m:t>𝟐</m:t>
                      </m:r>
                      <m:r>
                        <a:rPr lang="fr-FR" sz="2400" b="1" i="1" smtClean="0">
                          <a:latin typeface="Cambria Math"/>
                        </a:rPr>
                        <m:t>𝒙</m:t>
                      </m:r>
                      <m:r>
                        <a:rPr lang="fr-FR" sz="2400" b="1" i="1" smtClean="0">
                          <a:latin typeface="Cambria Math"/>
                        </a:rPr>
                        <m:t>+</m:t>
                      </m:r>
                      <m:r>
                        <a:rPr lang="fr-FR" sz="2400" b="1" i="1" smtClean="0">
                          <a:latin typeface="Cambria Math"/>
                        </a:rPr>
                        <m:t>𝟐</m:t>
                      </m:r>
                    </m:oMath>
                  </m:oMathPara>
                </a14:m>
                <a:endParaRPr lang="fr-FR" sz="2400" b="1" dirty="0"/>
              </a:p>
            </p:txBody>
          </p:sp>
        </mc:Choice>
        <mc:Fallback xmlns="">
          <p:sp>
            <p:nvSpPr>
              <p:cNvPr id="23" name="ZoneTexte 22"/>
              <p:cNvSpPr txBox="1">
                <a:spLocks noRot="1" noChangeAspect="1" noMove="1" noResize="1" noEditPoints="1" noAdjustHandles="1" noChangeArrowheads="1" noChangeShapeType="1" noTextEdit="1"/>
              </p:cNvSpPr>
              <p:nvPr/>
            </p:nvSpPr>
            <p:spPr>
              <a:xfrm>
                <a:off x="5292432" y="2206035"/>
                <a:ext cx="2442207" cy="470000"/>
              </a:xfrm>
              <a:prstGeom prst="rect">
                <a:avLst/>
              </a:prstGeom>
              <a:blipFill rotWithShape="1">
                <a:blip r:embed="rId6"/>
                <a:stretch>
                  <a:fillRect b="-11688"/>
                </a:stretch>
              </a:blipFill>
            </p:spPr>
            <p:txBody>
              <a:bodyPr/>
              <a:lstStyle/>
              <a:p>
                <a:r>
                  <a:rPr lang="fr-FR">
                    <a:noFill/>
                  </a:rPr>
                  <a:t> </a:t>
                </a:r>
              </a:p>
            </p:txBody>
          </p:sp>
        </mc:Fallback>
      </mc:AlternateContent>
      <p:grpSp>
        <p:nvGrpSpPr>
          <p:cNvPr id="24" name="Groupe 23"/>
          <p:cNvGrpSpPr/>
          <p:nvPr/>
        </p:nvGrpSpPr>
        <p:grpSpPr>
          <a:xfrm>
            <a:off x="465986" y="4320004"/>
            <a:ext cx="6528495" cy="2376264"/>
            <a:chOff x="465986" y="4320004"/>
            <a:chExt cx="6528495" cy="2376264"/>
          </a:xfrm>
        </p:grpSpPr>
        <p:sp>
          <p:nvSpPr>
            <p:cNvPr id="18" name="Nuage 17"/>
            <p:cNvSpPr/>
            <p:nvPr/>
          </p:nvSpPr>
          <p:spPr>
            <a:xfrm>
              <a:off x="465986" y="4320004"/>
              <a:ext cx="6528495" cy="2376264"/>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u="sng" dirty="0">
                  <a:solidFill>
                    <a:srgbClr val="FF0000"/>
                  </a:solidFill>
                  <a:latin typeface="Arial Rounded MT Bold"/>
                </a:rPr>
                <a:t>Notes </a:t>
              </a:r>
            </a:p>
            <a:p>
              <a:pPr algn="ctr"/>
              <a:r>
                <a:rPr lang="fr-FR" sz="2400" b="1" i="1" dirty="0" smtClean="0">
                  <a:solidFill>
                    <a:schemeClr val="tx1"/>
                  </a:solidFill>
                </a:rPr>
                <a:t>The </a:t>
              </a:r>
              <a:r>
                <a:rPr lang="fr-FR" sz="2400" b="1" i="1" dirty="0" err="1" smtClean="0">
                  <a:solidFill>
                    <a:schemeClr val="tx1"/>
                  </a:solidFill>
                </a:rPr>
                <a:t>general</a:t>
              </a:r>
              <a:r>
                <a:rPr lang="fr-FR" sz="2400" b="1" i="1" dirty="0" smtClean="0">
                  <a:solidFill>
                    <a:schemeClr val="tx1"/>
                  </a:solidFill>
                </a:rPr>
                <a:t> </a:t>
              </a:r>
              <a:r>
                <a:rPr lang="fr-FR" sz="2400" b="1" i="1" dirty="0" err="1" smtClean="0">
                  <a:solidFill>
                    <a:schemeClr val="tx1"/>
                  </a:solidFill>
                </a:rPr>
                <a:t>equation</a:t>
              </a:r>
              <a:r>
                <a:rPr lang="fr-FR" sz="2400" b="1" i="1" dirty="0" smtClean="0">
                  <a:solidFill>
                    <a:schemeClr val="tx1"/>
                  </a:solidFill>
                </a:rPr>
                <a:t> of a parabola </a:t>
              </a:r>
              <a:r>
                <a:rPr lang="fr-FR" sz="2400" b="1" i="1" dirty="0" err="1" smtClean="0">
                  <a:solidFill>
                    <a:schemeClr val="tx1"/>
                  </a:solidFill>
                </a:rPr>
                <a:t>is</a:t>
              </a:r>
              <a:r>
                <a:rPr lang="fr-FR" sz="2400" b="1" i="1" dirty="0" smtClean="0">
                  <a:solidFill>
                    <a:schemeClr val="tx1"/>
                  </a:solidFill>
                </a:rPr>
                <a:t>:</a:t>
              </a:r>
            </a:p>
            <a:p>
              <a:pPr algn="ctr"/>
              <a:endParaRPr lang="fr-FR" sz="2800" b="1" i="1" dirty="0">
                <a:solidFill>
                  <a:schemeClr val="tx1"/>
                </a:solidFill>
              </a:endParaRPr>
            </a:p>
          </p:txBody>
        </p:sp>
        <mc:AlternateContent xmlns:mc="http://schemas.openxmlformats.org/markup-compatibility/2006" xmlns:a14="http://schemas.microsoft.com/office/drawing/2010/main">
          <mc:Choice Requires="a14">
            <p:sp>
              <p:nvSpPr>
                <p:cNvPr id="25" name="ZoneTexte 24"/>
                <p:cNvSpPr txBox="1"/>
                <p:nvPr/>
              </p:nvSpPr>
              <p:spPr>
                <a:xfrm>
                  <a:off x="2316700" y="5877272"/>
                  <a:ext cx="2607317"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a:rPr>
                          <m:t>𝒚</m:t>
                        </m:r>
                        <m:r>
                          <a:rPr lang="fr-FR" sz="2400" b="1" i="1" smtClean="0">
                            <a:latin typeface="Cambria Math"/>
                          </a:rPr>
                          <m:t>=</m:t>
                        </m:r>
                        <m:sSup>
                          <m:sSupPr>
                            <m:ctrlPr>
                              <a:rPr lang="fr-FR" sz="2400" b="1" i="1" smtClean="0">
                                <a:latin typeface="Cambria Math"/>
                              </a:rPr>
                            </m:ctrlPr>
                          </m:sSupPr>
                          <m:e>
                            <m:r>
                              <a:rPr lang="fr-FR" sz="2400" b="1" i="1" smtClean="0">
                                <a:latin typeface="Cambria Math"/>
                              </a:rPr>
                              <m:t>𝒂𝒙</m:t>
                            </m:r>
                          </m:e>
                          <m:sup>
                            <m:r>
                              <a:rPr lang="fr-FR" sz="2400" b="1" i="1" smtClean="0">
                                <a:latin typeface="Cambria Math"/>
                              </a:rPr>
                              <m:t>𝟐</m:t>
                            </m:r>
                          </m:sup>
                        </m:sSup>
                        <m:r>
                          <a:rPr lang="fr-FR" sz="2400" b="1" i="1" smtClean="0">
                            <a:latin typeface="Cambria Math"/>
                          </a:rPr>
                          <m:t>+</m:t>
                        </m:r>
                        <m:r>
                          <a:rPr lang="fr-FR" sz="2400" b="1" i="1" smtClean="0">
                            <a:latin typeface="Cambria Math"/>
                          </a:rPr>
                          <m:t>𝒃𝒙</m:t>
                        </m:r>
                        <m:r>
                          <a:rPr lang="fr-FR" sz="2400" b="1" i="1" smtClean="0">
                            <a:latin typeface="Cambria Math"/>
                          </a:rPr>
                          <m:t>+</m:t>
                        </m:r>
                        <m:r>
                          <a:rPr lang="fr-FR" sz="2400" b="1" i="1" smtClean="0">
                            <a:latin typeface="Cambria Math"/>
                          </a:rPr>
                          <m:t>𝒄</m:t>
                        </m:r>
                      </m:oMath>
                    </m:oMathPara>
                  </a14:m>
                  <a:endParaRPr lang="fr-FR" sz="2400" b="1" dirty="0"/>
                </a:p>
              </p:txBody>
            </p:sp>
          </mc:Choice>
          <mc:Fallback xmlns="">
            <p:sp>
              <p:nvSpPr>
                <p:cNvPr id="25" name="ZoneTexte 24"/>
                <p:cNvSpPr txBox="1">
                  <a:spLocks noRot="1" noChangeAspect="1" noMove="1" noResize="1" noEditPoints="1" noAdjustHandles="1" noChangeArrowheads="1" noChangeShapeType="1" noTextEdit="1"/>
                </p:cNvSpPr>
                <p:nvPr/>
              </p:nvSpPr>
              <p:spPr>
                <a:xfrm>
                  <a:off x="2316700" y="5877272"/>
                  <a:ext cx="2607317" cy="470000"/>
                </a:xfrm>
                <a:prstGeom prst="rect">
                  <a:avLst/>
                </a:prstGeom>
                <a:blipFill rotWithShape="1">
                  <a:blip r:embed="rId7"/>
                  <a:stretch>
                    <a:fillRect b="-11688"/>
                  </a:stretch>
                </a:blipFill>
              </p:spPr>
              <p:txBody>
                <a:bodyPr/>
                <a:lstStyle/>
                <a:p>
                  <a:r>
                    <a:rPr lang="fr-FR">
                      <a:noFill/>
                    </a:rPr>
                    <a:t> </a:t>
                  </a:r>
                </a:p>
              </p:txBody>
            </p:sp>
          </mc:Fallback>
        </mc:AlternateContent>
      </p:grpSp>
    </p:spTree>
    <p:extLst>
      <p:ext uri="{BB962C8B-B14F-4D97-AF65-F5344CB8AC3E}">
        <p14:creationId xmlns:p14="http://schemas.microsoft.com/office/powerpoint/2010/main" val="10178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wipe(down)">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80">
                                          <p:stCondLst>
                                            <p:cond delay="0"/>
                                          </p:stCondLst>
                                        </p:cTn>
                                        <p:tgtEl>
                                          <p:spTgt spid="24"/>
                                        </p:tgtEl>
                                      </p:cBhvr>
                                    </p:animEffect>
                                    <p:anim calcmode="lin" valueType="num">
                                      <p:cBhvr>
                                        <p:cTn id="7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7" dur="26">
                                          <p:stCondLst>
                                            <p:cond delay="650"/>
                                          </p:stCondLst>
                                        </p:cTn>
                                        <p:tgtEl>
                                          <p:spTgt spid="24"/>
                                        </p:tgtEl>
                                      </p:cBhvr>
                                      <p:to x="100000" y="60000"/>
                                    </p:animScale>
                                    <p:animScale>
                                      <p:cBhvr>
                                        <p:cTn id="78" dur="166" decel="50000">
                                          <p:stCondLst>
                                            <p:cond delay="676"/>
                                          </p:stCondLst>
                                        </p:cTn>
                                        <p:tgtEl>
                                          <p:spTgt spid="24"/>
                                        </p:tgtEl>
                                      </p:cBhvr>
                                      <p:to x="100000" y="100000"/>
                                    </p:animScale>
                                    <p:animScale>
                                      <p:cBhvr>
                                        <p:cTn id="79" dur="26">
                                          <p:stCondLst>
                                            <p:cond delay="1312"/>
                                          </p:stCondLst>
                                        </p:cTn>
                                        <p:tgtEl>
                                          <p:spTgt spid="24"/>
                                        </p:tgtEl>
                                      </p:cBhvr>
                                      <p:to x="100000" y="80000"/>
                                    </p:animScale>
                                    <p:animScale>
                                      <p:cBhvr>
                                        <p:cTn id="80" dur="166" decel="50000">
                                          <p:stCondLst>
                                            <p:cond delay="1338"/>
                                          </p:stCondLst>
                                        </p:cTn>
                                        <p:tgtEl>
                                          <p:spTgt spid="24"/>
                                        </p:tgtEl>
                                      </p:cBhvr>
                                      <p:to x="100000" y="100000"/>
                                    </p:animScale>
                                    <p:animScale>
                                      <p:cBhvr>
                                        <p:cTn id="81" dur="26">
                                          <p:stCondLst>
                                            <p:cond delay="1642"/>
                                          </p:stCondLst>
                                        </p:cTn>
                                        <p:tgtEl>
                                          <p:spTgt spid="24"/>
                                        </p:tgtEl>
                                      </p:cBhvr>
                                      <p:to x="100000" y="90000"/>
                                    </p:animScale>
                                    <p:animScale>
                                      <p:cBhvr>
                                        <p:cTn id="82" dur="166" decel="50000">
                                          <p:stCondLst>
                                            <p:cond delay="1668"/>
                                          </p:stCondLst>
                                        </p:cTn>
                                        <p:tgtEl>
                                          <p:spTgt spid="24"/>
                                        </p:tgtEl>
                                      </p:cBhvr>
                                      <p:to x="100000" y="100000"/>
                                    </p:animScale>
                                    <p:animScale>
                                      <p:cBhvr>
                                        <p:cTn id="83" dur="26">
                                          <p:stCondLst>
                                            <p:cond delay="1808"/>
                                          </p:stCondLst>
                                        </p:cTn>
                                        <p:tgtEl>
                                          <p:spTgt spid="24"/>
                                        </p:tgtEl>
                                      </p:cBhvr>
                                      <p:to x="100000" y="95000"/>
                                    </p:animScale>
                                    <p:animScale>
                                      <p:cBhvr>
                                        <p:cTn id="84"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4" grpId="0"/>
      <p:bldP spid="15" grpId="0" animBg="1"/>
      <p:bldP spid="16" grpId="0"/>
      <p:bldP spid="17"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chemeClr val="accent6">
              <a:lumMod val="75000"/>
            </a:schemeClr>
          </a:solidFill>
        </p:spPr>
        <p:txBody>
          <a:bodyPr/>
          <a:lstStyle/>
          <a:p>
            <a:fld id="{A48E7C90-24B6-4F12-A20C-633E31BB8BA1}" type="slidenum">
              <a:rPr lang="fr-FR" sz="2400" b="1" smtClean="0">
                <a:solidFill>
                  <a:schemeClr val="tx1"/>
                </a:solidFill>
              </a:rPr>
              <a:t>11</a:t>
            </a:fld>
            <a:endParaRPr lang="fr-FR" b="1"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251520" y="147990"/>
                <a:ext cx="6135077" cy="404791"/>
              </a:xfrm>
              <a:prstGeom prst="rect">
                <a:avLst/>
              </a:prstGeom>
            </p:spPr>
            <p:txBody>
              <a:bodyPr wrap="none">
                <a:spAutoFit/>
              </a:bodyPr>
              <a:lstStyle/>
              <a:p>
                <a:pPr lvl="0"/>
                <a:r>
                  <a:rPr lang="en-US" b="1" dirty="0">
                    <a:solidFill>
                      <a:prstClr val="black"/>
                    </a:solidFill>
                    <a:latin typeface="Arial Rounded MT Bold" pitchFamily="34" charset="0"/>
                  </a:rPr>
                  <a:t>2. Expression of the </a:t>
                </a:r>
                <a:r>
                  <a:rPr lang="en-US" b="1" dirty="0" smtClean="0">
                    <a:solidFill>
                      <a:prstClr val="black"/>
                    </a:solidFill>
                    <a:latin typeface="Arial Rounded MT Bold" pitchFamily="34" charset="0"/>
                  </a:rPr>
                  <a:t>position </a:t>
                </a:r>
                <a:r>
                  <a:rPr lang="en-US" b="1" dirty="0">
                    <a:solidFill>
                      <a:prstClr val="black"/>
                    </a:solidFill>
                    <a:latin typeface="Arial Rounded MT Bold" pitchFamily="34" charset="0"/>
                  </a:rPr>
                  <a:t>vector </a:t>
                </a:r>
                <a14:m>
                  <m:oMath xmlns:m="http://schemas.openxmlformats.org/officeDocument/2006/math">
                    <m:acc>
                      <m:accPr>
                        <m:chr m:val="⃗"/>
                        <m:ctrlPr>
                          <a:rPr lang="en-US" b="1" i="1" smtClean="0">
                            <a:solidFill>
                              <a:prstClr val="black"/>
                            </a:solidFill>
                            <a:latin typeface="Cambria Math"/>
                          </a:rPr>
                        </m:ctrlPr>
                      </m:accPr>
                      <m:e>
                        <m:r>
                          <a:rPr lang="fr-FR" b="1" i="1" smtClean="0">
                            <a:solidFill>
                              <a:prstClr val="black"/>
                            </a:solidFill>
                            <a:latin typeface="Cambria Math"/>
                          </a:rPr>
                          <m:t>𝑶𝑴</m:t>
                        </m:r>
                        <m:r>
                          <a:rPr lang="fr-FR" b="1" i="1" smtClean="0">
                            <a:solidFill>
                              <a:prstClr val="black"/>
                            </a:solidFill>
                            <a:latin typeface="Cambria Math"/>
                          </a:rPr>
                          <m:t> </m:t>
                        </m:r>
                      </m:e>
                    </m:acc>
                  </m:oMath>
                </a14:m>
                <a:r>
                  <a:rPr lang="en-US" b="1" dirty="0" smtClean="0">
                    <a:solidFill>
                      <a:prstClr val="black"/>
                    </a:solidFill>
                    <a:latin typeface="Arial Rounded MT Bold" pitchFamily="34" charset="0"/>
                  </a:rPr>
                  <a:t>at </a:t>
                </a:r>
                <a:r>
                  <a:rPr lang="en-US" b="1" dirty="0">
                    <a:solidFill>
                      <a:prstClr val="black"/>
                    </a:solidFill>
                    <a:latin typeface="Arial Rounded MT Bold" pitchFamily="34" charset="0"/>
                  </a:rPr>
                  <a:t>time t= </a:t>
                </a:r>
                <a:r>
                  <a:rPr lang="en-US" b="1" dirty="0" smtClean="0">
                    <a:solidFill>
                      <a:prstClr val="black"/>
                    </a:solidFill>
                    <a:latin typeface="Arial Rounded MT Bold" pitchFamily="34" charset="0"/>
                  </a:rPr>
                  <a:t>1s</a:t>
                </a:r>
                <a:endParaRPr lang="fr-FR" b="1" dirty="0">
                  <a:solidFill>
                    <a:prstClr val="black"/>
                  </a:solidFill>
                  <a:latin typeface="Arial Rounded MT Bold"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147990"/>
                <a:ext cx="6135077" cy="404791"/>
              </a:xfrm>
              <a:prstGeom prst="rect">
                <a:avLst/>
              </a:prstGeom>
              <a:blipFill rotWithShape="1">
                <a:blip r:embed="rId2"/>
                <a:stretch>
                  <a:fillRect l="-794" b="-2089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3528" y="782433"/>
                <a:ext cx="2869695" cy="627159"/>
              </a:xfrm>
              <a:prstGeom prst="rect">
                <a:avLst/>
              </a:prstGeom>
              <a:solidFill>
                <a:srgbClr val="FFFF00"/>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rgbClr val="FF0000"/>
                              </a:solidFill>
                              <a:latin typeface="Cambria Math"/>
                              <a:ea typeface="Calibri"/>
                              <a:cs typeface="Times New Roman"/>
                            </a:rPr>
                          </m:ctrlPr>
                        </m:accPr>
                        <m:e>
                          <m:r>
                            <a:rPr lang="fr-FR" sz="2000" b="1" i="1">
                              <a:solidFill>
                                <a:srgbClr val="FF0000"/>
                              </a:solidFill>
                              <a:effectLst/>
                              <a:latin typeface="Cambria Math"/>
                              <a:ea typeface="Calibri"/>
                              <a:cs typeface="Times New Roman"/>
                            </a:rPr>
                            <m:t>𝑶𝑴</m:t>
                          </m:r>
                        </m:e>
                      </m:acc>
                      <m:r>
                        <a:rPr lang="fr-FR" sz="2000" b="1" i="1">
                          <a:solidFill>
                            <a:srgbClr val="FF0000"/>
                          </a:solidFill>
                          <a:effectLst/>
                          <a:latin typeface="Cambria Math"/>
                          <a:ea typeface="Calibri"/>
                          <a:cs typeface="Times New Roman"/>
                        </a:rPr>
                        <m:t>=</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𝒓</m:t>
                          </m:r>
                        </m:e>
                      </m:acc>
                      <m:r>
                        <a:rPr lang="fr-FR" sz="2000" b="1" i="1">
                          <a:solidFill>
                            <a:srgbClr val="FF0000"/>
                          </a:solidFill>
                          <a:effectLst/>
                          <a:latin typeface="Cambria Math"/>
                          <a:ea typeface="Calibri"/>
                          <a:cs typeface="Times New Roman"/>
                        </a:rPr>
                        <m:t>=</m:t>
                      </m:r>
                      <m:r>
                        <a:rPr lang="fr-FR" sz="2000" b="1" i="1">
                          <a:solidFill>
                            <a:srgbClr val="FF0000"/>
                          </a:solidFill>
                          <a:effectLst/>
                          <a:latin typeface="Cambria Math"/>
                          <a:ea typeface="Calibri"/>
                          <a:cs typeface="Times New Roman"/>
                        </a:rPr>
                        <m:t>𝒙</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𝒊</m:t>
                          </m:r>
                        </m:e>
                      </m:acc>
                      <m:r>
                        <a:rPr lang="fr-FR" sz="2000" b="1" i="1">
                          <a:solidFill>
                            <a:srgbClr val="FF0000"/>
                          </a:solidFill>
                          <a:effectLst/>
                          <a:latin typeface="Cambria Math"/>
                          <a:ea typeface="Calibri"/>
                          <a:cs typeface="Times New Roman"/>
                        </a:rPr>
                        <m:t>+</m:t>
                      </m:r>
                      <m:r>
                        <a:rPr lang="fr-FR" sz="2000" b="1" i="1">
                          <a:solidFill>
                            <a:srgbClr val="FF0000"/>
                          </a:solidFill>
                          <a:effectLst/>
                          <a:latin typeface="Cambria Math"/>
                          <a:ea typeface="Calibri"/>
                          <a:cs typeface="Times New Roman"/>
                        </a:rPr>
                        <m:t>𝒚</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𝒋</m:t>
                          </m:r>
                        </m:e>
                      </m:acc>
                      <m:r>
                        <a:rPr lang="fr-FR" sz="2000" b="1" i="1">
                          <a:solidFill>
                            <a:srgbClr val="FF0000"/>
                          </a:solidFill>
                          <a:effectLst/>
                          <a:latin typeface="Cambria Math"/>
                          <a:ea typeface="Calibri"/>
                          <a:cs typeface="Times New Roman"/>
                        </a:rPr>
                        <m:t>+</m:t>
                      </m:r>
                      <m:r>
                        <a:rPr lang="fr-FR" sz="2000" b="1" i="1">
                          <a:solidFill>
                            <a:srgbClr val="FF0000"/>
                          </a:solidFill>
                          <a:effectLst/>
                          <a:latin typeface="Cambria Math"/>
                          <a:ea typeface="Calibri"/>
                          <a:cs typeface="Times New Roman"/>
                        </a:rPr>
                        <m:t>𝒛</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𝒌</m:t>
                          </m:r>
                        </m:e>
                      </m:acc>
                    </m:oMath>
                  </m:oMathPara>
                </a14:m>
                <a:endParaRPr lang="fr-FR" sz="1600" dirty="0">
                  <a:solidFill>
                    <a:srgbClr val="FF0000"/>
                  </a:solidFill>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323528" y="782433"/>
                <a:ext cx="2869695" cy="627159"/>
              </a:xfrm>
              <a:prstGeom prst="rect">
                <a:avLst/>
              </a:prstGeom>
              <a:blipFill rotWithShape="1">
                <a:blip r:embed="rId3"/>
                <a:stretch>
                  <a:fillRect/>
                </a:stretch>
              </a:blipFill>
            </p:spPr>
            <p:txBody>
              <a:bodyPr/>
              <a:lstStyle/>
              <a:p>
                <a:r>
                  <a:rPr lang="fr-FR">
                    <a:noFill/>
                  </a:rPr>
                  <a:t> </a:t>
                </a:r>
              </a:p>
            </p:txBody>
          </p:sp>
        </mc:Fallback>
      </mc:AlternateContent>
      <p:grpSp>
        <p:nvGrpSpPr>
          <p:cNvPr id="6" name="Groupe 5"/>
          <p:cNvGrpSpPr/>
          <p:nvPr/>
        </p:nvGrpSpPr>
        <p:grpSpPr>
          <a:xfrm>
            <a:off x="4101121" y="882410"/>
            <a:ext cx="4680168" cy="369332"/>
            <a:chOff x="395536" y="4581128"/>
            <a:chExt cx="4680168" cy="369332"/>
          </a:xfrm>
        </p:grpSpPr>
        <p:sp>
          <p:nvSpPr>
            <p:cNvPr id="7" name="ZoneTexte 6"/>
            <p:cNvSpPr txBox="1"/>
            <p:nvPr/>
          </p:nvSpPr>
          <p:spPr>
            <a:xfrm>
              <a:off x="395536" y="4581128"/>
              <a:ext cx="2088232" cy="369332"/>
            </a:xfrm>
            <a:prstGeom prst="rect">
              <a:avLst/>
            </a:prstGeom>
            <a:noFill/>
          </p:spPr>
          <p:txBody>
            <a:bodyPr wrap="square" rtlCol="0">
              <a:spAutoFit/>
            </a:bodyPr>
            <a:lstStyle/>
            <a:p>
              <a:r>
                <a:rPr lang="fr-FR" b="1" dirty="0">
                  <a:latin typeface="Arial Rounded MT Bold" pitchFamily="34" charset="0"/>
                </a:rPr>
                <a:t>x</a:t>
              </a:r>
              <a:r>
                <a:rPr lang="fr-FR" b="1" dirty="0" smtClean="0">
                  <a:latin typeface="Arial Rounded MT Bold" pitchFamily="34" charset="0"/>
                </a:rPr>
                <a:t>= t+1    ;</a:t>
              </a:r>
              <a:endParaRPr lang="fr-FR" b="1" dirty="0">
                <a:latin typeface="Arial Rounded MT Bold" pitchFamily="34" charset="0"/>
              </a:endParaRPr>
            </a:p>
          </p:txBody>
        </p:sp>
        <p:sp>
          <p:nvSpPr>
            <p:cNvPr id="8" name="ZoneTexte 7"/>
            <p:cNvSpPr txBox="1"/>
            <p:nvPr/>
          </p:nvSpPr>
          <p:spPr>
            <a:xfrm>
              <a:off x="1763688" y="4581128"/>
              <a:ext cx="2088232" cy="369332"/>
            </a:xfrm>
            <a:prstGeom prst="rect">
              <a:avLst/>
            </a:prstGeom>
            <a:noFill/>
          </p:spPr>
          <p:txBody>
            <a:bodyPr wrap="square" rtlCol="0">
              <a:spAutoFit/>
            </a:bodyPr>
            <a:lstStyle/>
            <a:p>
              <a:r>
                <a:rPr lang="fr-FR" b="1" dirty="0" smtClean="0">
                  <a:latin typeface="Arial Rounded MT Bold" pitchFamily="34" charset="0"/>
                </a:rPr>
                <a:t>z=0  ;</a:t>
              </a:r>
              <a:endParaRPr lang="fr-FR" b="1" dirty="0">
                <a:latin typeface="Arial Rounded MT Bold" pitchFamily="34" charset="0"/>
              </a:endParaRPr>
            </a:p>
          </p:txBody>
        </p:sp>
        <p:sp>
          <p:nvSpPr>
            <p:cNvPr id="9" name="ZoneTexte 12"/>
            <p:cNvSpPr txBox="1"/>
            <p:nvPr/>
          </p:nvSpPr>
          <p:spPr>
            <a:xfrm>
              <a:off x="2987824" y="4581128"/>
              <a:ext cx="2087880" cy="369332"/>
            </a:xfrm>
            <a:prstGeom prst="rect">
              <a:avLst/>
            </a:prstGeom>
            <a:noFill/>
          </p:spPr>
          <p:txBody>
            <a:bodyPr wrap="square" rtlCol="0">
              <a:spAutoFit/>
            </a:bodyPr>
            <a:lstStyle/>
            <a:p>
              <a:pPr>
                <a:spcAft>
                  <a:spcPts val="0"/>
                </a:spcAft>
              </a:pPr>
              <a:r>
                <a:rPr lang="fr-FR" sz="1800" b="1" kern="1200" dirty="0" smtClean="0">
                  <a:solidFill>
                    <a:srgbClr val="000000"/>
                  </a:solidFill>
                  <a:effectLst/>
                  <a:latin typeface="Arial Rounded MT Bold"/>
                  <a:ea typeface="Times New Roman"/>
                  <a:cs typeface="Times New Roman"/>
                </a:rPr>
                <a:t>y= t</a:t>
              </a:r>
              <a:r>
                <a:rPr lang="fr-FR" sz="1800" b="1" kern="1200" baseline="30000" dirty="0" smtClean="0">
                  <a:solidFill>
                    <a:srgbClr val="000000"/>
                  </a:solidFill>
                  <a:effectLst/>
                  <a:latin typeface="Arial Rounded MT Bold"/>
                  <a:ea typeface="Times New Roman"/>
                  <a:cs typeface="Times New Roman"/>
                </a:rPr>
                <a:t>2</a:t>
              </a:r>
              <a:r>
                <a:rPr lang="fr-FR" sz="1800" b="1" kern="1200" dirty="0" smtClean="0">
                  <a:solidFill>
                    <a:srgbClr val="000000"/>
                  </a:solidFill>
                  <a:effectLst/>
                  <a:latin typeface="Arial Rounded MT Bold"/>
                  <a:ea typeface="Times New Roman"/>
                  <a:cs typeface="Times New Roman"/>
                </a:rPr>
                <a:t>+1</a:t>
              </a:r>
              <a:endParaRPr lang="fr-FR" sz="1200" dirty="0">
                <a:effectLst/>
                <a:latin typeface="Times New Roman"/>
                <a:ea typeface="Times New Roman"/>
              </a:endParaRPr>
            </a:p>
          </p:txBody>
        </p:sp>
      </p:grpSp>
      <p:sp>
        <p:nvSpPr>
          <p:cNvPr id="4" name="Rectangle 3"/>
          <p:cNvSpPr/>
          <p:nvPr/>
        </p:nvSpPr>
        <p:spPr>
          <a:xfrm>
            <a:off x="3319058" y="911346"/>
            <a:ext cx="655949" cy="369332"/>
          </a:xfrm>
          <a:prstGeom prst="rect">
            <a:avLst/>
          </a:prstGeom>
        </p:spPr>
        <p:txBody>
          <a:bodyPr wrap="none">
            <a:spAutoFit/>
          </a:bodyPr>
          <a:lstStyle/>
          <a:p>
            <a:r>
              <a:rPr lang="fr-FR" b="1" dirty="0" err="1">
                <a:solidFill>
                  <a:prstClr val="black"/>
                </a:solidFill>
                <a:latin typeface="Arial Rounded MT Bold" pitchFamily="34" charset="0"/>
              </a:rPr>
              <a:t>with</a:t>
            </a:r>
            <a:endParaRPr lang="fr-FR" b="1" dirty="0">
              <a:solidFill>
                <a:prstClr val="black"/>
              </a:solidFill>
              <a:latin typeface="Arial Rounded MT Bold"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45160" y="4073627"/>
                <a:ext cx="2896947" cy="627159"/>
              </a:xfrm>
              <a:prstGeom prst="rect">
                <a:avLst/>
              </a:prstGeom>
              <a:noFill/>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ln>
                                <a:solidFill>
                                  <a:srgbClr val="FF0000"/>
                                </a:solidFill>
                              </a:ln>
                              <a:solidFill>
                                <a:schemeClr val="tx1"/>
                              </a:solidFill>
                              <a:latin typeface="Cambria Math"/>
                              <a:ea typeface="Calibri"/>
                              <a:cs typeface="Times New Roman"/>
                            </a:rPr>
                          </m:ctrlPr>
                        </m:accPr>
                        <m:e>
                          <m:r>
                            <a:rPr lang="fr-FR" sz="2000" b="1" i="1">
                              <a:ln>
                                <a:solidFill>
                                  <a:srgbClr val="FF0000"/>
                                </a:solidFill>
                              </a:ln>
                              <a:solidFill>
                                <a:schemeClr val="tx1"/>
                              </a:solidFill>
                              <a:effectLst/>
                              <a:latin typeface="Cambria Math"/>
                              <a:ea typeface="Calibri"/>
                              <a:cs typeface="Times New Roman"/>
                            </a:rPr>
                            <m:t>𝑶𝑴</m:t>
                          </m:r>
                        </m:e>
                      </m:acc>
                      <m:r>
                        <a:rPr lang="fr-FR" sz="2000" b="1" i="1">
                          <a:ln>
                            <a:solidFill>
                              <a:srgbClr val="FF0000"/>
                            </a:solidFill>
                          </a:ln>
                          <a:solidFill>
                            <a:schemeClr val="tx1"/>
                          </a:solidFill>
                          <a:effectLst/>
                          <a:latin typeface="Cambria Math"/>
                          <a:ea typeface="Calibri"/>
                          <a:cs typeface="Times New Roman"/>
                        </a:rPr>
                        <m:t>=</m:t>
                      </m:r>
                      <m:acc>
                        <m:accPr>
                          <m:chr m:val="⃗"/>
                          <m:ctrlPr>
                            <a:rPr lang="fr-FR" sz="2000" b="1" i="1">
                              <a:ln>
                                <a:solidFill>
                                  <a:srgbClr val="FF0000"/>
                                </a:solidFill>
                              </a:ln>
                              <a:solidFill>
                                <a:schemeClr val="tx1"/>
                              </a:solidFill>
                              <a:effectLst/>
                              <a:latin typeface="Cambria Math"/>
                              <a:ea typeface="Calibri"/>
                              <a:cs typeface="Times New Roman"/>
                            </a:rPr>
                          </m:ctrlPr>
                        </m:accPr>
                        <m:e>
                          <m:r>
                            <a:rPr lang="fr-FR" sz="2000" b="1" i="1">
                              <a:ln>
                                <a:solidFill>
                                  <a:srgbClr val="FF0000"/>
                                </a:solidFill>
                              </a:ln>
                              <a:solidFill>
                                <a:schemeClr val="tx1"/>
                              </a:solidFill>
                              <a:effectLst/>
                              <a:latin typeface="Cambria Math"/>
                              <a:ea typeface="Calibri"/>
                              <a:cs typeface="Times New Roman"/>
                            </a:rPr>
                            <m:t>𝒓</m:t>
                          </m:r>
                        </m:e>
                      </m:acc>
                      <m:r>
                        <a:rPr lang="fr-FR" sz="2000" b="1" i="1">
                          <a:ln>
                            <a:solidFill>
                              <a:srgbClr val="FF0000"/>
                            </a:solidFill>
                          </a:ln>
                          <a:solidFill>
                            <a:schemeClr val="tx1"/>
                          </a:solidFill>
                          <a:effectLst/>
                          <a:latin typeface="Cambria Math"/>
                          <a:ea typeface="Calibri"/>
                          <a:cs typeface="Times New Roman"/>
                        </a:rPr>
                        <m:t>=</m:t>
                      </m:r>
                      <m:r>
                        <a:rPr lang="fr-FR" sz="2000" b="1" i="1" smtClean="0">
                          <a:ln>
                            <a:solidFill>
                              <a:srgbClr val="FF0000"/>
                            </a:solidFill>
                          </a:ln>
                          <a:solidFill>
                            <a:schemeClr val="tx1"/>
                          </a:solidFill>
                          <a:effectLst/>
                          <a:latin typeface="Cambria Math"/>
                          <a:ea typeface="Calibri"/>
                          <a:cs typeface="Times New Roman"/>
                        </a:rPr>
                        <m:t>𝟐</m:t>
                      </m:r>
                      <m:acc>
                        <m:accPr>
                          <m:chr m:val="⃗"/>
                          <m:ctrlPr>
                            <a:rPr lang="fr-FR" sz="2000" b="1" i="1" smtClean="0">
                              <a:ln>
                                <a:solidFill>
                                  <a:srgbClr val="FF0000"/>
                                </a:solidFill>
                              </a:ln>
                              <a:solidFill>
                                <a:schemeClr val="tx1"/>
                              </a:solidFill>
                              <a:effectLst/>
                              <a:latin typeface="Cambria Math"/>
                              <a:ea typeface="Calibri"/>
                              <a:cs typeface="Times New Roman"/>
                            </a:rPr>
                          </m:ctrlPr>
                        </m:accPr>
                        <m:e>
                          <m:r>
                            <a:rPr lang="fr-FR" sz="2000" b="1" i="1">
                              <a:ln>
                                <a:solidFill>
                                  <a:srgbClr val="FF0000"/>
                                </a:solidFill>
                              </a:ln>
                              <a:solidFill>
                                <a:schemeClr val="tx1"/>
                              </a:solidFill>
                              <a:effectLst/>
                              <a:latin typeface="Cambria Math"/>
                              <a:ea typeface="Calibri"/>
                              <a:cs typeface="Times New Roman"/>
                            </a:rPr>
                            <m:t>𝒊</m:t>
                          </m:r>
                        </m:e>
                      </m:acc>
                      <m:r>
                        <a:rPr lang="fr-FR" sz="2000" b="1" i="1" smtClean="0">
                          <a:ln>
                            <a:solidFill>
                              <a:srgbClr val="FF0000"/>
                            </a:solidFill>
                          </a:ln>
                          <a:solidFill>
                            <a:schemeClr val="tx1"/>
                          </a:solidFill>
                          <a:effectLst/>
                          <a:latin typeface="Cambria Math"/>
                          <a:ea typeface="Calibri"/>
                          <a:cs typeface="Times New Roman"/>
                        </a:rPr>
                        <m:t>+</m:t>
                      </m:r>
                      <m:r>
                        <a:rPr lang="fr-FR" sz="2000" b="1" i="1" smtClean="0">
                          <a:ln>
                            <a:solidFill>
                              <a:srgbClr val="FF0000"/>
                            </a:solidFill>
                          </a:ln>
                          <a:solidFill>
                            <a:schemeClr val="tx1"/>
                          </a:solidFill>
                          <a:effectLst/>
                          <a:latin typeface="Cambria Math"/>
                          <a:ea typeface="Calibri"/>
                          <a:cs typeface="Times New Roman"/>
                        </a:rPr>
                        <m:t>𝟐</m:t>
                      </m:r>
                      <m:acc>
                        <m:accPr>
                          <m:chr m:val="⃗"/>
                          <m:ctrlPr>
                            <a:rPr lang="fr-FR" sz="2000" b="1" i="1">
                              <a:ln>
                                <a:solidFill>
                                  <a:srgbClr val="FF0000"/>
                                </a:solidFill>
                              </a:ln>
                              <a:solidFill>
                                <a:schemeClr val="tx1"/>
                              </a:solidFill>
                              <a:effectLst/>
                              <a:latin typeface="Cambria Math"/>
                              <a:ea typeface="Calibri"/>
                              <a:cs typeface="Times New Roman"/>
                            </a:rPr>
                          </m:ctrlPr>
                        </m:accPr>
                        <m:e>
                          <m:r>
                            <a:rPr lang="fr-FR" sz="2000" b="1" i="1">
                              <a:ln>
                                <a:solidFill>
                                  <a:srgbClr val="FF0000"/>
                                </a:solidFill>
                              </a:ln>
                              <a:solidFill>
                                <a:schemeClr val="tx1"/>
                              </a:solidFill>
                              <a:effectLst/>
                              <a:latin typeface="Cambria Math"/>
                              <a:ea typeface="Calibri"/>
                              <a:cs typeface="Times New Roman"/>
                            </a:rPr>
                            <m:t>𝒋</m:t>
                          </m:r>
                        </m:e>
                      </m:acc>
                      <m:r>
                        <a:rPr lang="fr-FR" sz="2000" b="1" i="1">
                          <a:ln>
                            <a:solidFill>
                              <a:srgbClr val="FF0000"/>
                            </a:solidFill>
                          </a:ln>
                          <a:solidFill>
                            <a:schemeClr val="tx1"/>
                          </a:solidFill>
                          <a:effectLst/>
                          <a:latin typeface="Cambria Math"/>
                          <a:ea typeface="Calibri"/>
                          <a:cs typeface="Times New Roman"/>
                        </a:rPr>
                        <m:t>+</m:t>
                      </m:r>
                      <m:r>
                        <a:rPr lang="fr-FR" sz="2000" b="1" i="1" smtClean="0">
                          <a:ln>
                            <a:solidFill>
                              <a:srgbClr val="FF0000"/>
                            </a:solidFill>
                          </a:ln>
                          <a:solidFill>
                            <a:schemeClr val="tx1"/>
                          </a:solidFill>
                          <a:effectLst/>
                          <a:latin typeface="Cambria Math"/>
                          <a:ea typeface="Calibri"/>
                          <a:cs typeface="Times New Roman"/>
                        </a:rPr>
                        <m:t>𝟎</m:t>
                      </m:r>
                      <m:acc>
                        <m:accPr>
                          <m:chr m:val="⃗"/>
                          <m:ctrlPr>
                            <a:rPr lang="fr-FR" sz="2000" b="1" i="1" smtClean="0">
                              <a:ln>
                                <a:solidFill>
                                  <a:srgbClr val="FF0000"/>
                                </a:solidFill>
                              </a:ln>
                              <a:solidFill>
                                <a:schemeClr val="tx1"/>
                              </a:solidFill>
                              <a:effectLst/>
                              <a:latin typeface="Cambria Math"/>
                              <a:ea typeface="Calibri"/>
                              <a:cs typeface="Times New Roman"/>
                            </a:rPr>
                          </m:ctrlPr>
                        </m:accPr>
                        <m:e>
                          <m:r>
                            <a:rPr lang="fr-FR" sz="2000" b="1" i="1">
                              <a:ln>
                                <a:solidFill>
                                  <a:srgbClr val="FF0000"/>
                                </a:solidFill>
                              </a:ln>
                              <a:solidFill>
                                <a:schemeClr val="tx1"/>
                              </a:solidFill>
                              <a:effectLst/>
                              <a:latin typeface="Cambria Math"/>
                              <a:ea typeface="Calibri"/>
                              <a:cs typeface="Times New Roman"/>
                            </a:rPr>
                            <m:t>𝒌</m:t>
                          </m:r>
                        </m:e>
                      </m:acc>
                    </m:oMath>
                  </m:oMathPara>
                </a14:m>
                <a:endParaRPr lang="fr-FR" sz="1600" dirty="0">
                  <a:ln>
                    <a:solidFill>
                      <a:srgbClr val="FF0000"/>
                    </a:solidFill>
                  </a:ln>
                  <a:solidFill>
                    <a:schemeClr val="tx1"/>
                  </a:solidFill>
                  <a:ea typeface="Calibri"/>
                  <a:cs typeface="Times New Roman"/>
                </a:endParaRPr>
              </a:p>
            </p:txBody>
          </p:sp>
        </mc:Choice>
        <mc:Fallback xmlns="">
          <p:sp>
            <p:nvSpPr>
              <p:cNvPr id="11" name="Rectangle 10"/>
              <p:cNvSpPr>
                <a:spLocks noRot="1" noChangeAspect="1" noMove="1" noResize="1" noEditPoints="1" noAdjustHandles="1" noChangeArrowheads="1" noChangeShapeType="1" noTextEdit="1"/>
              </p:cNvSpPr>
              <p:nvPr/>
            </p:nvSpPr>
            <p:spPr>
              <a:xfrm>
                <a:off x="445160" y="4073627"/>
                <a:ext cx="2896947" cy="627159"/>
              </a:xfrm>
              <a:prstGeom prst="rect">
                <a:avLst/>
              </a:prstGeom>
              <a:blipFill rotWithShape="1">
                <a:blip r:embed="rId4"/>
                <a:stretch>
                  <a:fillRect/>
                </a:stretch>
              </a:blipFill>
              <a:ln>
                <a:noFill/>
              </a:ln>
            </p:spPr>
            <p:txBody>
              <a:bodyPr/>
              <a:lstStyle/>
              <a:p>
                <a:r>
                  <a:rPr lang="fr-FR">
                    <a:noFill/>
                  </a:rPr>
                  <a:t> </a:t>
                </a:r>
              </a:p>
            </p:txBody>
          </p:sp>
        </mc:Fallback>
      </mc:AlternateContent>
      <p:sp>
        <p:nvSpPr>
          <p:cNvPr id="13" name="Rectangle 12"/>
          <p:cNvSpPr/>
          <p:nvPr/>
        </p:nvSpPr>
        <p:spPr>
          <a:xfrm>
            <a:off x="4967544" y="1724938"/>
            <a:ext cx="1221809" cy="369332"/>
          </a:xfrm>
          <a:prstGeom prst="rect">
            <a:avLst/>
          </a:prstGeom>
        </p:spPr>
        <p:txBody>
          <a:bodyPr wrap="none">
            <a:spAutoFit/>
          </a:bodyPr>
          <a:lstStyle/>
          <a:p>
            <a:r>
              <a:rPr lang="fr-FR" b="1" dirty="0" err="1" smtClean="0">
                <a:solidFill>
                  <a:srgbClr val="0070C0"/>
                </a:solidFill>
                <a:latin typeface="Arial Rounded MT Bold" pitchFamily="34" charset="0"/>
              </a:rPr>
              <a:t>With</a:t>
            </a:r>
            <a:r>
              <a:rPr lang="fr-FR" b="1" dirty="0" smtClean="0">
                <a:solidFill>
                  <a:srgbClr val="0070C0"/>
                </a:solidFill>
                <a:latin typeface="Arial Rounded MT Bold" pitchFamily="34" charset="0"/>
              </a:rPr>
              <a:t> t=1s</a:t>
            </a:r>
            <a:endParaRPr lang="fr-FR" b="1" dirty="0">
              <a:solidFill>
                <a:srgbClr val="0070C0"/>
              </a:solidFill>
              <a:latin typeface="Arial Rounded MT Bold"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1758403" y="3072125"/>
                <a:ext cx="4491038" cy="655500"/>
              </a:xfrm>
              <a:prstGeom prst="rect">
                <a:avLst/>
              </a:prstGeom>
              <a:noFill/>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tx1"/>
                              </a:solidFill>
                              <a:latin typeface="Cambria Math"/>
                              <a:ea typeface="Calibri"/>
                              <a:cs typeface="Times New Roman"/>
                            </a:rPr>
                          </m:ctrlPr>
                        </m:accPr>
                        <m:e>
                          <m:r>
                            <a:rPr lang="fr-FR" sz="2000" b="1" i="1">
                              <a:solidFill>
                                <a:schemeClr val="tx1"/>
                              </a:solidFill>
                              <a:effectLst/>
                              <a:latin typeface="Cambria Math"/>
                              <a:ea typeface="Calibri"/>
                              <a:cs typeface="Times New Roman"/>
                            </a:rPr>
                            <m:t>𝑶𝑴</m:t>
                          </m:r>
                        </m:e>
                      </m:acc>
                      <m:r>
                        <a:rPr lang="fr-FR" sz="2000" b="1" i="1">
                          <a:solidFill>
                            <a:schemeClr val="tx1"/>
                          </a:solidFill>
                          <a:effectLst/>
                          <a:latin typeface="Cambria Math"/>
                          <a:ea typeface="Calibri"/>
                          <a:cs typeface="Times New Roman"/>
                        </a:rPr>
                        <m:t>=</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𝒓</m:t>
                          </m:r>
                        </m:e>
                      </m:acc>
                      <m:r>
                        <a:rPr lang="fr-FR" sz="2000" b="1" i="1">
                          <a:solidFill>
                            <a:schemeClr val="tx1"/>
                          </a:solidFill>
                          <a:effectLst/>
                          <a:latin typeface="Cambria Math"/>
                          <a:ea typeface="Calibri"/>
                          <a:cs typeface="Times New Roman"/>
                        </a:rPr>
                        <m:t>=</m:t>
                      </m:r>
                      <m:d>
                        <m:dPr>
                          <m:ctrlPr>
                            <a:rPr lang="fr-FR" sz="2000" b="1" i="1" smtClean="0">
                              <a:solidFill>
                                <a:schemeClr val="tx1"/>
                              </a:solidFill>
                              <a:effectLst/>
                              <a:latin typeface="Cambria Math"/>
                              <a:cs typeface="Times New Roman"/>
                            </a:rPr>
                          </m:ctrlPr>
                        </m:dPr>
                        <m:e>
                          <m:r>
                            <a:rPr lang="fr-FR" sz="2000" b="1" i="1" smtClean="0">
                              <a:solidFill>
                                <a:schemeClr val="tx1"/>
                              </a:solidFill>
                              <a:effectLst/>
                              <a:latin typeface="Cambria Math"/>
                              <a:cs typeface="Times New Roman"/>
                            </a:rPr>
                            <m:t>𝟏</m:t>
                          </m:r>
                          <m:r>
                            <a:rPr lang="fr-FR" sz="2000" b="1" i="1" smtClean="0">
                              <a:solidFill>
                                <a:schemeClr val="tx1"/>
                              </a:solidFill>
                              <a:effectLst/>
                              <a:latin typeface="Cambria Math"/>
                              <a:cs typeface="Times New Roman"/>
                            </a:rPr>
                            <m:t>+</m:t>
                          </m:r>
                          <m:r>
                            <a:rPr lang="fr-FR" sz="2000" b="1" i="1" smtClean="0">
                              <a:solidFill>
                                <a:schemeClr val="tx1"/>
                              </a:solidFill>
                              <a:effectLst/>
                              <a:latin typeface="Cambria Math"/>
                              <a:cs typeface="Times New Roman"/>
                            </a:rPr>
                            <m:t>𝟏</m:t>
                          </m:r>
                        </m:e>
                      </m:d>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𝒊</m:t>
                          </m:r>
                        </m:e>
                      </m:acc>
                      <m:r>
                        <a:rPr lang="fr-FR" sz="2000" b="1" i="1">
                          <a:solidFill>
                            <a:schemeClr val="tx1"/>
                          </a:solidFill>
                          <a:effectLst/>
                          <a:latin typeface="Cambria Math"/>
                          <a:ea typeface="Calibri"/>
                          <a:cs typeface="Times New Roman"/>
                        </a:rPr>
                        <m:t>+</m:t>
                      </m:r>
                      <m:d>
                        <m:dPr>
                          <m:ctrlPr>
                            <a:rPr lang="fr-FR" sz="2000" b="1" i="1" smtClean="0">
                              <a:solidFill>
                                <a:schemeClr val="tx1"/>
                              </a:solidFill>
                              <a:effectLst/>
                              <a:latin typeface="Cambria Math"/>
                              <a:cs typeface="Times New Roman"/>
                            </a:rPr>
                          </m:ctrlPr>
                        </m:dPr>
                        <m:e>
                          <m:sSup>
                            <m:sSupPr>
                              <m:ctrlPr>
                                <a:rPr lang="fr-FR" sz="2000" b="1" i="1" smtClean="0">
                                  <a:solidFill>
                                    <a:schemeClr val="tx1"/>
                                  </a:solidFill>
                                  <a:effectLst/>
                                  <a:latin typeface="Cambria Math"/>
                                  <a:cs typeface="Times New Roman"/>
                                </a:rPr>
                              </m:ctrlPr>
                            </m:sSupPr>
                            <m:e>
                              <m:r>
                                <a:rPr lang="fr-FR" sz="2000" b="1" i="1" smtClean="0">
                                  <a:solidFill>
                                    <a:schemeClr val="tx1"/>
                                  </a:solidFill>
                                  <a:effectLst/>
                                  <a:latin typeface="Cambria Math"/>
                                  <a:cs typeface="Times New Roman"/>
                                </a:rPr>
                                <m:t>𝟏</m:t>
                              </m:r>
                            </m:e>
                            <m:sup>
                              <m:r>
                                <a:rPr lang="fr-FR" sz="2000" b="1" i="1" smtClean="0">
                                  <a:solidFill>
                                    <a:schemeClr val="tx1"/>
                                  </a:solidFill>
                                  <a:effectLst/>
                                  <a:latin typeface="Cambria Math"/>
                                  <a:cs typeface="Times New Roman"/>
                                </a:rPr>
                                <m:t>𝟐</m:t>
                              </m:r>
                            </m:sup>
                          </m:sSup>
                          <m:r>
                            <a:rPr lang="fr-FR" sz="2000" b="1" i="1" smtClean="0">
                              <a:solidFill>
                                <a:schemeClr val="tx1"/>
                              </a:solidFill>
                              <a:effectLst/>
                              <a:latin typeface="Cambria Math"/>
                              <a:cs typeface="Times New Roman"/>
                            </a:rPr>
                            <m:t>+</m:t>
                          </m:r>
                          <m:r>
                            <a:rPr lang="fr-FR" sz="2000" b="1" i="1" smtClean="0">
                              <a:solidFill>
                                <a:schemeClr val="tx1"/>
                              </a:solidFill>
                              <a:effectLst/>
                              <a:latin typeface="Cambria Math"/>
                              <a:cs typeface="Times New Roman"/>
                            </a:rPr>
                            <m:t>𝟏</m:t>
                          </m:r>
                        </m:e>
                      </m:d>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𝒋</m:t>
                          </m:r>
                        </m:e>
                      </m:acc>
                      <m:r>
                        <a:rPr lang="fr-FR" sz="2000" b="1" i="1">
                          <a:solidFill>
                            <a:schemeClr val="tx1"/>
                          </a:solidFill>
                          <a:effectLst/>
                          <a:latin typeface="Cambria Math"/>
                          <a:ea typeface="Calibri"/>
                          <a:cs typeface="Times New Roman"/>
                        </a:rPr>
                        <m:t>+</m:t>
                      </m:r>
                      <m:r>
                        <a:rPr lang="fr-FR" sz="2000" b="1" i="1" smtClean="0">
                          <a:solidFill>
                            <a:schemeClr val="tx1"/>
                          </a:solidFill>
                          <a:effectLst/>
                          <a:latin typeface="Cambria Math"/>
                          <a:ea typeface="Calibri"/>
                          <a:cs typeface="Times New Roman"/>
                        </a:rPr>
                        <m:t>𝟎</m:t>
                      </m:r>
                      <m:acc>
                        <m:accPr>
                          <m:chr m:val="⃗"/>
                          <m:ctrlPr>
                            <a:rPr lang="fr-FR" sz="2000" b="1" i="1" smtClean="0">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𝒌</m:t>
                          </m:r>
                        </m:e>
                      </m:acc>
                    </m:oMath>
                  </m:oMathPara>
                </a14:m>
                <a:endParaRPr lang="fr-FR" sz="1600" dirty="0">
                  <a:solidFill>
                    <a:schemeClr val="tx1"/>
                  </a:solidFill>
                  <a:ea typeface="Calibri"/>
                  <a:cs typeface="Times New Roman"/>
                </a:endParaRPr>
              </a:p>
            </p:txBody>
          </p:sp>
        </mc:Choice>
        <mc:Fallback xmlns="">
          <p:sp>
            <p:nvSpPr>
              <p:cNvPr id="14" name="Rectangle 13"/>
              <p:cNvSpPr>
                <a:spLocks noRot="1" noChangeAspect="1" noMove="1" noResize="1" noEditPoints="1" noAdjustHandles="1" noChangeArrowheads="1" noChangeShapeType="1" noTextEdit="1"/>
              </p:cNvSpPr>
              <p:nvPr/>
            </p:nvSpPr>
            <p:spPr>
              <a:xfrm>
                <a:off x="1758403" y="3072125"/>
                <a:ext cx="4491038" cy="655500"/>
              </a:xfrm>
              <a:prstGeom prst="rect">
                <a:avLst/>
              </a:prstGeom>
              <a:blipFill rotWithShape="1">
                <a:blip r:embed="rId5"/>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36369" y="1692448"/>
                <a:ext cx="4269823" cy="655500"/>
              </a:xfrm>
              <a:prstGeom prst="rect">
                <a:avLst/>
              </a:prstGeom>
              <a:noFill/>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tx1"/>
                              </a:solidFill>
                              <a:latin typeface="Cambria Math"/>
                              <a:ea typeface="Calibri"/>
                              <a:cs typeface="Times New Roman"/>
                            </a:rPr>
                          </m:ctrlPr>
                        </m:accPr>
                        <m:e>
                          <m:r>
                            <a:rPr lang="fr-FR" sz="2000" b="1" i="1">
                              <a:solidFill>
                                <a:schemeClr val="tx1"/>
                              </a:solidFill>
                              <a:effectLst/>
                              <a:latin typeface="Cambria Math"/>
                              <a:ea typeface="Calibri"/>
                              <a:cs typeface="Times New Roman"/>
                            </a:rPr>
                            <m:t>𝑶𝑴</m:t>
                          </m:r>
                        </m:e>
                      </m:acc>
                      <m:r>
                        <a:rPr lang="fr-FR" sz="2000" b="1" i="1">
                          <a:solidFill>
                            <a:schemeClr val="tx1"/>
                          </a:solidFill>
                          <a:effectLst/>
                          <a:latin typeface="Cambria Math"/>
                          <a:ea typeface="Calibri"/>
                          <a:cs typeface="Times New Roman"/>
                        </a:rPr>
                        <m:t>=</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𝒓</m:t>
                          </m:r>
                        </m:e>
                      </m:acc>
                      <m:r>
                        <a:rPr lang="fr-FR" sz="2000" b="1" i="1">
                          <a:solidFill>
                            <a:schemeClr val="tx1"/>
                          </a:solidFill>
                          <a:effectLst/>
                          <a:latin typeface="Cambria Math"/>
                          <a:ea typeface="Calibri"/>
                          <a:cs typeface="Times New Roman"/>
                        </a:rPr>
                        <m:t>=</m:t>
                      </m:r>
                      <m:d>
                        <m:dPr>
                          <m:ctrlPr>
                            <a:rPr lang="fr-FR" sz="2000" b="1" i="1" smtClean="0">
                              <a:solidFill>
                                <a:schemeClr val="tx1"/>
                              </a:solidFill>
                              <a:effectLst/>
                              <a:latin typeface="Cambria Math"/>
                              <a:cs typeface="Times New Roman"/>
                            </a:rPr>
                          </m:ctrlPr>
                        </m:dPr>
                        <m:e>
                          <m:r>
                            <a:rPr lang="fr-FR" sz="2000" b="1" i="1" smtClean="0">
                              <a:solidFill>
                                <a:schemeClr val="tx1"/>
                              </a:solidFill>
                              <a:effectLst/>
                              <a:latin typeface="Cambria Math"/>
                              <a:cs typeface="Times New Roman"/>
                            </a:rPr>
                            <m:t>𝒕</m:t>
                          </m:r>
                          <m:r>
                            <a:rPr lang="fr-FR" sz="2000" b="1" i="1" smtClean="0">
                              <a:solidFill>
                                <a:schemeClr val="tx1"/>
                              </a:solidFill>
                              <a:effectLst/>
                              <a:latin typeface="Cambria Math"/>
                              <a:cs typeface="Times New Roman"/>
                            </a:rPr>
                            <m:t>+</m:t>
                          </m:r>
                          <m:r>
                            <a:rPr lang="fr-FR" sz="2000" b="1" i="1" smtClean="0">
                              <a:solidFill>
                                <a:schemeClr val="tx1"/>
                              </a:solidFill>
                              <a:effectLst/>
                              <a:latin typeface="Cambria Math"/>
                              <a:cs typeface="Times New Roman"/>
                            </a:rPr>
                            <m:t>𝟏</m:t>
                          </m:r>
                        </m:e>
                      </m:d>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𝒊</m:t>
                          </m:r>
                        </m:e>
                      </m:acc>
                      <m:r>
                        <a:rPr lang="fr-FR" sz="2000" b="1" i="1">
                          <a:solidFill>
                            <a:schemeClr val="tx1"/>
                          </a:solidFill>
                          <a:effectLst/>
                          <a:latin typeface="Cambria Math"/>
                          <a:ea typeface="Calibri"/>
                          <a:cs typeface="Times New Roman"/>
                        </a:rPr>
                        <m:t>+</m:t>
                      </m:r>
                      <m:d>
                        <m:dPr>
                          <m:ctrlPr>
                            <a:rPr lang="fr-FR" sz="2000" b="1" i="1" smtClean="0">
                              <a:solidFill>
                                <a:schemeClr val="tx1"/>
                              </a:solidFill>
                              <a:effectLst/>
                              <a:latin typeface="Cambria Math"/>
                              <a:cs typeface="Times New Roman"/>
                            </a:rPr>
                          </m:ctrlPr>
                        </m:dPr>
                        <m:e>
                          <m:sSup>
                            <m:sSupPr>
                              <m:ctrlPr>
                                <a:rPr lang="fr-FR" sz="2000" b="1" i="1" smtClean="0">
                                  <a:solidFill>
                                    <a:schemeClr val="tx1"/>
                                  </a:solidFill>
                                  <a:effectLst/>
                                  <a:latin typeface="Cambria Math"/>
                                  <a:cs typeface="Times New Roman"/>
                                </a:rPr>
                              </m:ctrlPr>
                            </m:sSupPr>
                            <m:e>
                              <m:r>
                                <a:rPr lang="fr-FR" sz="2000" b="1" i="1" smtClean="0">
                                  <a:solidFill>
                                    <a:schemeClr val="tx1"/>
                                  </a:solidFill>
                                  <a:effectLst/>
                                  <a:latin typeface="Cambria Math"/>
                                  <a:cs typeface="Times New Roman"/>
                                </a:rPr>
                                <m:t>𝒕</m:t>
                              </m:r>
                            </m:e>
                            <m:sup>
                              <m:r>
                                <a:rPr lang="fr-FR" sz="2000" b="1" i="1" smtClean="0">
                                  <a:solidFill>
                                    <a:schemeClr val="tx1"/>
                                  </a:solidFill>
                                  <a:effectLst/>
                                  <a:latin typeface="Cambria Math"/>
                                  <a:cs typeface="Times New Roman"/>
                                </a:rPr>
                                <m:t>𝟐</m:t>
                              </m:r>
                            </m:sup>
                          </m:sSup>
                          <m:r>
                            <a:rPr lang="fr-FR" sz="2000" b="1" i="1" smtClean="0">
                              <a:solidFill>
                                <a:schemeClr val="tx1"/>
                              </a:solidFill>
                              <a:effectLst/>
                              <a:latin typeface="Cambria Math"/>
                              <a:cs typeface="Times New Roman"/>
                            </a:rPr>
                            <m:t>+</m:t>
                          </m:r>
                          <m:r>
                            <a:rPr lang="fr-FR" sz="2000" b="1" i="1" smtClean="0">
                              <a:solidFill>
                                <a:schemeClr val="tx1"/>
                              </a:solidFill>
                              <a:effectLst/>
                              <a:latin typeface="Cambria Math"/>
                              <a:cs typeface="Times New Roman"/>
                            </a:rPr>
                            <m:t>𝟏</m:t>
                          </m:r>
                        </m:e>
                      </m:d>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𝒋</m:t>
                          </m:r>
                        </m:e>
                      </m:acc>
                      <m:r>
                        <a:rPr lang="fr-FR" sz="2000" b="1" i="1">
                          <a:solidFill>
                            <a:schemeClr val="tx1"/>
                          </a:solidFill>
                          <a:effectLst/>
                          <a:latin typeface="Cambria Math"/>
                          <a:ea typeface="Calibri"/>
                          <a:cs typeface="Times New Roman"/>
                        </a:rPr>
                        <m:t>+</m:t>
                      </m:r>
                      <m:r>
                        <a:rPr lang="fr-FR" sz="2000" b="1" i="1" smtClean="0">
                          <a:solidFill>
                            <a:schemeClr val="tx1"/>
                          </a:solidFill>
                          <a:effectLst/>
                          <a:latin typeface="Cambria Math"/>
                          <a:ea typeface="Calibri"/>
                          <a:cs typeface="Times New Roman"/>
                        </a:rPr>
                        <m:t>𝟎</m:t>
                      </m:r>
                      <m:acc>
                        <m:accPr>
                          <m:chr m:val="⃗"/>
                          <m:ctrlPr>
                            <a:rPr lang="fr-FR" sz="2000" b="1" i="1" smtClean="0">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𝒌</m:t>
                          </m:r>
                        </m:e>
                      </m:acc>
                    </m:oMath>
                  </m:oMathPara>
                </a14:m>
                <a:endParaRPr lang="fr-FR" sz="1600" dirty="0">
                  <a:solidFill>
                    <a:schemeClr val="tx1"/>
                  </a:solidFill>
                  <a:ea typeface="Calibri"/>
                  <a:cs typeface="Times New Roman"/>
                </a:endParaRPr>
              </a:p>
            </p:txBody>
          </p:sp>
        </mc:Choice>
        <mc:Fallback xmlns="">
          <p:sp>
            <p:nvSpPr>
              <p:cNvPr id="15" name="Rectangle 14"/>
              <p:cNvSpPr>
                <a:spLocks noRot="1" noChangeAspect="1" noMove="1" noResize="1" noEditPoints="1" noAdjustHandles="1" noChangeArrowheads="1" noChangeShapeType="1" noTextEdit="1"/>
              </p:cNvSpPr>
              <p:nvPr/>
            </p:nvSpPr>
            <p:spPr>
              <a:xfrm>
                <a:off x="636369" y="1692448"/>
                <a:ext cx="4269823" cy="655500"/>
              </a:xfrm>
              <a:prstGeom prst="rect">
                <a:avLst/>
              </a:prstGeom>
              <a:blipFill rotWithShape="1">
                <a:blip r:embed="rId6"/>
                <a:stretch>
                  <a:fillRect/>
                </a:stretch>
              </a:blipFill>
              <a:ln>
                <a:noFill/>
              </a:ln>
            </p:spPr>
            <p:txBody>
              <a:bodyPr/>
              <a:lstStyle/>
              <a:p>
                <a:r>
                  <a:rPr lang="fr-FR">
                    <a:noFill/>
                  </a:rPr>
                  <a:t> </a:t>
                </a:r>
              </a:p>
            </p:txBody>
          </p:sp>
        </mc:Fallback>
      </mc:AlternateContent>
      <p:sp>
        <p:nvSpPr>
          <p:cNvPr id="16" name="Flèche droite 15"/>
          <p:cNvSpPr/>
          <p:nvPr/>
        </p:nvSpPr>
        <p:spPr>
          <a:xfrm>
            <a:off x="3705007" y="4190687"/>
            <a:ext cx="540000" cy="288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0" name="ZoneTexte 9"/>
              <p:cNvSpPr txBox="1"/>
              <p:nvPr/>
            </p:nvSpPr>
            <p:spPr>
              <a:xfrm>
                <a:off x="4644008" y="3800213"/>
                <a:ext cx="1675972" cy="1068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ln>
                                <a:solidFill>
                                  <a:srgbClr val="00B0F0"/>
                                </a:solidFill>
                              </a:ln>
                              <a:latin typeface="Cambria Math"/>
                            </a:rPr>
                          </m:ctrlPr>
                        </m:accPr>
                        <m:e>
                          <m:r>
                            <a:rPr lang="fr-FR" sz="2400" b="0" i="1" smtClean="0">
                              <a:ln>
                                <a:solidFill>
                                  <a:srgbClr val="00B0F0"/>
                                </a:solidFill>
                              </a:ln>
                              <a:latin typeface="Cambria Math"/>
                            </a:rPr>
                            <m:t>𝑂𝑀</m:t>
                          </m:r>
                        </m:e>
                      </m:acc>
                      <m:r>
                        <a:rPr lang="fr-FR" sz="2400" i="1" smtClean="0">
                          <a:ln>
                            <a:solidFill>
                              <a:srgbClr val="00B0F0"/>
                            </a:solidFill>
                          </a:ln>
                          <a:latin typeface="Cambria Math"/>
                          <a:ea typeface="Cambria Math"/>
                        </a:rPr>
                        <m:t>=</m:t>
                      </m:r>
                      <m:d>
                        <m:dPr>
                          <m:ctrlPr>
                            <a:rPr lang="fr-FR" sz="2400" i="1" smtClean="0">
                              <a:ln>
                                <a:solidFill>
                                  <a:srgbClr val="00B0F0"/>
                                </a:solidFill>
                              </a:ln>
                              <a:latin typeface="Cambria Math"/>
                              <a:ea typeface="Cambria Math"/>
                            </a:rPr>
                          </m:ctrlPr>
                        </m:dPr>
                        <m:e>
                          <m:m>
                            <m:mPr>
                              <m:mcs>
                                <m:mc>
                                  <m:mcPr>
                                    <m:count m:val="1"/>
                                    <m:mcJc m:val="center"/>
                                  </m:mcPr>
                                </m:mc>
                              </m:mcs>
                              <m:ctrlPr>
                                <a:rPr lang="fr-FR" sz="2400" i="1" smtClean="0">
                                  <a:ln>
                                    <a:solidFill>
                                      <a:srgbClr val="00B0F0"/>
                                    </a:solidFill>
                                  </a:ln>
                                  <a:latin typeface="Cambria Math"/>
                                  <a:ea typeface="Cambria Math"/>
                                </a:rPr>
                              </m:ctrlPr>
                            </m:mPr>
                            <m:mr>
                              <m:e>
                                <m:r>
                                  <m:rPr>
                                    <m:brk m:alnAt="7"/>
                                  </m:rPr>
                                  <a:rPr lang="fr-FR" sz="2400" b="0" i="1" smtClean="0">
                                    <a:ln>
                                      <a:solidFill>
                                        <a:srgbClr val="00B0F0"/>
                                      </a:solidFill>
                                    </a:ln>
                                    <a:latin typeface="Cambria Math"/>
                                    <a:ea typeface="Cambria Math"/>
                                  </a:rPr>
                                  <m:t>2</m:t>
                                </m:r>
                              </m:e>
                            </m:mr>
                            <m:mr>
                              <m:e>
                                <m:r>
                                  <a:rPr lang="fr-FR" sz="2400" b="0" i="1" smtClean="0">
                                    <a:ln>
                                      <a:solidFill>
                                        <a:srgbClr val="00B0F0"/>
                                      </a:solidFill>
                                    </a:ln>
                                    <a:latin typeface="Cambria Math"/>
                                    <a:ea typeface="Cambria Math"/>
                                  </a:rPr>
                                  <m:t>2</m:t>
                                </m:r>
                              </m:e>
                            </m:mr>
                            <m:mr>
                              <m:e>
                                <m:r>
                                  <a:rPr lang="fr-FR" sz="2400" b="0" i="1" smtClean="0">
                                    <a:ln>
                                      <a:solidFill>
                                        <a:srgbClr val="00B0F0"/>
                                      </a:solidFill>
                                    </a:ln>
                                    <a:latin typeface="Cambria Math"/>
                                    <a:ea typeface="Cambria Math"/>
                                  </a:rPr>
                                  <m:t>0</m:t>
                                </m:r>
                              </m:e>
                            </m:mr>
                          </m:m>
                        </m:e>
                      </m:d>
                    </m:oMath>
                  </m:oMathPara>
                </a14:m>
                <a:endParaRPr lang="fr-FR" sz="2400" dirty="0">
                  <a:ln>
                    <a:solidFill>
                      <a:srgbClr val="00B0F0"/>
                    </a:solidFill>
                  </a:ln>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4644008" y="3800213"/>
                <a:ext cx="1675972" cy="1068947"/>
              </a:xfrm>
              <a:prstGeom prst="rect">
                <a:avLst/>
              </a:prstGeom>
              <a:blipFill rotWithShape="1">
                <a:blip r:embed="rId7"/>
                <a:stretch>
                  <a:fillRect/>
                </a:stretch>
              </a:blipFill>
            </p:spPr>
            <p:txBody>
              <a:bodyPr/>
              <a:lstStyle/>
              <a:p>
                <a:r>
                  <a:rPr lang="fr-FR">
                    <a:noFill/>
                  </a:rPr>
                  <a:t> </a:t>
                </a:r>
              </a:p>
            </p:txBody>
          </p:sp>
        </mc:Fallback>
      </mc:AlternateContent>
      <p:grpSp>
        <p:nvGrpSpPr>
          <p:cNvPr id="17" name="Groupe 16"/>
          <p:cNvGrpSpPr/>
          <p:nvPr/>
        </p:nvGrpSpPr>
        <p:grpSpPr>
          <a:xfrm>
            <a:off x="1990786" y="2276872"/>
            <a:ext cx="617959" cy="562621"/>
            <a:chOff x="4441576" y="6064449"/>
            <a:chExt cx="386626" cy="562621"/>
          </a:xfrm>
        </p:grpSpPr>
        <p:sp>
          <p:nvSpPr>
            <p:cNvPr id="18" name="Accolade fermante 17"/>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19" name="ZoneTexte 18"/>
                <p:cNvSpPr txBox="1"/>
                <p:nvPr/>
              </p:nvSpPr>
              <p:spPr>
                <a:xfrm>
                  <a:off x="4518135" y="6257738"/>
                  <a:ext cx="231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0000"/>
                            </a:solidFill>
                            <a:latin typeface="Cambria Math"/>
                          </a:rPr>
                          <m:t>𝒙</m:t>
                        </m:r>
                      </m:oMath>
                    </m:oMathPara>
                  </a14:m>
                  <a:endParaRPr lang="fr-FR" b="1" dirty="0">
                    <a:solidFill>
                      <a:srgbClr val="FF0000"/>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4518135" y="6257738"/>
                  <a:ext cx="231875" cy="369332"/>
                </a:xfrm>
                <a:prstGeom prst="rect">
                  <a:avLst/>
                </a:prstGeom>
                <a:blipFill rotWithShape="1">
                  <a:blip r:embed="rId8"/>
                  <a:stretch>
                    <a:fillRect/>
                  </a:stretch>
                </a:blipFill>
              </p:spPr>
              <p:txBody>
                <a:bodyPr/>
                <a:lstStyle/>
                <a:p>
                  <a:r>
                    <a:rPr lang="fr-FR">
                      <a:noFill/>
                    </a:rPr>
                    <a:t> </a:t>
                  </a:r>
                </a:p>
              </p:txBody>
            </p:sp>
          </mc:Fallback>
        </mc:AlternateContent>
      </p:grpSp>
      <p:grpSp>
        <p:nvGrpSpPr>
          <p:cNvPr id="20" name="Groupe 19"/>
          <p:cNvGrpSpPr/>
          <p:nvPr/>
        </p:nvGrpSpPr>
        <p:grpSpPr>
          <a:xfrm>
            <a:off x="3193223" y="2276872"/>
            <a:ext cx="617959" cy="562621"/>
            <a:chOff x="4441576" y="6064449"/>
            <a:chExt cx="386626" cy="562621"/>
          </a:xfrm>
        </p:grpSpPr>
        <p:sp>
          <p:nvSpPr>
            <p:cNvPr id="21" name="Accolade fermante 20"/>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22" name="ZoneTexte 21"/>
                <p:cNvSpPr txBox="1"/>
                <p:nvPr/>
              </p:nvSpPr>
              <p:spPr>
                <a:xfrm>
                  <a:off x="4518135" y="6257738"/>
                  <a:ext cx="2348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0000"/>
                            </a:solidFill>
                            <a:latin typeface="Cambria Math"/>
                          </a:rPr>
                          <m:t>𝒚</m:t>
                        </m:r>
                      </m:oMath>
                    </m:oMathPara>
                  </a14:m>
                  <a:endParaRPr lang="fr-FR" b="1" dirty="0">
                    <a:solidFill>
                      <a:srgbClr val="FF0000"/>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4518135" y="6257738"/>
                  <a:ext cx="234884" cy="369332"/>
                </a:xfrm>
                <a:prstGeom prst="rect">
                  <a:avLst/>
                </a:prstGeom>
                <a:blipFill rotWithShape="1">
                  <a:blip r:embed="rId9"/>
                  <a:stretch>
                    <a:fillRect b="-4918"/>
                  </a:stretch>
                </a:blipFill>
              </p:spPr>
              <p:txBody>
                <a:bodyPr/>
                <a:lstStyle/>
                <a:p>
                  <a:r>
                    <a:rPr lang="fr-FR">
                      <a:noFill/>
                    </a:rPr>
                    <a:t> </a:t>
                  </a:r>
                </a:p>
              </p:txBody>
            </p:sp>
          </mc:Fallback>
        </mc:AlternateContent>
      </p:grpSp>
      <p:grpSp>
        <p:nvGrpSpPr>
          <p:cNvPr id="23" name="Groupe 22"/>
          <p:cNvGrpSpPr/>
          <p:nvPr/>
        </p:nvGrpSpPr>
        <p:grpSpPr>
          <a:xfrm>
            <a:off x="4327330" y="2271886"/>
            <a:ext cx="413217" cy="562621"/>
            <a:chOff x="4441576" y="6064449"/>
            <a:chExt cx="554724" cy="562621"/>
          </a:xfrm>
        </p:grpSpPr>
        <p:sp>
          <p:nvSpPr>
            <p:cNvPr id="24" name="Accolade fermante 23"/>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25" name="ZoneTexte 24"/>
                <p:cNvSpPr txBox="1"/>
                <p:nvPr/>
              </p:nvSpPr>
              <p:spPr>
                <a:xfrm>
                  <a:off x="4518135" y="6257738"/>
                  <a:ext cx="4781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0000"/>
                            </a:solidFill>
                            <a:latin typeface="Cambria Math"/>
                          </a:rPr>
                          <m:t>𝒛</m:t>
                        </m:r>
                      </m:oMath>
                    </m:oMathPara>
                  </a14:m>
                  <a:endParaRPr lang="fr-FR" b="1" dirty="0">
                    <a:solidFill>
                      <a:srgbClr val="FF0000"/>
                    </a:solidFill>
                  </a:endParaRPr>
                </a:p>
              </p:txBody>
            </p:sp>
          </mc:Choice>
          <mc:Fallback xmlns="">
            <p:sp>
              <p:nvSpPr>
                <p:cNvPr id="25" name="ZoneTexte 24"/>
                <p:cNvSpPr txBox="1">
                  <a:spLocks noRot="1" noChangeAspect="1" noMove="1" noResize="1" noEditPoints="1" noAdjustHandles="1" noChangeArrowheads="1" noChangeShapeType="1" noTextEdit="1"/>
                </p:cNvSpPr>
                <p:nvPr/>
              </p:nvSpPr>
              <p:spPr>
                <a:xfrm>
                  <a:off x="4518135" y="6257738"/>
                  <a:ext cx="478165" cy="369332"/>
                </a:xfrm>
                <a:prstGeom prst="rect">
                  <a:avLst/>
                </a:prstGeom>
                <a:blipFill rotWithShape="1">
                  <a:blip r:embed="rId10"/>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6" name="ZoneTexte 25"/>
              <p:cNvSpPr txBox="1"/>
              <p:nvPr/>
            </p:nvSpPr>
            <p:spPr>
              <a:xfrm>
                <a:off x="1014289" y="2879285"/>
                <a:ext cx="74411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000" b="1" i="1" smtClean="0">
                          <a:effectLst>
                            <a:glow rad="228600">
                              <a:srgbClr val="FFFF00">
                                <a:alpha val="40000"/>
                              </a:srgbClr>
                            </a:glow>
                          </a:effectLst>
                          <a:latin typeface="Cambria Math"/>
                        </a:rPr>
                        <m:t>⇒</m:t>
                      </m:r>
                    </m:oMath>
                  </m:oMathPara>
                </a14:m>
                <a:endParaRPr lang="fr-FR" sz="4000" b="1" dirty="0">
                  <a:effectLst>
                    <a:glow rad="228600">
                      <a:srgbClr val="FFFF00">
                        <a:alpha val="40000"/>
                      </a:srgbClr>
                    </a:glow>
                  </a:effectLst>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1014289" y="2879285"/>
                <a:ext cx="744114" cy="707886"/>
              </a:xfrm>
              <a:prstGeom prst="rect">
                <a:avLst/>
              </a:prstGeom>
              <a:blipFill rotWithShape="1">
                <a:blip r:embed="rId11"/>
                <a:stretch>
                  <a:fillRect/>
                </a:stretch>
              </a:blipFill>
            </p:spPr>
            <p:txBody>
              <a:bodyPr/>
              <a:lstStyle/>
              <a:p>
                <a:r>
                  <a:rPr lang="fr-FR">
                    <a:noFill/>
                  </a:rPr>
                  <a:t> </a:t>
                </a:r>
              </a:p>
            </p:txBody>
          </p:sp>
        </mc:Fallback>
      </mc:AlternateContent>
      <p:sp>
        <p:nvSpPr>
          <p:cNvPr id="27" name="Rectangle 26"/>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16760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p:bldP spid="13" grpId="0"/>
      <p:bldP spid="14" grpId="0"/>
      <p:bldP spid="15" grpId="0"/>
      <p:bldP spid="16" grpId="0" animBg="1"/>
      <p:bldP spid="10"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214596" y="6356350"/>
            <a:ext cx="677884" cy="365125"/>
          </a:xfrm>
          <a:solidFill>
            <a:schemeClr val="accent6">
              <a:lumMod val="75000"/>
            </a:schemeClr>
          </a:solidFill>
        </p:spPr>
        <p:txBody>
          <a:bodyPr/>
          <a:lstStyle/>
          <a:p>
            <a:fld id="{A48E7C90-24B6-4F12-A20C-633E31BB8BA1}" type="slidenum">
              <a:rPr lang="fr-FR" sz="2400" b="1" smtClean="0">
                <a:solidFill>
                  <a:schemeClr val="tx1"/>
                </a:solidFill>
              </a:rPr>
              <a:t>12</a:t>
            </a:fld>
            <a:endParaRPr lang="fr-FR" b="1" dirty="0">
              <a:solidFill>
                <a:schemeClr val="tx1"/>
              </a:solidFill>
            </a:endParaRPr>
          </a:p>
        </p:txBody>
      </p:sp>
      <p:sp>
        <p:nvSpPr>
          <p:cNvPr id="3" name="Rectangle 2"/>
          <p:cNvSpPr/>
          <p:nvPr/>
        </p:nvSpPr>
        <p:spPr>
          <a:xfrm>
            <a:off x="203759" y="260648"/>
            <a:ext cx="1340432"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none">
            <a:spAutoFit/>
          </a:bodyPr>
          <a:lstStyle/>
          <a:p>
            <a:r>
              <a:rPr lang="fr-FR" b="1" dirty="0" err="1" smtClean="0">
                <a:solidFill>
                  <a:prstClr val="black"/>
                </a:solidFill>
                <a:latin typeface="Arial Rounded MT Bold" pitchFamily="34" charset="0"/>
              </a:rPr>
              <a:t>Example</a:t>
            </a:r>
            <a:r>
              <a:rPr lang="fr-FR" b="1" dirty="0" smtClean="0">
                <a:solidFill>
                  <a:prstClr val="black"/>
                </a:solidFill>
                <a:latin typeface="Arial Rounded MT Bold" pitchFamily="34" charset="0"/>
              </a:rPr>
              <a:t> 2</a:t>
            </a:r>
            <a:endParaRPr lang="fr-FR" b="1" dirty="0">
              <a:solidFill>
                <a:prstClr val="black"/>
              </a:solidFill>
              <a:latin typeface="Arial Rounded MT Bold"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73947" y="692696"/>
                <a:ext cx="8040649" cy="709746"/>
              </a:xfrm>
              <a:prstGeom prst="rect">
                <a:avLst/>
              </a:prstGeom>
            </p:spPr>
            <p:txBody>
              <a:bodyPr wrap="square">
                <a:spAutoFit/>
              </a:bodyPr>
              <a:lstStyle/>
              <a:p>
                <a:pPr algn="just">
                  <a:spcAft>
                    <a:spcPts val="0"/>
                  </a:spcAft>
                </a:pPr>
                <a:r>
                  <a:rPr lang="en-US" b="1" dirty="0">
                    <a:solidFill>
                      <a:srgbClr val="000000"/>
                    </a:solidFill>
                    <a:latin typeface="Arial Rounded MT Bold"/>
                  </a:rPr>
                  <a:t>The time equations of the material point M moving in space </a:t>
                </a:r>
                <a:r>
                  <a:rPr lang="fr-FR" b="1" dirty="0">
                    <a:solidFill>
                      <a:srgbClr val="000000"/>
                    </a:solidFill>
                    <a:latin typeface="Arial Rounded MT Bold"/>
                  </a:rPr>
                  <a:t>R </a:t>
                </a:r>
                <a14:m>
                  <m:oMath xmlns:m="http://schemas.openxmlformats.org/officeDocument/2006/math">
                    <m:d>
                      <m:dPr>
                        <m:ctrlPr>
                          <a:rPr lang="fr-FR" b="1" i="1">
                            <a:solidFill>
                              <a:srgbClr val="000000"/>
                            </a:solidFill>
                            <a:latin typeface="Cambria Math"/>
                          </a:rPr>
                        </m:ctrlPr>
                      </m:dPr>
                      <m:e>
                        <m:r>
                          <a:rPr lang="fr-FR" b="1" i="1">
                            <a:solidFill>
                              <a:srgbClr val="000000"/>
                            </a:solidFill>
                            <a:latin typeface="Cambria Math"/>
                          </a:rPr>
                          <m:t>𝑶</m:t>
                        </m:r>
                        <m:r>
                          <a:rPr lang="fr-FR" b="1">
                            <a:solidFill>
                              <a:srgbClr val="000000"/>
                            </a:solidFill>
                            <a:latin typeface="Cambria Math"/>
                          </a:rPr>
                          <m:t>,</m:t>
                        </m:r>
                        <m:acc>
                          <m:accPr>
                            <m:chr m:val="⃗"/>
                            <m:ctrlPr>
                              <a:rPr lang="fr-FR" b="1" i="1">
                                <a:solidFill>
                                  <a:srgbClr val="000000"/>
                                </a:solidFill>
                                <a:latin typeface="Cambria Math"/>
                              </a:rPr>
                            </m:ctrlPr>
                          </m:accPr>
                          <m:e>
                            <m:r>
                              <a:rPr lang="fr-FR" b="1" i="1">
                                <a:solidFill>
                                  <a:srgbClr val="000000"/>
                                </a:solidFill>
                                <a:latin typeface="Cambria Math"/>
                              </a:rPr>
                              <m:t>𝒊</m:t>
                            </m:r>
                          </m:e>
                        </m:acc>
                        <m:r>
                          <a:rPr lang="fr-FR" b="1">
                            <a:solidFill>
                              <a:srgbClr val="000000"/>
                            </a:solidFill>
                            <a:latin typeface="Cambria Math"/>
                          </a:rPr>
                          <m:t>,</m:t>
                        </m:r>
                        <m:acc>
                          <m:accPr>
                            <m:chr m:val="⃗"/>
                            <m:ctrlPr>
                              <a:rPr lang="fr-FR" b="1" i="1">
                                <a:solidFill>
                                  <a:srgbClr val="000000"/>
                                </a:solidFill>
                                <a:latin typeface="Cambria Math"/>
                              </a:rPr>
                            </m:ctrlPr>
                          </m:accPr>
                          <m:e>
                            <m:r>
                              <a:rPr lang="fr-FR" b="1" i="1">
                                <a:solidFill>
                                  <a:srgbClr val="000000"/>
                                </a:solidFill>
                                <a:latin typeface="Cambria Math"/>
                              </a:rPr>
                              <m:t>𝒋</m:t>
                            </m:r>
                          </m:e>
                        </m:acc>
                        <m:r>
                          <a:rPr lang="fr-FR" b="1">
                            <a:solidFill>
                              <a:srgbClr val="000000"/>
                            </a:solidFill>
                            <a:latin typeface="Cambria Math"/>
                          </a:rPr>
                          <m:t>,</m:t>
                        </m:r>
                        <m:acc>
                          <m:accPr>
                            <m:chr m:val="⃗"/>
                            <m:ctrlPr>
                              <a:rPr lang="fr-FR" b="1" i="1">
                                <a:solidFill>
                                  <a:srgbClr val="000000"/>
                                </a:solidFill>
                                <a:latin typeface="Cambria Math"/>
                              </a:rPr>
                            </m:ctrlPr>
                          </m:accPr>
                          <m:e>
                            <m:r>
                              <a:rPr lang="fr-FR" b="1" i="1">
                                <a:solidFill>
                                  <a:srgbClr val="000000"/>
                                </a:solidFill>
                                <a:latin typeface="Cambria Math"/>
                              </a:rPr>
                              <m:t>𝒌</m:t>
                            </m:r>
                          </m:e>
                        </m:acc>
                      </m:e>
                    </m:d>
                  </m:oMath>
                </a14:m>
                <a:r>
                  <a:rPr lang="fr-FR" b="1" dirty="0">
                    <a:solidFill>
                      <a:srgbClr val="000000"/>
                    </a:solidFill>
                    <a:latin typeface="Arial Rounded MT Bold"/>
                  </a:rPr>
                  <a:t> </a:t>
                </a:r>
                <a:r>
                  <a:rPr lang="en-US" b="1" dirty="0">
                    <a:solidFill>
                      <a:srgbClr val="000000"/>
                    </a:solidFill>
                    <a:latin typeface="Arial Rounded MT Bold"/>
                  </a:rPr>
                  <a:t>are:</a:t>
                </a:r>
                <a:endParaRPr lang="fr-FR" sz="1200" dirty="0">
                  <a:effectLst/>
                  <a:latin typeface="Times New Roman"/>
                  <a:ea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173947" y="692696"/>
                <a:ext cx="8040649" cy="709746"/>
              </a:xfrm>
              <a:prstGeom prst="rect">
                <a:avLst/>
              </a:prstGeom>
              <a:blipFill rotWithShape="1">
                <a:blip r:embed="rId2"/>
                <a:stretch>
                  <a:fillRect l="-682" t="-5172" b="-12931"/>
                </a:stretch>
              </a:blipFill>
            </p:spPr>
            <p:txBody>
              <a:bodyPr/>
              <a:lstStyle/>
              <a:p>
                <a:r>
                  <a:rPr lang="fr-FR">
                    <a:noFill/>
                  </a:rPr>
                  <a:t> </a:t>
                </a:r>
              </a:p>
            </p:txBody>
          </p:sp>
        </mc:Fallback>
      </mc:AlternateContent>
      <p:grpSp>
        <p:nvGrpSpPr>
          <p:cNvPr id="5" name="Groupe 4"/>
          <p:cNvGrpSpPr/>
          <p:nvPr/>
        </p:nvGrpSpPr>
        <p:grpSpPr>
          <a:xfrm>
            <a:off x="1796395" y="1660158"/>
            <a:ext cx="4680168" cy="369332"/>
            <a:chOff x="395536" y="4581128"/>
            <a:chExt cx="4680168" cy="369332"/>
          </a:xfrm>
        </p:grpSpPr>
        <p:sp>
          <p:nvSpPr>
            <p:cNvPr id="6" name="ZoneTexte 5"/>
            <p:cNvSpPr txBox="1"/>
            <p:nvPr/>
          </p:nvSpPr>
          <p:spPr>
            <a:xfrm>
              <a:off x="395536" y="4581128"/>
              <a:ext cx="2088232" cy="369332"/>
            </a:xfrm>
            <a:prstGeom prst="rect">
              <a:avLst/>
            </a:prstGeom>
            <a:noFill/>
          </p:spPr>
          <p:txBody>
            <a:bodyPr wrap="square" rtlCol="0">
              <a:spAutoFit/>
            </a:bodyPr>
            <a:lstStyle/>
            <a:p>
              <a:r>
                <a:rPr lang="fr-FR" b="1" dirty="0">
                  <a:latin typeface="Arial Rounded MT Bold" pitchFamily="34" charset="0"/>
                </a:rPr>
                <a:t>x</a:t>
              </a:r>
              <a:r>
                <a:rPr lang="fr-FR" b="1" dirty="0" smtClean="0">
                  <a:latin typeface="Arial Rounded MT Bold" pitchFamily="34" charset="0"/>
                </a:rPr>
                <a:t>= t  ;</a:t>
              </a:r>
              <a:endParaRPr lang="fr-FR" b="1" dirty="0">
                <a:latin typeface="Arial Rounded MT Bold" pitchFamily="34" charset="0"/>
              </a:endParaRPr>
            </a:p>
          </p:txBody>
        </p:sp>
        <p:sp>
          <p:nvSpPr>
            <p:cNvPr id="7" name="ZoneTexte 6"/>
            <p:cNvSpPr txBox="1"/>
            <p:nvPr/>
          </p:nvSpPr>
          <p:spPr>
            <a:xfrm>
              <a:off x="1763688" y="4581128"/>
              <a:ext cx="2088232" cy="369332"/>
            </a:xfrm>
            <a:prstGeom prst="rect">
              <a:avLst/>
            </a:prstGeom>
            <a:noFill/>
          </p:spPr>
          <p:txBody>
            <a:bodyPr wrap="square" rtlCol="0">
              <a:spAutoFit/>
            </a:bodyPr>
            <a:lstStyle/>
            <a:p>
              <a:r>
                <a:rPr lang="fr-FR" b="1" dirty="0" smtClean="0">
                  <a:latin typeface="Arial Rounded MT Bold" pitchFamily="34" charset="0"/>
                </a:rPr>
                <a:t>y=0  ;</a:t>
              </a:r>
              <a:endParaRPr lang="fr-FR" b="1" dirty="0">
                <a:latin typeface="Arial Rounded MT Bold" pitchFamily="34" charset="0"/>
              </a:endParaRPr>
            </a:p>
          </p:txBody>
        </p:sp>
        <p:sp>
          <p:nvSpPr>
            <p:cNvPr id="8" name="ZoneTexte 12"/>
            <p:cNvSpPr txBox="1"/>
            <p:nvPr/>
          </p:nvSpPr>
          <p:spPr>
            <a:xfrm>
              <a:off x="2987824" y="4581128"/>
              <a:ext cx="2087880" cy="369332"/>
            </a:xfrm>
            <a:prstGeom prst="rect">
              <a:avLst/>
            </a:prstGeom>
            <a:noFill/>
          </p:spPr>
          <p:txBody>
            <a:bodyPr wrap="square" rtlCol="0">
              <a:spAutoFit/>
            </a:bodyPr>
            <a:lstStyle/>
            <a:p>
              <a:pPr>
                <a:spcAft>
                  <a:spcPts val="0"/>
                </a:spcAft>
              </a:pPr>
              <a:r>
                <a:rPr lang="fr-FR" b="1" dirty="0" smtClean="0">
                  <a:solidFill>
                    <a:srgbClr val="000000"/>
                  </a:solidFill>
                  <a:latin typeface="Arial Rounded MT Bold"/>
                  <a:ea typeface="Times New Roman"/>
                  <a:cs typeface="Times New Roman"/>
                </a:rPr>
                <a:t>z</a:t>
              </a:r>
              <a:r>
                <a:rPr lang="fr-FR" sz="1800" b="1" kern="1200" dirty="0" smtClean="0">
                  <a:solidFill>
                    <a:srgbClr val="000000"/>
                  </a:solidFill>
                  <a:effectLst/>
                  <a:latin typeface="Arial Rounded MT Bold"/>
                  <a:ea typeface="Times New Roman"/>
                  <a:cs typeface="Times New Roman"/>
                </a:rPr>
                <a:t>= -2t</a:t>
              </a:r>
              <a:r>
                <a:rPr lang="fr-FR" sz="1800" b="1" kern="1200" baseline="30000" dirty="0" smtClean="0">
                  <a:solidFill>
                    <a:srgbClr val="000000"/>
                  </a:solidFill>
                  <a:effectLst/>
                  <a:latin typeface="Arial Rounded MT Bold"/>
                  <a:ea typeface="Times New Roman"/>
                  <a:cs typeface="Times New Roman"/>
                </a:rPr>
                <a:t>2</a:t>
              </a:r>
              <a:r>
                <a:rPr lang="fr-FR" sz="1800" b="1" kern="1200" dirty="0" smtClean="0">
                  <a:solidFill>
                    <a:srgbClr val="000000"/>
                  </a:solidFill>
                  <a:effectLst/>
                  <a:latin typeface="Arial Rounded MT Bold"/>
                  <a:ea typeface="Times New Roman"/>
                  <a:cs typeface="Times New Roman"/>
                </a:rPr>
                <a:t>+2t</a:t>
              </a:r>
              <a:endParaRPr lang="fr-FR" sz="1200" dirty="0">
                <a:effectLst/>
                <a:latin typeface="Times New Roman"/>
                <a:ea typeface="Times New Roman"/>
              </a:endParaRPr>
            </a:p>
          </p:txBody>
        </p:sp>
      </p:grpSp>
      <p:sp>
        <p:nvSpPr>
          <p:cNvPr id="4" name="Rectangle 3"/>
          <p:cNvSpPr/>
          <p:nvPr/>
        </p:nvSpPr>
        <p:spPr>
          <a:xfrm>
            <a:off x="205958" y="2204864"/>
            <a:ext cx="3873240" cy="369332"/>
          </a:xfrm>
          <a:prstGeom prst="rect">
            <a:avLst/>
          </a:prstGeom>
        </p:spPr>
        <p:txBody>
          <a:bodyPr wrap="none">
            <a:spAutoFit/>
          </a:bodyPr>
          <a:lstStyle/>
          <a:p>
            <a:r>
              <a:rPr lang="en-US" b="1" dirty="0">
                <a:solidFill>
                  <a:srgbClr val="000000"/>
                </a:solidFill>
                <a:latin typeface="Arial Rounded MT Bold"/>
              </a:rPr>
              <a:t>-</a:t>
            </a:r>
            <a:r>
              <a:rPr lang="en-US" b="1" dirty="0" smtClean="0">
                <a:solidFill>
                  <a:srgbClr val="000000"/>
                </a:solidFill>
                <a:latin typeface="Arial Rounded MT Bold"/>
              </a:rPr>
              <a:t>what </a:t>
            </a:r>
            <a:r>
              <a:rPr lang="en-US" b="1" dirty="0">
                <a:solidFill>
                  <a:srgbClr val="000000"/>
                </a:solidFill>
                <a:latin typeface="Arial Rounded MT Bold"/>
              </a:rPr>
              <a:t>is the trajectory </a:t>
            </a:r>
            <a:r>
              <a:rPr lang="en-US" b="1" dirty="0" smtClean="0">
                <a:solidFill>
                  <a:srgbClr val="000000"/>
                </a:solidFill>
                <a:latin typeface="Arial Rounded MT Bold"/>
              </a:rPr>
              <a:t>followed  ?</a:t>
            </a:r>
            <a:endParaRPr lang="fr-FR" b="1" dirty="0">
              <a:solidFill>
                <a:srgbClr val="000000"/>
              </a:solidFill>
              <a:latin typeface="Arial Rounded MT Bold"/>
            </a:endParaRPr>
          </a:p>
        </p:txBody>
      </p:sp>
      <p:sp>
        <p:nvSpPr>
          <p:cNvPr id="10" name="Rectangle 9"/>
          <p:cNvSpPr/>
          <p:nvPr/>
        </p:nvSpPr>
        <p:spPr>
          <a:xfrm>
            <a:off x="233795" y="2708920"/>
            <a:ext cx="1103187" cy="369332"/>
          </a:xfrm>
          <a:prstGeom prst="rect">
            <a:avLst/>
          </a:prstGeom>
          <a:blipFill>
            <a:blip r:embed="rId3"/>
            <a:tile tx="0" ty="0" sx="100000" sy="100000" flip="none" algn="tl"/>
          </a:blipFill>
        </p:spPr>
        <p:txBody>
          <a:bodyPr wrap="none">
            <a:spAutoFit/>
          </a:bodyPr>
          <a:lstStyle/>
          <a:p>
            <a:r>
              <a:rPr lang="fr-FR" b="1" dirty="0">
                <a:latin typeface="Arial Rounded MT Bold" pitchFamily="34" charset="0"/>
              </a:rPr>
              <a:t>Solution</a:t>
            </a:r>
          </a:p>
        </p:txBody>
      </p:sp>
      <p:sp>
        <p:nvSpPr>
          <p:cNvPr id="11" name="Rectangle 10"/>
          <p:cNvSpPr/>
          <p:nvPr/>
        </p:nvSpPr>
        <p:spPr>
          <a:xfrm>
            <a:off x="219062" y="3717032"/>
            <a:ext cx="6800986" cy="369332"/>
          </a:xfrm>
          <a:prstGeom prst="rect">
            <a:avLst/>
          </a:prstGeom>
        </p:spPr>
        <p:txBody>
          <a:bodyPr wrap="square">
            <a:spAutoFit/>
          </a:bodyPr>
          <a:lstStyle/>
          <a:p>
            <a:r>
              <a:rPr lang="en-US" b="1" dirty="0" smtClean="0">
                <a:latin typeface="Arial Rounded MT Bold" pitchFamily="34" charset="0"/>
              </a:rPr>
              <a:t>- We </a:t>
            </a:r>
            <a:r>
              <a:rPr lang="en-US" b="1" dirty="0">
                <a:latin typeface="Arial Rounded MT Bold" pitchFamily="34" charset="0"/>
              </a:rPr>
              <a:t>take </a:t>
            </a:r>
            <a:r>
              <a:rPr lang="en-US" b="1" dirty="0" smtClean="0">
                <a:solidFill>
                  <a:srgbClr val="FF0000"/>
                </a:solidFill>
                <a:latin typeface="Arial Rounded MT Bold" pitchFamily="34" charset="0"/>
              </a:rPr>
              <a:t>t </a:t>
            </a:r>
            <a:r>
              <a:rPr lang="en-US" b="1" dirty="0">
                <a:latin typeface="Arial Rounded MT Bold" pitchFamily="34" charset="0"/>
              </a:rPr>
              <a:t>from the equation </a:t>
            </a:r>
            <a:r>
              <a:rPr lang="en-US" b="1" dirty="0">
                <a:solidFill>
                  <a:srgbClr val="FF0000"/>
                </a:solidFill>
                <a:latin typeface="Arial Rounded MT Bold" pitchFamily="34" charset="0"/>
              </a:rPr>
              <a:t>x</a:t>
            </a:r>
            <a:r>
              <a:rPr lang="en-US" b="1" dirty="0">
                <a:latin typeface="Arial Rounded MT Bold" pitchFamily="34" charset="0"/>
              </a:rPr>
              <a:t> </a:t>
            </a:r>
            <a:r>
              <a:rPr lang="en-US" b="1" dirty="0" smtClean="0">
                <a:latin typeface="Arial Rounded MT Bold" pitchFamily="34" charset="0"/>
              </a:rPr>
              <a:t>, which </a:t>
            </a:r>
            <a:r>
              <a:rPr lang="en-US" b="1" dirty="0">
                <a:latin typeface="Arial Rounded MT Bold" pitchFamily="34" charset="0"/>
              </a:rPr>
              <a:t>we replace by </a:t>
            </a:r>
            <a:r>
              <a:rPr lang="en-US" b="1" dirty="0" smtClean="0">
                <a:latin typeface="Arial Rounded MT Bold" pitchFamily="34" charset="0"/>
              </a:rPr>
              <a:t> </a:t>
            </a:r>
            <a:r>
              <a:rPr lang="en-US" b="1" dirty="0" smtClean="0">
                <a:solidFill>
                  <a:srgbClr val="FF0000"/>
                </a:solidFill>
                <a:latin typeface="Arial Rounded MT Bold" pitchFamily="34" charset="0"/>
              </a:rPr>
              <a:t>z</a:t>
            </a:r>
            <a:r>
              <a:rPr lang="en-US" b="1" dirty="0" smtClean="0">
                <a:latin typeface="Arial Rounded MT Bold" pitchFamily="34" charset="0"/>
              </a:rPr>
              <a:t>:</a:t>
            </a:r>
            <a:endParaRPr lang="fr-FR" b="1" dirty="0">
              <a:latin typeface="Arial Rounded MT Bold" pitchFamily="34" charset="0"/>
            </a:endParaRPr>
          </a:p>
        </p:txBody>
      </p:sp>
      <p:grpSp>
        <p:nvGrpSpPr>
          <p:cNvPr id="13" name="Groupe 12"/>
          <p:cNvGrpSpPr/>
          <p:nvPr/>
        </p:nvGrpSpPr>
        <p:grpSpPr>
          <a:xfrm>
            <a:off x="1049047" y="3333604"/>
            <a:ext cx="4680168" cy="369332"/>
            <a:chOff x="395536" y="4581128"/>
            <a:chExt cx="4680168" cy="369332"/>
          </a:xfrm>
        </p:grpSpPr>
        <p:sp>
          <p:nvSpPr>
            <p:cNvPr id="14" name="ZoneTexte 13"/>
            <p:cNvSpPr txBox="1"/>
            <p:nvPr/>
          </p:nvSpPr>
          <p:spPr>
            <a:xfrm>
              <a:off x="395536" y="4581128"/>
              <a:ext cx="2088232" cy="369332"/>
            </a:xfrm>
            <a:prstGeom prst="rect">
              <a:avLst/>
            </a:prstGeom>
            <a:noFill/>
          </p:spPr>
          <p:txBody>
            <a:bodyPr wrap="square" rtlCol="0">
              <a:spAutoFit/>
            </a:bodyPr>
            <a:lstStyle/>
            <a:p>
              <a:r>
                <a:rPr lang="fr-FR" b="1" dirty="0">
                  <a:latin typeface="Arial Rounded MT Bold" pitchFamily="34" charset="0"/>
                </a:rPr>
                <a:t>x</a:t>
              </a:r>
              <a:r>
                <a:rPr lang="fr-FR" b="1" dirty="0" smtClean="0">
                  <a:latin typeface="Arial Rounded MT Bold" pitchFamily="34" charset="0"/>
                </a:rPr>
                <a:t>= t   </a:t>
              </a:r>
              <a:r>
                <a:rPr lang="fr-FR" b="1" dirty="0" smtClean="0">
                  <a:solidFill>
                    <a:srgbClr val="0070C0"/>
                  </a:solidFill>
                  <a:latin typeface="Arial Rounded MT Bold" pitchFamily="34" charset="0"/>
                </a:rPr>
                <a:t>(1)</a:t>
              </a:r>
              <a:r>
                <a:rPr lang="fr-FR" b="1" dirty="0" smtClean="0">
                  <a:latin typeface="Arial Rounded MT Bold" pitchFamily="34" charset="0"/>
                </a:rPr>
                <a:t> ;</a:t>
              </a:r>
              <a:endParaRPr lang="fr-FR" b="1" dirty="0">
                <a:latin typeface="Arial Rounded MT Bold" pitchFamily="34" charset="0"/>
              </a:endParaRPr>
            </a:p>
          </p:txBody>
        </p:sp>
        <p:sp>
          <p:nvSpPr>
            <p:cNvPr id="15" name="ZoneTexte 14"/>
            <p:cNvSpPr txBox="1"/>
            <p:nvPr/>
          </p:nvSpPr>
          <p:spPr>
            <a:xfrm>
              <a:off x="1763688" y="4581128"/>
              <a:ext cx="2088232" cy="369332"/>
            </a:xfrm>
            <a:prstGeom prst="rect">
              <a:avLst/>
            </a:prstGeom>
            <a:noFill/>
          </p:spPr>
          <p:txBody>
            <a:bodyPr wrap="square" rtlCol="0">
              <a:spAutoFit/>
            </a:bodyPr>
            <a:lstStyle/>
            <a:p>
              <a:r>
                <a:rPr lang="fr-FR" b="1" dirty="0" smtClean="0">
                  <a:latin typeface="Arial Rounded MT Bold" pitchFamily="34" charset="0"/>
                </a:rPr>
                <a:t>y=0  </a:t>
              </a:r>
              <a:r>
                <a:rPr lang="fr-FR" b="1" dirty="0" smtClean="0">
                  <a:solidFill>
                    <a:srgbClr val="0070C0"/>
                  </a:solidFill>
                  <a:latin typeface="Arial Rounded MT Bold" pitchFamily="34" charset="0"/>
                </a:rPr>
                <a:t>(2)</a:t>
              </a:r>
              <a:r>
                <a:rPr lang="fr-FR" b="1" dirty="0" smtClean="0">
                  <a:latin typeface="Arial Rounded MT Bold" pitchFamily="34" charset="0"/>
                </a:rPr>
                <a:t>;</a:t>
              </a:r>
              <a:endParaRPr lang="fr-FR" b="1" dirty="0">
                <a:latin typeface="Arial Rounded MT Bold" pitchFamily="34" charset="0"/>
              </a:endParaRPr>
            </a:p>
          </p:txBody>
        </p:sp>
        <p:sp>
          <p:nvSpPr>
            <p:cNvPr id="16" name="ZoneTexte 12"/>
            <p:cNvSpPr txBox="1"/>
            <p:nvPr/>
          </p:nvSpPr>
          <p:spPr>
            <a:xfrm>
              <a:off x="2987824" y="4581128"/>
              <a:ext cx="2087880" cy="369332"/>
            </a:xfrm>
            <a:prstGeom prst="rect">
              <a:avLst/>
            </a:prstGeom>
            <a:noFill/>
          </p:spPr>
          <p:txBody>
            <a:bodyPr wrap="square" rtlCol="0">
              <a:spAutoFit/>
            </a:bodyPr>
            <a:lstStyle/>
            <a:p>
              <a:pPr>
                <a:spcAft>
                  <a:spcPts val="0"/>
                </a:spcAft>
              </a:pPr>
              <a:r>
                <a:rPr lang="fr-FR" b="1" dirty="0" smtClean="0">
                  <a:solidFill>
                    <a:srgbClr val="000000"/>
                  </a:solidFill>
                  <a:latin typeface="Arial Rounded MT Bold"/>
                  <a:ea typeface="Times New Roman"/>
                  <a:cs typeface="Times New Roman"/>
                </a:rPr>
                <a:t>z</a:t>
              </a:r>
              <a:r>
                <a:rPr lang="fr-FR" sz="1800" b="1" kern="1200" dirty="0" smtClean="0">
                  <a:solidFill>
                    <a:srgbClr val="000000"/>
                  </a:solidFill>
                  <a:effectLst/>
                  <a:latin typeface="Arial Rounded MT Bold"/>
                  <a:ea typeface="Times New Roman"/>
                  <a:cs typeface="Times New Roman"/>
                </a:rPr>
                <a:t>= -2t</a:t>
              </a:r>
              <a:r>
                <a:rPr lang="fr-FR" sz="1800" b="1" kern="1200" baseline="30000" dirty="0" smtClean="0">
                  <a:solidFill>
                    <a:srgbClr val="000000"/>
                  </a:solidFill>
                  <a:effectLst/>
                  <a:latin typeface="Arial Rounded MT Bold"/>
                  <a:ea typeface="Times New Roman"/>
                  <a:cs typeface="Times New Roman"/>
                </a:rPr>
                <a:t>2</a:t>
              </a:r>
              <a:r>
                <a:rPr lang="fr-FR" sz="1800" b="1" kern="1200" dirty="0" smtClean="0">
                  <a:solidFill>
                    <a:srgbClr val="000000"/>
                  </a:solidFill>
                  <a:effectLst/>
                  <a:latin typeface="Arial Rounded MT Bold"/>
                  <a:ea typeface="Times New Roman"/>
                  <a:cs typeface="Times New Roman"/>
                </a:rPr>
                <a:t>+2t   </a:t>
              </a:r>
              <a:r>
                <a:rPr lang="fr-FR" sz="1800" b="1" kern="1200" dirty="0" smtClean="0">
                  <a:solidFill>
                    <a:srgbClr val="0070C0"/>
                  </a:solidFill>
                  <a:effectLst/>
                  <a:latin typeface="Arial Rounded MT Bold"/>
                  <a:ea typeface="Times New Roman"/>
                  <a:cs typeface="Times New Roman"/>
                </a:rPr>
                <a:t>(3)</a:t>
              </a:r>
              <a:endParaRPr lang="fr-FR" sz="1200" dirty="0">
                <a:solidFill>
                  <a:srgbClr val="0070C0"/>
                </a:solidFill>
                <a:effectLst/>
                <a:latin typeface="Times New Roman"/>
                <a:ea typeface="Times New Roman"/>
              </a:endParaRPr>
            </a:p>
          </p:txBody>
        </p:sp>
      </p:grpSp>
      <mc:AlternateContent xmlns:mc="http://schemas.openxmlformats.org/markup-compatibility/2006" xmlns:a14="http://schemas.microsoft.com/office/drawing/2010/main">
        <mc:Choice Requires="a14">
          <p:sp>
            <p:nvSpPr>
              <p:cNvPr id="17" name="ZoneTexte 16"/>
              <p:cNvSpPr txBox="1"/>
              <p:nvPr/>
            </p:nvSpPr>
            <p:spPr>
              <a:xfrm>
                <a:off x="467544" y="4365104"/>
                <a:ext cx="1231812" cy="392993"/>
              </a:xfrm>
              <a:prstGeom prst="rect">
                <a:avLst/>
              </a:prstGeom>
              <a:noFill/>
            </p:spPr>
            <p:txBody>
              <a:bodyPr wrap="none" rtlCol="0">
                <a:spAutoFit/>
              </a:bodyPr>
              <a:lstStyle/>
              <a:p>
                <a14:m>
                  <m:oMath xmlns:m="http://schemas.openxmlformats.org/officeDocument/2006/math">
                    <m:d>
                      <m:dPr>
                        <m:ctrlPr>
                          <a:rPr lang="fr-FR" sz="2000" b="1" i="1" smtClean="0">
                            <a:solidFill>
                              <a:srgbClr val="0070C0"/>
                            </a:solidFill>
                            <a:latin typeface="Cambria Math"/>
                          </a:rPr>
                        </m:ctrlPr>
                      </m:dPr>
                      <m:e>
                        <m:r>
                          <a:rPr lang="fr-FR" sz="2000" b="1" i="1" smtClean="0">
                            <a:solidFill>
                              <a:srgbClr val="0070C0"/>
                            </a:solidFill>
                            <a:latin typeface="Cambria Math"/>
                          </a:rPr>
                          <m:t>𝟏</m:t>
                        </m:r>
                      </m:e>
                    </m:d>
                    <m:r>
                      <a:rPr lang="fr-FR" sz="2000" b="1" i="1" smtClean="0">
                        <a:latin typeface="Cambria Math"/>
                        <a:ea typeface="Cambria Math"/>
                      </a:rPr>
                      <m:t>→</m:t>
                    </m:r>
                  </m:oMath>
                </a14:m>
                <a:r>
                  <a:rPr lang="fr-FR" b="1" dirty="0" smtClean="0">
                    <a:latin typeface="Arial Rounded MT Bold" pitchFamily="34" charset="0"/>
                  </a:rPr>
                  <a:t> t=x</a:t>
                </a:r>
                <a:endParaRPr lang="fr-FR" b="1" dirty="0">
                  <a:latin typeface="Arial Rounded MT Bold" pitchFamily="34" charset="0"/>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467544" y="4365104"/>
                <a:ext cx="1231812" cy="392993"/>
              </a:xfrm>
              <a:prstGeom prst="rect">
                <a:avLst/>
              </a:prstGeom>
              <a:blipFill rotWithShape="1">
                <a:blip r:embed="rId4"/>
                <a:stretch>
                  <a:fillRect t="-3077" r="-4455" b="-21538"/>
                </a:stretch>
              </a:blipFill>
            </p:spPr>
            <p:txBody>
              <a:bodyPr/>
              <a:lstStyle/>
              <a:p>
                <a:r>
                  <a:rPr lang="fr-FR">
                    <a:noFill/>
                  </a:rPr>
                  <a:t> </a:t>
                </a:r>
              </a:p>
            </p:txBody>
          </p:sp>
        </mc:Fallback>
      </mc:AlternateContent>
      <p:sp>
        <p:nvSpPr>
          <p:cNvPr id="18" name="Flèche droite 17"/>
          <p:cNvSpPr/>
          <p:nvPr/>
        </p:nvSpPr>
        <p:spPr>
          <a:xfrm>
            <a:off x="1877199" y="4470097"/>
            <a:ext cx="540000" cy="288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2597496" y="4429431"/>
            <a:ext cx="486030" cy="369332"/>
          </a:xfrm>
          <a:prstGeom prst="rect">
            <a:avLst/>
          </a:prstGeom>
        </p:spPr>
        <p:txBody>
          <a:bodyPr wrap="none">
            <a:spAutoFit/>
          </a:bodyPr>
          <a:lstStyle/>
          <a:p>
            <a:pPr lvl="0"/>
            <a:r>
              <a:rPr lang="fr-FR" b="1" dirty="0">
                <a:solidFill>
                  <a:srgbClr val="0070C0"/>
                </a:solidFill>
                <a:latin typeface="Arial Rounded MT Bold"/>
                <a:ea typeface="Times New Roman"/>
                <a:cs typeface="Times New Roman"/>
              </a:rPr>
              <a:t>(3)</a:t>
            </a:r>
            <a:endParaRPr lang="fr-FR" sz="1200" dirty="0">
              <a:solidFill>
                <a:srgbClr val="0070C0"/>
              </a:solidFill>
              <a:latin typeface="Times New Roman"/>
              <a:ea typeface="Times New Roman"/>
            </a:endParaRPr>
          </a:p>
        </p:txBody>
      </p:sp>
      <p:sp>
        <p:nvSpPr>
          <p:cNvPr id="19" name="Double flèche horizontale 18"/>
          <p:cNvSpPr/>
          <p:nvPr/>
        </p:nvSpPr>
        <p:spPr>
          <a:xfrm>
            <a:off x="3151671" y="4450132"/>
            <a:ext cx="732956" cy="379568"/>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2"/>
          <p:cNvSpPr txBox="1"/>
          <p:nvPr/>
        </p:nvSpPr>
        <p:spPr>
          <a:xfrm>
            <a:off x="4025421" y="4444647"/>
            <a:ext cx="2087880" cy="369332"/>
          </a:xfrm>
          <a:prstGeom prst="rect">
            <a:avLst/>
          </a:prstGeom>
          <a:blipFill>
            <a:blip r:embed="rId5"/>
            <a:tile tx="0" ty="0" sx="100000" sy="100000" flip="none" algn="tl"/>
          </a:blipFill>
        </p:spPr>
        <p:txBody>
          <a:bodyPr wrap="square" rtlCol="0">
            <a:spAutoFit/>
          </a:bodyPr>
          <a:lstStyle/>
          <a:p>
            <a:pPr>
              <a:spcAft>
                <a:spcPts val="0"/>
              </a:spcAft>
            </a:pPr>
            <a:r>
              <a:rPr lang="fr-FR" b="1" dirty="0" smtClean="0">
                <a:solidFill>
                  <a:srgbClr val="000000"/>
                </a:solidFill>
                <a:latin typeface="Arial Rounded MT Bold"/>
                <a:ea typeface="Times New Roman"/>
                <a:cs typeface="Times New Roman"/>
              </a:rPr>
              <a:t>z</a:t>
            </a:r>
            <a:r>
              <a:rPr lang="fr-FR" sz="1800" b="1" kern="1200" dirty="0" smtClean="0">
                <a:solidFill>
                  <a:srgbClr val="000000"/>
                </a:solidFill>
                <a:effectLst/>
                <a:latin typeface="Arial Rounded MT Bold"/>
                <a:ea typeface="Times New Roman"/>
                <a:cs typeface="Times New Roman"/>
              </a:rPr>
              <a:t>= -2x</a:t>
            </a:r>
            <a:r>
              <a:rPr lang="fr-FR" sz="1800" b="1" kern="1200" baseline="30000" dirty="0" smtClean="0">
                <a:solidFill>
                  <a:srgbClr val="000000"/>
                </a:solidFill>
                <a:effectLst/>
                <a:latin typeface="Arial Rounded MT Bold"/>
                <a:ea typeface="Times New Roman"/>
                <a:cs typeface="Times New Roman"/>
              </a:rPr>
              <a:t>2</a:t>
            </a:r>
            <a:r>
              <a:rPr lang="fr-FR" sz="1800" b="1" kern="1200" dirty="0" smtClean="0">
                <a:solidFill>
                  <a:srgbClr val="000000"/>
                </a:solidFill>
                <a:effectLst/>
                <a:latin typeface="Arial Rounded MT Bold"/>
                <a:ea typeface="Times New Roman"/>
                <a:cs typeface="Times New Roman"/>
              </a:rPr>
              <a:t>+2x</a:t>
            </a:r>
            <a:endParaRPr lang="fr-FR" sz="1200" dirty="0">
              <a:solidFill>
                <a:srgbClr val="0070C0"/>
              </a:solidFill>
              <a:effectLst/>
              <a:latin typeface="Times New Roman"/>
              <a:ea typeface="Times New Roman"/>
            </a:endParaRPr>
          </a:p>
        </p:txBody>
      </p:sp>
      <p:sp>
        <p:nvSpPr>
          <p:cNvPr id="21" name="Rectangle 20"/>
          <p:cNvSpPr/>
          <p:nvPr/>
        </p:nvSpPr>
        <p:spPr>
          <a:xfrm>
            <a:off x="4025421" y="5157192"/>
            <a:ext cx="4279896" cy="646331"/>
          </a:xfrm>
          <a:prstGeom prst="rect">
            <a:avLst/>
          </a:prstGeom>
        </p:spPr>
        <p:txBody>
          <a:bodyPr wrap="square">
            <a:spAutoFit/>
          </a:bodyPr>
          <a:lstStyle/>
          <a:p>
            <a:pPr algn="ctr"/>
            <a:r>
              <a:rPr lang="en-US" b="1" dirty="0">
                <a:latin typeface="Arial Rounded MT Bold" pitchFamily="34" charset="0"/>
              </a:rPr>
              <a:t>so the trajectory described by point M is </a:t>
            </a:r>
            <a:r>
              <a:rPr lang="en-US" b="1" dirty="0" smtClean="0">
                <a:latin typeface="Arial Rounded MT Bold" pitchFamily="34" charset="0"/>
              </a:rPr>
              <a:t>a </a:t>
            </a:r>
            <a:r>
              <a:rPr lang="en-US" b="1" dirty="0" smtClean="0">
                <a:solidFill>
                  <a:srgbClr val="FF0000"/>
                </a:solidFill>
                <a:latin typeface="Arial Rounded MT Bold" pitchFamily="34" charset="0"/>
              </a:rPr>
              <a:t>parabolic trajectories.</a:t>
            </a:r>
            <a:endParaRPr lang="fr-FR" b="1" dirty="0">
              <a:solidFill>
                <a:srgbClr val="FF0000"/>
              </a:solidFill>
              <a:latin typeface="Arial Rounded MT Bold" pitchFamily="34" charset="0"/>
            </a:endParaRPr>
          </a:p>
        </p:txBody>
      </p:sp>
    </p:spTree>
    <p:extLst>
      <p:ext uri="{BB962C8B-B14F-4D97-AF65-F5344CB8AC3E}">
        <p14:creationId xmlns:p14="http://schemas.microsoft.com/office/powerpoint/2010/main" val="27978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animBg="1"/>
      <p:bldP spid="9" grpId="0"/>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chemeClr val="accent6">
              <a:lumMod val="75000"/>
            </a:schemeClr>
          </a:solidFill>
        </p:spPr>
        <p:txBody>
          <a:bodyPr/>
          <a:lstStyle/>
          <a:p>
            <a:fld id="{A48E7C90-24B6-4F12-A20C-633E31BB8BA1}" type="slidenum">
              <a:rPr lang="fr-FR" sz="2400" b="1" smtClean="0">
                <a:solidFill>
                  <a:schemeClr val="tx1"/>
                </a:solidFill>
              </a:rPr>
              <a:t>13</a:t>
            </a:fld>
            <a:endParaRPr lang="fr-FR" b="1" dirty="0">
              <a:solidFill>
                <a:schemeClr val="tx1"/>
              </a:solidFill>
            </a:endParaRPr>
          </a:p>
        </p:txBody>
      </p:sp>
      <p:sp>
        <p:nvSpPr>
          <p:cNvPr id="2" name="Rectangle 1"/>
          <p:cNvSpPr/>
          <p:nvPr/>
        </p:nvSpPr>
        <p:spPr>
          <a:xfrm>
            <a:off x="173568" y="781989"/>
            <a:ext cx="7632848" cy="369332"/>
          </a:xfrm>
          <a:prstGeom prst="rect">
            <a:avLst/>
          </a:prstGeom>
        </p:spPr>
        <p:txBody>
          <a:bodyPr wrap="square">
            <a:spAutoFit/>
          </a:bodyPr>
          <a:lstStyle/>
          <a:p>
            <a:r>
              <a:rPr lang="en-US" b="1" dirty="0">
                <a:solidFill>
                  <a:srgbClr val="000000"/>
                </a:solidFill>
                <a:latin typeface="Arial Rounded MT Bold"/>
              </a:rPr>
              <a:t>V</a:t>
            </a:r>
            <a:r>
              <a:rPr lang="en-US" b="1" dirty="0" smtClean="0">
                <a:solidFill>
                  <a:srgbClr val="000000"/>
                </a:solidFill>
                <a:latin typeface="Arial Rounded MT Bold"/>
              </a:rPr>
              <a:t>elocity </a:t>
            </a:r>
            <a:r>
              <a:rPr lang="en-US" b="1" dirty="0">
                <a:solidFill>
                  <a:srgbClr val="000000"/>
                </a:solidFill>
                <a:latin typeface="Arial Rounded MT Bold"/>
              </a:rPr>
              <a:t>​​is considered to be the distance traveled per unit of time.</a:t>
            </a:r>
            <a:endParaRPr lang="fr-FR" b="1" dirty="0">
              <a:solidFill>
                <a:srgbClr val="000000"/>
              </a:solidFill>
              <a:latin typeface="Arial Rounded MT Bold"/>
            </a:endParaRPr>
          </a:p>
        </p:txBody>
      </p:sp>
      <p:sp>
        <p:nvSpPr>
          <p:cNvPr id="4" name="Rectangle 3"/>
          <p:cNvSpPr/>
          <p:nvPr/>
        </p:nvSpPr>
        <p:spPr>
          <a:xfrm>
            <a:off x="295608" y="293274"/>
            <a:ext cx="2605286" cy="369332"/>
          </a:xfrm>
          <a:prstGeom prst="rect">
            <a:avLst/>
          </a:prstGeom>
          <a:blipFill>
            <a:blip r:embed="rId2"/>
            <a:tile tx="0" ty="0" sx="100000" sy="100000" flip="none" algn="tl"/>
          </a:blipFill>
        </p:spPr>
        <p:txBody>
          <a:bodyPr wrap="square">
            <a:spAutoFit/>
          </a:bodyPr>
          <a:lstStyle/>
          <a:p>
            <a:pPr lvl="0"/>
            <a:r>
              <a:rPr lang="en-US" b="1" dirty="0">
                <a:solidFill>
                  <a:srgbClr val="000000"/>
                </a:solidFill>
                <a:latin typeface="Arial Rounded MT Bold"/>
              </a:rPr>
              <a:t>5-The velocity vector</a:t>
            </a:r>
          </a:p>
        </p:txBody>
      </p:sp>
      <mc:AlternateContent xmlns:mc="http://schemas.openxmlformats.org/markup-compatibility/2006">
        <mc:Choice xmlns:a14="http://schemas.microsoft.com/office/drawing/2010/main" Requires="a14">
          <p:sp>
            <p:nvSpPr>
              <p:cNvPr id="5" name="Rectangle 4"/>
              <p:cNvSpPr/>
              <p:nvPr/>
            </p:nvSpPr>
            <p:spPr>
              <a:xfrm>
                <a:off x="13238" y="1653446"/>
                <a:ext cx="8909200" cy="946991"/>
              </a:xfrm>
              <a:prstGeom prst="rect">
                <a:avLst/>
              </a:prstGeom>
            </p:spPr>
            <p:txBody>
              <a:bodyPr wrap="square">
                <a:spAutoFit/>
              </a:bodyPr>
              <a:lstStyle/>
              <a:p>
                <a:pPr algn="just"/>
                <a:r>
                  <a:rPr lang="en-US" dirty="0" smtClean="0">
                    <a:solidFill>
                      <a:srgbClr val="1F1F1F"/>
                    </a:solidFill>
                    <a:latin typeface="Google Sans"/>
                  </a:rPr>
                  <a:t> </a:t>
                </a:r>
                <a:r>
                  <a:rPr lang="en-US" b="1" dirty="0">
                    <a:solidFill>
                      <a:srgbClr val="000000"/>
                    </a:solidFill>
                    <a:latin typeface="Arial Rounded MT Bold"/>
                  </a:rPr>
                  <a:t>The average velocity of a body that moves between two points </a:t>
                </a:r>
                <a:r>
                  <a:rPr lang="en-US" b="1" dirty="0" smtClean="0">
                    <a:solidFill>
                      <a:srgbClr val="000000"/>
                    </a:solidFill>
                    <a:latin typeface="Arial Rounded MT Bold"/>
                  </a:rPr>
                  <a:t>M </a:t>
                </a:r>
                <a:r>
                  <a:rPr lang="en-US" b="1" dirty="0">
                    <a:solidFill>
                      <a:srgbClr val="000000"/>
                    </a:solidFill>
                    <a:latin typeface="Arial Rounded MT Bold"/>
                  </a:rPr>
                  <a:t>and </a:t>
                </a:r>
                <a14:m>
                  <m:oMath xmlns:m="http://schemas.openxmlformats.org/officeDocument/2006/math">
                    <m:sSup>
                      <m:sSupPr>
                        <m:ctrlPr>
                          <a:rPr lang="en-US" b="1" i="1" dirty="0" smtClean="0">
                            <a:solidFill>
                              <a:srgbClr val="000000"/>
                            </a:solidFill>
                            <a:latin typeface="Cambria Math"/>
                          </a:rPr>
                        </m:ctrlPr>
                      </m:sSupPr>
                      <m:e>
                        <m:r>
                          <a:rPr lang="fr-FR" b="1" i="1" dirty="0" smtClean="0">
                            <a:solidFill>
                              <a:srgbClr val="000000"/>
                            </a:solidFill>
                            <a:latin typeface="Cambria Math"/>
                          </a:rPr>
                          <m:t>𝑴</m:t>
                        </m:r>
                      </m:e>
                      <m:sup>
                        <m:r>
                          <a:rPr lang="en-US" b="1" i="1" dirty="0" smtClean="0">
                            <a:solidFill>
                              <a:srgbClr val="000000"/>
                            </a:solidFill>
                            <a:latin typeface="Cambria Math"/>
                          </a:rPr>
                          <m:t>′</m:t>
                        </m:r>
                      </m:sup>
                    </m:sSup>
                  </m:oMath>
                </a14:m>
                <a:r>
                  <a:rPr lang="en-US" b="1" dirty="0">
                    <a:solidFill>
                      <a:srgbClr val="000000"/>
                    </a:solidFill>
                    <a:latin typeface="Arial Rounded MT Bold"/>
                  </a:rPr>
                  <a:t> is defined as the ratio between the displacement vector and the time interval in which the displacement takes place</a:t>
                </a:r>
                <a:r>
                  <a:rPr lang="en-US" b="1" dirty="0" smtClean="0">
                    <a:solidFill>
                      <a:srgbClr val="000000"/>
                    </a:solidFill>
                    <a:latin typeface="Arial Rounded MT Bold"/>
                  </a:rPr>
                  <a:t>.</a:t>
                </a:r>
                <a:r>
                  <a:rPr lang="en-US" dirty="0">
                    <a:solidFill>
                      <a:srgbClr val="555555"/>
                    </a:solidFill>
                    <a:latin typeface="Open Sans"/>
                  </a:rPr>
                  <a:t> </a:t>
                </a:r>
                <a:endParaRPr lang="fr-FR" b="1" dirty="0">
                  <a:solidFill>
                    <a:srgbClr val="000000"/>
                  </a:solidFill>
                  <a:latin typeface="Arial Rounded MT Bold"/>
                </a:endParaRPr>
              </a:p>
            </p:txBody>
          </p:sp>
        </mc:Choice>
        <mc:Fallback>
          <p:sp>
            <p:nvSpPr>
              <p:cNvPr id="5" name="Rectangle 4"/>
              <p:cNvSpPr>
                <a:spLocks noRot="1" noChangeAspect="1" noMove="1" noResize="1" noEditPoints="1" noAdjustHandles="1" noChangeArrowheads="1" noChangeShapeType="1" noTextEdit="1"/>
              </p:cNvSpPr>
              <p:nvPr/>
            </p:nvSpPr>
            <p:spPr>
              <a:xfrm>
                <a:off x="13238" y="1653446"/>
                <a:ext cx="8909200" cy="946991"/>
              </a:xfrm>
              <a:prstGeom prst="rect">
                <a:avLst/>
              </a:prstGeom>
              <a:blipFill rotWithShape="1">
                <a:blip r:embed="rId3"/>
                <a:stretch>
                  <a:fillRect l="-547" t="-3205" r="-547" b="-6410"/>
                </a:stretch>
              </a:blipFill>
            </p:spPr>
            <p:txBody>
              <a:bodyPr/>
              <a:lstStyle/>
              <a:p>
                <a:r>
                  <a:rPr lang="fr-FR">
                    <a:noFill/>
                  </a:rPr>
                  <a:t> </a:t>
                </a:r>
              </a:p>
            </p:txBody>
          </p:sp>
        </mc:Fallback>
      </mc:AlternateContent>
      <p:sp>
        <p:nvSpPr>
          <p:cNvPr id="6" name="Rectangle 5"/>
          <p:cNvSpPr/>
          <p:nvPr/>
        </p:nvSpPr>
        <p:spPr>
          <a:xfrm>
            <a:off x="189089" y="1268760"/>
            <a:ext cx="3356496" cy="369332"/>
          </a:xfrm>
          <a:prstGeom prst="rect">
            <a:avLst/>
          </a:prstGeom>
          <a:solidFill>
            <a:srgbClr val="FFC000"/>
          </a:solidFill>
        </p:spPr>
        <p:txBody>
          <a:bodyPr wrap="none">
            <a:spAutoFit/>
          </a:bodyPr>
          <a:lstStyle/>
          <a:p>
            <a:r>
              <a:rPr lang="fr-FR" b="1" dirty="0" smtClean="0">
                <a:solidFill>
                  <a:srgbClr val="000000"/>
                </a:solidFill>
                <a:latin typeface="Arial Rounded MT Bold"/>
              </a:rPr>
              <a:t>5.1. </a:t>
            </a:r>
            <a:r>
              <a:rPr lang="fr-FR" b="1" dirty="0" err="1" smtClean="0">
                <a:solidFill>
                  <a:srgbClr val="000000"/>
                </a:solidFill>
                <a:latin typeface="Arial Rounded MT Bold"/>
              </a:rPr>
              <a:t>Average</a:t>
            </a:r>
            <a:r>
              <a:rPr lang="fr-FR" b="1" dirty="0" smtClean="0">
                <a:solidFill>
                  <a:srgbClr val="000000"/>
                </a:solidFill>
                <a:latin typeface="Arial Rounded MT Bold"/>
              </a:rPr>
              <a:t> </a:t>
            </a:r>
            <a:r>
              <a:rPr lang="fr-FR" b="1" dirty="0" err="1">
                <a:solidFill>
                  <a:srgbClr val="000000"/>
                </a:solidFill>
                <a:latin typeface="Arial Rounded MT Bold"/>
              </a:rPr>
              <a:t>velocity</a:t>
            </a:r>
            <a:r>
              <a:rPr lang="fr-FR" b="1" dirty="0">
                <a:solidFill>
                  <a:srgbClr val="000000"/>
                </a:solidFill>
                <a:latin typeface="Arial Rounded MT Bold"/>
              </a:rPr>
              <a:t>  </a:t>
            </a:r>
            <a:r>
              <a:rPr lang="fr-FR" b="1" dirty="0" err="1">
                <a:solidFill>
                  <a:srgbClr val="000000"/>
                </a:solidFill>
                <a:latin typeface="Arial Rounded MT Bold"/>
              </a:rPr>
              <a:t>vector</a:t>
            </a:r>
            <a:endParaRPr lang="fr-FR" b="1" dirty="0">
              <a:solidFill>
                <a:srgbClr val="000000"/>
              </a:solidFill>
              <a:latin typeface="Arial Rounded MT Bold"/>
            </a:endParaRPr>
          </a:p>
        </p:txBody>
      </p:sp>
      <p:grpSp>
        <p:nvGrpSpPr>
          <p:cNvPr id="20" name="Groupe 19"/>
          <p:cNvGrpSpPr/>
          <p:nvPr/>
        </p:nvGrpSpPr>
        <p:grpSpPr>
          <a:xfrm rot="20959941">
            <a:off x="4249229" y="3532758"/>
            <a:ext cx="4058907" cy="1831110"/>
            <a:chOff x="2847781" y="3196376"/>
            <a:chExt cx="4058907" cy="1831110"/>
          </a:xfrm>
        </p:grpSpPr>
        <p:sp>
          <p:nvSpPr>
            <p:cNvPr id="18" name="Forme libre 17"/>
            <p:cNvSpPr/>
            <p:nvPr/>
          </p:nvSpPr>
          <p:spPr>
            <a:xfrm rot="323243">
              <a:off x="4098688" y="3731486"/>
              <a:ext cx="2808000" cy="1296000"/>
            </a:xfrm>
            <a:custGeom>
              <a:avLst/>
              <a:gdLst>
                <a:gd name="connsiteX0" fmla="*/ 0 w 1687132"/>
                <a:gd name="connsiteY0" fmla="*/ 0 h 1081826"/>
                <a:gd name="connsiteX1" fmla="*/ 1094704 w 1687132"/>
                <a:gd name="connsiteY1" fmla="*/ 206062 h 1081826"/>
                <a:gd name="connsiteX2" fmla="*/ 734095 w 1687132"/>
                <a:gd name="connsiteY2" fmla="*/ 811369 h 1081826"/>
                <a:gd name="connsiteX3" fmla="*/ 1687132 w 1687132"/>
                <a:gd name="connsiteY3" fmla="*/ 1081826 h 1081826"/>
              </a:gdLst>
              <a:ahLst/>
              <a:cxnLst>
                <a:cxn ang="0">
                  <a:pos x="connsiteX0" y="connsiteY0"/>
                </a:cxn>
                <a:cxn ang="0">
                  <a:pos x="connsiteX1" y="connsiteY1"/>
                </a:cxn>
                <a:cxn ang="0">
                  <a:pos x="connsiteX2" y="connsiteY2"/>
                </a:cxn>
                <a:cxn ang="0">
                  <a:pos x="connsiteX3" y="connsiteY3"/>
                </a:cxn>
              </a:cxnLst>
              <a:rect l="l" t="t" r="r" b="b"/>
              <a:pathLst>
                <a:path w="1687132" h="1081826">
                  <a:moveTo>
                    <a:pt x="0" y="0"/>
                  </a:moveTo>
                  <a:cubicBezTo>
                    <a:pt x="486177" y="35417"/>
                    <a:pt x="972355" y="70834"/>
                    <a:pt x="1094704" y="206062"/>
                  </a:cubicBezTo>
                  <a:cubicBezTo>
                    <a:pt x="1217053" y="341290"/>
                    <a:pt x="635357" y="665408"/>
                    <a:pt x="734095" y="811369"/>
                  </a:cubicBezTo>
                  <a:cubicBezTo>
                    <a:pt x="832833" y="957330"/>
                    <a:pt x="1259982" y="1019578"/>
                    <a:pt x="1687132" y="1081826"/>
                  </a:cubicBezTo>
                </a:path>
              </a:pathLst>
            </a:cu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p:cNvSpPr/>
            <p:nvPr/>
          </p:nvSpPr>
          <p:spPr>
            <a:xfrm rot="940568">
              <a:off x="2847781" y="3196376"/>
              <a:ext cx="1141146" cy="369332"/>
            </a:xfrm>
            <a:prstGeom prst="rect">
              <a:avLst/>
            </a:prstGeom>
          </p:spPr>
          <p:txBody>
            <a:bodyPr wrap="none">
              <a:spAutoFit/>
            </a:bodyPr>
            <a:lstStyle/>
            <a:p>
              <a:r>
                <a:rPr lang="fr-FR" b="1" dirty="0" err="1">
                  <a:solidFill>
                    <a:srgbClr val="7030A0"/>
                  </a:solidFill>
                </a:rPr>
                <a:t>T</a:t>
              </a:r>
              <a:r>
                <a:rPr lang="fr-FR" b="1" dirty="0" err="1" smtClean="0">
                  <a:solidFill>
                    <a:srgbClr val="7030A0"/>
                  </a:solidFill>
                </a:rPr>
                <a:t>rajectory</a:t>
              </a:r>
              <a:endParaRPr lang="fr-FR" b="1" dirty="0">
                <a:solidFill>
                  <a:srgbClr val="7030A0"/>
                </a:solidFill>
              </a:endParaRPr>
            </a:p>
          </p:txBody>
        </p:sp>
      </p:grpSp>
      <p:grpSp>
        <p:nvGrpSpPr>
          <p:cNvPr id="32" name="Groupe 31"/>
          <p:cNvGrpSpPr/>
          <p:nvPr/>
        </p:nvGrpSpPr>
        <p:grpSpPr>
          <a:xfrm rot="20959941">
            <a:off x="3377326" y="4084864"/>
            <a:ext cx="2795945" cy="1712827"/>
            <a:chOff x="523715" y="3521259"/>
            <a:chExt cx="2102456" cy="1769687"/>
          </a:xfrm>
        </p:grpSpPr>
        <p:cxnSp>
          <p:nvCxnSpPr>
            <p:cNvPr id="28" name="Connecteur droit avec flèche 27"/>
            <p:cNvCxnSpPr/>
            <p:nvPr/>
          </p:nvCxnSpPr>
          <p:spPr>
            <a:xfrm rot="640059" flipV="1">
              <a:off x="927940" y="3521259"/>
              <a:ext cx="1698231" cy="17696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23715" y="4846910"/>
              <a:ext cx="432048" cy="369332"/>
            </a:xfrm>
            <a:prstGeom prst="rect">
              <a:avLst/>
            </a:prstGeom>
            <a:noFill/>
          </p:spPr>
          <p:txBody>
            <a:bodyPr wrap="square" rtlCol="0">
              <a:spAutoFit/>
            </a:bodyPr>
            <a:lstStyle/>
            <a:p>
              <a:r>
                <a:rPr lang="fr-FR" b="1" dirty="0"/>
                <a:t>O</a:t>
              </a:r>
            </a:p>
          </p:txBody>
        </p:sp>
      </p:grpSp>
      <p:cxnSp>
        <p:nvCxnSpPr>
          <p:cNvPr id="34" name="Connecteur droit avec flèche 33"/>
          <p:cNvCxnSpPr/>
          <p:nvPr/>
        </p:nvCxnSpPr>
        <p:spPr>
          <a:xfrm flipV="1">
            <a:off x="3910239" y="4945765"/>
            <a:ext cx="2870361" cy="796029"/>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21" idx="5"/>
          </p:cNvCxnSpPr>
          <p:nvPr/>
        </p:nvCxnSpPr>
        <p:spPr>
          <a:xfrm>
            <a:off x="6230921" y="4097453"/>
            <a:ext cx="522849" cy="8739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e 66"/>
          <p:cNvGrpSpPr/>
          <p:nvPr/>
        </p:nvGrpSpPr>
        <p:grpSpPr>
          <a:xfrm>
            <a:off x="3539068" y="3191937"/>
            <a:ext cx="4134103" cy="3020114"/>
            <a:chOff x="586206" y="3291721"/>
            <a:chExt cx="4134103" cy="3020114"/>
          </a:xfrm>
        </p:grpSpPr>
        <p:grpSp>
          <p:nvGrpSpPr>
            <p:cNvPr id="53" name="Groupe 52"/>
            <p:cNvGrpSpPr/>
            <p:nvPr/>
          </p:nvGrpSpPr>
          <p:grpSpPr>
            <a:xfrm>
              <a:off x="971600" y="3291721"/>
              <a:ext cx="3748709" cy="3020114"/>
              <a:chOff x="971600" y="3291721"/>
              <a:chExt cx="3748709" cy="3020114"/>
            </a:xfrm>
          </p:grpSpPr>
          <p:cxnSp>
            <p:nvCxnSpPr>
              <p:cNvPr id="48" name="Connecteur droit avec flèche 47"/>
              <p:cNvCxnSpPr/>
              <p:nvPr/>
            </p:nvCxnSpPr>
            <p:spPr>
              <a:xfrm flipV="1">
                <a:off x="971600" y="5844180"/>
                <a:ext cx="3600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16200000" flipV="1">
                <a:off x="-306400" y="4569721"/>
                <a:ext cx="2556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4216253" y="5911725"/>
                <a:ext cx="504056" cy="400110"/>
              </a:xfrm>
              <a:prstGeom prst="rect">
                <a:avLst/>
              </a:prstGeom>
              <a:noFill/>
            </p:spPr>
            <p:txBody>
              <a:bodyPr wrap="square" rtlCol="0">
                <a:spAutoFit/>
              </a:bodyPr>
              <a:lstStyle/>
              <a:p>
                <a:r>
                  <a:rPr lang="fr-FR" sz="2000" b="1" dirty="0" smtClean="0"/>
                  <a:t>X</a:t>
                </a:r>
                <a:endParaRPr lang="fr-FR" sz="2000" b="1" dirty="0"/>
              </a:p>
            </p:txBody>
          </p:sp>
        </p:grpSp>
        <p:sp>
          <p:nvSpPr>
            <p:cNvPr id="61" name="ZoneTexte 60"/>
            <p:cNvSpPr txBox="1"/>
            <p:nvPr/>
          </p:nvSpPr>
          <p:spPr>
            <a:xfrm>
              <a:off x="586206" y="3291721"/>
              <a:ext cx="371171" cy="461665"/>
            </a:xfrm>
            <a:prstGeom prst="rect">
              <a:avLst/>
            </a:prstGeom>
            <a:noFill/>
          </p:spPr>
          <p:txBody>
            <a:bodyPr wrap="square" rtlCol="0">
              <a:spAutoFit/>
            </a:bodyPr>
            <a:lstStyle/>
            <a:p>
              <a:r>
                <a:rPr lang="fr-FR" sz="2400" b="1" dirty="0" smtClean="0"/>
                <a:t>Y</a:t>
              </a:r>
              <a:endParaRPr lang="fr-FR" sz="2400" b="1" dirty="0"/>
            </a:p>
          </p:txBody>
        </p:sp>
      </p:grpSp>
      <p:grpSp>
        <p:nvGrpSpPr>
          <p:cNvPr id="76" name="Groupe 75"/>
          <p:cNvGrpSpPr/>
          <p:nvPr/>
        </p:nvGrpSpPr>
        <p:grpSpPr>
          <a:xfrm>
            <a:off x="5464145" y="3090368"/>
            <a:ext cx="1378553" cy="966449"/>
            <a:chOff x="2511283" y="3190152"/>
            <a:chExt cx="1378553" cy="966449"/>
          </a:xfrm>
        </p:grpSpPr>
        <p:grpSp>
          <p:nvGrpSpPr>
            <p:cNvPr id="23" name="Groupe 22"/>
            <p:cNvGrpSpPr/>
            <p:nvPr/>
          </p:nvGrpSpPr>
          <p:grpSpPr>
            <a:xfrm rot="20959941">
              <a:off x="3169756" y="3707793"/>
              <a:ext cx="720080" cy="448808"/>
              <a:chOff x="5217936" y="3052192"/>
              <a:chExt cx="720080" cy="448808"/>
            </a:xfrm>
          </p:grpSpPr>
          <p:sp>
            <p:nvSpPr>
              <p:cNvPr id="21" name="Ellipse 20"/>
              <p:cNvSpPr/>
              <p:nvPr/>
            </p:nvSpPr>
            <p:spPr>
              <a:xfrm>
                <a:off x="5220072" y="34290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217936" y="3052192"/>
                <a:ext cx="720080" cy="369332"/>
              </a:xfrm>
              <a:prstGeom prst="rect">
                <a:avLst/>
              </a:prstGeom>
              <a:noFill/>
            </p:spPr>
            <p:txBody>
              <a:bodyPr wrap="square" rtlCol="0">
                <a:spAutoFit/>
              </a:bodyPr>
              <a:lstStyle/>
              <a:p>
                <a:r>
                  <a:rPr lang="fr-FR" b="1" dirty="0" smtClean="0">
                    <a:solidFill>
                      <a:srgbClr val="FF0000"/>
                    </a:solidFill>
                  </a:rPr>
                  <a:t>M </a:t>
                </a:r>
                <a:endParaRPr lang="fr-FR" b="1" dirty="0">
                  <a:solidFill>
                    <a:srgbClr val="FF0000"/>
                  </a:solidFill>
                </a:endParaRPr>
              </a:p>
            </p:txBody>
          </p:sp>
        </p:grpSp>
        <p:pic>
          <p:nvPicPr>
            <p:cNvPr id="68" name="Image 67"/>
            <p:cNvPicPr/>
            <p:nvPr/>
          </p:nvPicPr>
          <p:blipFill rotWithShape="1">
            <a:blip r:embed="rId4"/>
            <a:srcRect l="24127" t="55600" r="72300" b="35416"/>
            <a:stretch/>
          </p:blipFill>
          <p:spPr bwMode="auto">
            <a:xfrm>
              <a:off x="2511283" y="3190152"/>
              <a:ext cx="693834" cy="909744"/>
            </a:xfrm>
            <a:prstGeom prst="rect">
              <a:avLst/>
            </a:prstGeom>
            <a:ln>
              <a:noFill/>
            </a:ln>
            <a:extLst>
              <a:ext uri="{53640926-AAD7-44D8-BBD7-CCE9431645EC}">
                <a14:shadowObscured xmlns:a14="http://schemas.microsoft.com/office/drawing/2010/main"/>
              </a:ext>
            </a:extLst>
          </p:spPr>
        </p:pic>
      </p:grpSp>
      <p:grpSp>
        <p:nvGrpSpPr>
          <p:cNvPr id="79" name="Groupe 78"/>
          <p:cNvGrpSpPr/>
          <p:nvPr/>
        </p:nvGrpSpPr>
        <p:grpSpPr>
          <a:xfrm>
            <a:off x="6702536" y="4186345"/>
            <a:ext cx="1502352" cy="799447"/>
            <a:chOff x="3788320" y="4010419"/>
            <a:chExt cx="1502352" cy="799447"/>
          </a:xfrm>
        </p:grpSpPr>
        <p:grpSp>
          <p:nvGrpSpPr>
            <p:cNvPr id="24" name="Groupe 23"/>
            <p:cNvGrpSpPr/>
            <p:nvPr/>
          </p:nvGrpSpPr>
          <p:grpSpPr>
            <a:xfrm rot="20959941">
              <a:off x="3788320" y="4430210"/>
              <a:ext cx="681011" cy="379656"/>
              <a:chOff x="5280004" y="2884787"/>
              <a:chExt cx="681011" cy="379656"/>
            </a:xfrm>
          </p:grpSpPr>
          <p:sp>
            <p:nvSpPr>
              <p:cNvPr id="25" name="Ellipse 24"/>
              <p:cNvSpPr/>
              <p:nvPr/>
            </p:nvSpPr>
            <p:spPr>
              <a:xfrm>
                <a:off x="5280004" y="31108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mc:AlternateContent xmlns:mc="http://schemas.openxmlformats.org/markup-compatibility/2006" xmlns:a14="http://schemas.microsoft.com/office/drawing/2010/main">
            <mc:Choice Requires="a14">
              <p:sp>
                <p:nvSpPr>
                  <p:cNvPr id="26" name="ZoneTexte 25"/>
                  <p:cNvSpPr txBox="1"/>
                  <p:nvPr/>
                </p:nvSpPr>
                <p:spPr>
                  <a:xfrm>
                    <a:off x="5464202" y="2884787"/>
                    <a:ext cx="496813" cy="3796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b="1" i="1" smtClean="0">
                                  <a:solidFill>
                                    <a:srgbClr val="FF0000"/>
                                  </a:solidFill>
                                  <a:latin typeface="Cambria Math"/>
                                </a:rPr>
                              </m:ctrlPr>
                            </m:sSupPr>
                            <m:e>
                              <m:r>
                                <a:rPr lang="fr-FR" b="1" i="1" smtClean="0">
                                  <a:solidFill>
                                    <a:srgbClr val="FF0000"/>
                                  </a:solidFill>
                                  <a:latin typeface="Cambria Math"/>
                                </a:rPr>
                                <m:t>𝑴</m:t>
                              </m:r>
                            </m:e>
                            <m:sup>
                              <m:r>
                                <a:rPr lang="fr-FR" b="1" i="1" smtClean="0">
                                  <a:solidFill>
                                    <a:srgbClr val="FF0000"/>
                                  </a:solidFill>
                                  <a:latin typeface="Cambria Math"/>
                                </a:rPr>
                                <m:t>′ </m:t>
                              </m:r>
                            </m:sup>
                          </m:sSup>
                        </m:oMath>
                      </m:oMathPara>
                    </a14:m>
                    <a:endParaRPr lang="fr-FR" b="1" dirty="0">
                      <a:solidFill>
                        <a:srgbClr val="FF0000"/>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5464202" y="2884787"/>
                    <a:ext cx="496813" cy="379656"/>
                  </a:xfrm>
                  <a:prstGeom prst="rect">
                    <a:avLst/>
                  </a:prstGeom>
                  <a:blipFill rotWithShape="1">
                    <a:blip r:embed="rId5"/>
                    <a:stretch>
                      <a:fillRect/>
                    </a:stretch>
                  </a:blipFill>
                </p:spPr>
                <p:txBody>
                  <a:bodyPr/>
                  <a:lstStyle/>
                  <a:p>
                    <a:r>
                      <a:rPr lang="fr-FR">
                        <a:noFill/>
                      </a:rPr>
                      <a:t> </a:t>
                    </a:r>
                  </a:p>
                </p:txBody>
              </p:sp>
            </mc:Fallback>
          </mc:AlternateContent>
        </p:grpSp>
        <p:pic>
          <p:nvPicPr>
            <p:cNvPr id="78" name="Image 77"/>
            <p:cNvPicPr/>
            <p:nvPr/>
          </p:nvPicPr>
          <p:blipFill rotWithShape="1">
            <a:blip r:embed="rId5"/>
            <a:srcRect l="39088" t="55600" r="57243" b="36179"/>
            <a:stretch/>
          </p:blipFill>
          <p:spPr bwMode="auto">
            <a:xfrm>
              <a:off x="4529694" y="4010419"/>
              <a:ext cx="760978" cy="751337"/>
            </a:xfrm>
            <a:prstGeom prst="rect">
              <a:avLst/>
            </a:prstGeom>
            <a:ln>
              <a:noFill/>
            </a:ln>
            <a:extLst>
              <a:ext uri="{53640926-AAD7-44D8-BBD7-CCE9431645EC}">
                <a14:shadowObscured xmlns:a14="http://schemas.microsoft.com/office/drawing/2010/main"/>
              </a:ext>
            </a:extLst>
          </p:spPr>
        </p:pic>
      </p:grpSp>
      <p:sp>
        <p:nvSpPr>
          <p:cNvPr id="3" name="Rectangle 2"/>
          <p:cNvSpPr/>
          <p:nvPr/>
        </p:nvSpPr>
        <p:spPr>
          <a:xfrm>
            <a:off x="4802209" y="6011996"/>
            <a:ext cx="1096006" cy="369332"/>
          </a:xfrm>
          <a:prstGeom prst="rect">
            <a:avLst/>
          </a:prstGeom>
        </p:spPr>
        <p:txBody>
          <a:bodyPr wrap="none">
            <a:spAutoFit/>
          </a:bodyPr>
          <a:lstStyle/>
          <a:p>
            <a:r>
              <a:rPr lang="fr-FR" b="1" dirty="0">
                <a:latin typeface="Arial Rounded MT Bold" pitchFamily="34" charset="0"/>
              </a:rPr>
              <a:t>Figure </a:t>
            </a:r>
            <a:r>
              <a:rPr lang="fr-FR" b="1" dirty="0" smtClean="0">
                <a:latin typeface="Arial Rounded MT Bold" pitchFamily="34" charset="0"/>
              </a:rPr>
              <a:t>2</a:t>
            </a:r>
            <a:endParaRPr lang="fr-FR" dirty="0"/>
          </a:p>
        </p:txBody>
      </p:sp>
      <p:cxnSp>
        <p:nvCxnSpPr>
          <p:cNvPr id="8" name="Connecteur droit avec flèche 7"/>
          <p:cNvCxnSpPr/>
          <p:nvPr/>
        </p:nvCxnSpPr>
        <p:spPr>
          <a:xfrm>
            <a:off x="6506593" y="4022210"/>
            <a:ext cx="331261" cy="5734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6376726" y="3506620"/>
            <a:ext cx="720080" cy="546117"/>
            <a:chOff x="6612889" y="3237617"/>
            <a:chExt cx="720080" cy="546117"/>
          </a:xfrm>
        </p:grpSpPr>
        <p:sp>
          <p:nvSpPr>
            <p:cNvPr id="35" name="ZoneTexte 34"/>
            <p:cNvSpPr txBox="1"/>
            <p:nvPr/>
          </p:nvSpPr>
          <p:spPr>
            <a:xfrm rot="20959941">
              <a:off x="6612889" y="3237617"/>
              <a:ext cx="720080" cy="369332"/>
            </a:xfrm>
            <a:prstGeom prst="rect">
              <a:avLst/>
            </a:prstGeom>
            <a:noFill/>
          </p:spPr>
          <p:txBody>
            <a:bodyPr wrap="square" rtlCol="0">
              <a:spAutoFit/>
            </a:bodyPr>
            <a:lstStyle/>
            <a:p>
              <a:r>
                <a:rPr lang="fr-FR" b="1" dirty="0" smtClean="0">
                  <a:solidFill>
                    <a:srgbClr val="00FF00"/>
                  </a:solidFill>
                </a:rPr>
                <a:t>M1 </a:t>
              </a:r>
              <a:endParaRPr lang="fr-FR" b="1" dirty="0">
                <a:solidFill>
                  <a:srgbClr val="00FF00"/>
                </a:solidFill>
              </a:endParaRPr>
            </a:p>
          </p:txBody>
        </p:sp>
        <p:sp>
          <p:nvSpPr>
            <p:cNvPr id="9" name="Ellipse 8"/>
            <p:cNvSpPr/>
            <p:nvPr/>
          </p:nvSpPr>
          <p:spPr>
            <a:xfrm>
              <a:off x="6732239" y="3711734"/>
              <a:ext cx="72000" cy="7200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grpSp>
      <mc:AlternateContent xmlns:mc="http://schemas.openxmlformats.org/markup-compatibility/2006">
        <mc:Choice xmlns:a14="http://schemas.microsoft.com/office/drawing/2010/main" Requires="a14">
          <p:sp>
            <p:nvSpPr>
              <p:cNvPr id="11" name="ZoneTexte 10"/>
              <p:cNvSpPr txBox="1"/>
              <p:nvPr/>
            </p:nvSpPr>
            <p:spPr>
              <a:xfrm>
                <a:off x="7411956" y="3970520"/>
                <a:ext cx="504900" cy="431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chemeClr val="tx1"/>
                              </a:solidFill>
                              <a:latin typeface="Cambria Math"/>
                            </a:rPr>
                          </m:ctrlPr>
                        </m:accPr>
                        <m:e>
                          <m:sSub>
                            <m:sSubPr>
                              <m:ctrlPr>
                                <a:rPr lang="fr-FR" b="1" i="1" smtClean="0">
                                  <a:solidFill>
                                    <a:schemeClr val="tx1"/>
                                  </a:solidFill>
                                  <a:latin typeface="Cambria Math"/>
                                </a:rPr>
                              </m:ctrlPr>
                            </m:sSubPr>
                            <m:e>
                              <m:r>
                                <a:rPr lang="fr-FR" b="1" i="1" smtClean="0">
                                  <a:solidFill>
                                    <a:schemeClr val="tx1"/>
                                  </a:solidFill>
                                  <a:latin typeface="Cambria Math"/>
                                </a:rPr>
                                <m:t>𝑽</m:t>
                              </m:r>
                            </m:e>
                            <m:sub>
                              <m:r>
                                <a:rPr lang="fr-FR" b="1" i="1" smtClean="0">
                                  <a:solidFill>
                                    <a:schemeClr val="tx1"/>
                                  </a:solidFill>
                                  <a:latin typeface="Cambria Math"/>
                                </a:rPr>
                                <m:t>𝒂𝒗𝒈</m:t>
                              </m:r>
                            </m:sub>
                          </m:sSub>
                        </m:e>
                      </m:acc>
                    </m:oMath>
                  </m:oMathPara>
                </a14:m>
                <a:endParaRPr lang="fr-FR" b="1" dirty="0">
                  <a:solidFill>
                    <a:schemeClr val="tx1"/>
                  </a:solidFill>
                </a:endParaRPr>
              </a:p>
            </p:txBody>
          </p:sp>
        </mc:Choice>
        <mc:Fallback>
          <p:sp>
            <p:nvSpPr>
              <p:cNvPr id="11" name="ZoneTexte 10"/>
              <p:cNvSpPr txBox="1">
                <a:spLocks noRot="1" noChangeAspect="1" noMove="1" noResize="1" noEditPoints="1" noAdjustHandles="1" noChangeArrowheads="1" noChangeShapeType="1" noTextEdit="1"/>
              </p:cNvSpPr>
              <p:nvPr/>
            </p:nvSpPr>
            <p:spPr>
              <a:xfrm>
                <a:off x="7411956" y="3970520"/>
                <a:ext cx="504900" cy="431849"/>
              </a:xfrm>
              <a:prstGeom prst="rect">
                <a:avLst/>
              </a:prstGeom>
              <a:blipFill rotWithShape="1">
                <a:blip r:embed="rId6"/>
                <a:stretch>
                  <a:fillRect r="-22892" b="-422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81989" y="4971355"/>
                <a:ext cx="2112373" cy="630429"/>
              </a:xfrm>
              <a:prstGeom prst="rect">
                <a:avLst/>
              </a:prstGeom>
              <a:solidFill>
                <a:schemeClr val="accent3">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ctrlPr>
                        </m:accPr>
                        <m:e>
                          <m:sSub>
                            <m:sSubPr>
                              <m:ctrlPr>
                                <a:rPr lang="en-US" sz="2800" b="1" i="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ctrlPr>
                            </m:sSubPr>
                            <m:e>
                              <m:r>
                                <a:rPr lang="fr-FR" sz="2800" b="1" i="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t>𝒗</m:t>
                              </m:r>
                            </m:e>
                            <m:sub>
                              <m:r>
                                <a:rPr lang="fr-FR" sz="2800" b="1" i="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t>𝒂𝒗𝒈</m:t>
                              </m:r>
                            </m:sub>
                          </m:sSub>
                        </m:e>
                      </m:acc>
                      <m: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t>//</m:t>
                      </m:r>
                      <m:acc>
                        <m:accPr>
                          <m:chr m:val="⃗"/>
                          <m:ctrlP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ctrlPr>
                        </m:accPr>
                        <m:e>
                          <m:sSup>
                            <m:sSupPr>
                              <m:ctrlP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ctrlPr>
                            </m:sSupPr>
                            <m:e>
                              <m:r>
                                <a:rPr lang="fr-FR"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t>𝑴𝑴</m:t>
                              </m:r>
                            </m:e>
                            <m:sup>
                              <m:r>
                                <a:rPr lang="fr-FR"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t>′</m:t>
                              </m:r>
                            </m:sup>
                          </m:sSup>
                        </m:e>
                      </m:acc>
                    </m:oMath>
                  </m:oMathPara>
                </a14:m>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mc:Choice>
        <mc:Fallback>
          <p:sp>
            <p:nvSpPr>
              <p:cNvPr id="13" name="Rectangle 12"/>
              <p:cNvSpPr>
                <a:spLocks noRot="1" noChangeAspect="1" noMove="1" noResize="1" noEditPoints="1" noAdjustHandles="1" noChangeArrowheads="1" noChangeShapeType="1" noTextEdit="1"/>
              </p:cNvSpPr>
              <p:nvPr/>
            </p:nvSpPr>
            <p:spPr>
              <a:xfrm>
                <a:off x="681989" y="4971355"/>
                <a:ext cx="2112373" cy="630429"/>
              </a:xfrm>
              <a:prstGeom prst="rect">
                <a:avLst/>
              </a:prstGeom>
              <a:blipFill rotWithShape="1">
                <a:blip r:embed="rId7"/>
                <a:stretch>
                  <a:fillRect b="-29126"/>
                </a:stretch>
              </a:blipFill>
            </p:spPr>
            <p:txBody>
              <a:bodyPr/>
              <a:lstStyle/>
              <a:p>
                <a:r>
                  <a:rPr lang="fr-FR">
                    <a:noFill/>
                  </a:rPr>
                  <a:t> </a:t>
                </a:r>
              </a:p>
            </p:txBody>
          </p:sp>
        </mc:Fallback>
      </mc:AlternateContent>
      <p:cxnSp>
        <p:nvCxnSpPr>
          <p:cNvPr id="39" name="Connecteur droit avec flèche 38"/>
          <p:cNvCxnSpPr/>
          <p:nvPr/>
        </p:nvCxnSpPr>
        <p:spPr>
          <a:xfrm>
            <a:off x="6793507" y="4042329"/>
            <a:ext cx="331261" cy="5734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6980752" y="4042329"/>
            <a:ext cx="331261" cy="5734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6764728" y="3538273"/>
            <a:ext cx="720080" cy="546117"/>
            <a:chOff x="6728508" y="3237617"/>
            <a:chExt cx="720080" cy="546117"/>
          </a:xfrm>
        </p:grpSpPr>
        <p:sp>
          <p:nvSpPr>
            <p:cNvPr id="42" name="ZoneTexte 41"/>
            <p:cNvSpPr txBox="1"/>
            <p:nvPr/>
          </p:nvSpPr>
          <p:spPr>
            <a:xfrm rot="20959941">
              <a:off x="6728508" y="3237617"/>
              <a:ext cx="720080" cy="369332"/>
            </a:xfrm>
            <a:prstGeom prst="rect">
              <a:avLst/>
            </a:prstGeom>
            <a:noFill/>
          </p:spPr>
          <p:txBody>
            <a:bodyPr wrap="square" rtlCol="0">
              <a:spAutoFit/>
            </a:bodyPr>
            <a:lstStyle/>
            <a:p>
              <a:r>
                <a:rPr lang="fr-FR" b="1" dirty="0" smtClean="0">
                  <a:solidFill>
                    <a:srgbClr val="00FF00"/>
                  </a:solidFill>
                </a:rPr>
                <a:t>M2 </a:t>
              </a:r>
              <a:endParaRPr lang="fr-FR" b="1" dirty="0">
                <a:solidFill>
                  <a:srgbClr val="00FF00"/>
                </a:solidFill>
              </a:endParaRPr>
            </a:p>
          </p:txBody>
        </p:sp>
        <p:sp>
          <p:nvSpPr>
            <p:cNvPr id="43" name="Ellipse 42"/>
            <p:cNvSpPr/>
            <p:nvPr/>
          </p:nvSpPr>
          <p:spPr>
            <a:xfrm>
              <a:off x="6732239" y="3711734"/>
              <a:ext cx="72000" cy="7200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grpSp>
      <p:grpSp>
        <p:nvGrpSpPr>
          <p:cNvPr id="44" name="Groupe 43"/>
          <p:cNvGrpSpPr/>
          <p:nvPr/>
        </p:nvGrpSpPr>
        <p:grpSpPr>
          <a:xfrm>
            <a:off x="6984483" y="3568220"/>
            <a:ext cx="976419" cy="546117"/>
            <a:chOff x="6732239" y="3237617"/>
            <a:chExt cx="976419" cy="546117"/>
          </a:xfrm>
        </p:grpSpPr>
        <p:sp>
          <p:nvSpPr>
            <p:cNvPr id="45" name="ZoneTexte 44"/>
            <p:cNvSpPr txBox="1"/>
            <p:nvPr/>
          </p:nvSpPr>
          <p:spPr>
            <a:xfrm rot="20959941">
              <a:off x="6988578" y="3237617"/>
              <a:ext cx="720080" cy="369332"/>
            </a:xfrm>
            <a:prstGeom prst="rect">
              <a:avLst/>
            </a:prstGeom>
            <a:noFill/>
          </p:spPr>
          <p:txBody>
            <a:bodyPr wrap="square" rtlCol="0">
              <a:spAutoFit/>
            </a:bodyPr>
            <a:lstStyle/>
            <a:p>
              <a:r>
                <a:rPr lang="fr-FR" b="1" dirty="0" smtClean="0">
                  <a:solidFill>
                    <a:srgbClr val="00FF00"/>
                  </a:solidFill>
                </a:rPr>
                <a:t>M3 </a:t>
              </a:r>
              <a:endParaRPr lang="fr-FR" b="1" dirty="0">
                <a:solidFill>
                  <a:srgbClr val="00FF00"/>
                </a:solidFill>
              </a:endParaRPr>
            </a:p>
          </p:txBody>
        </p:sp>
        <p:sp>
          <p:nvSpPr>
            <p:cNvPr id="46" name="Ellipse 45"/>
            <p:cNvSpPr/>
            <p:nvPr/>
          </p:nvSpPr>
          <p:spPr>
            <a:xfrm>
              <a:off x="6732239" y="3711734"/>
              <a:ext cx="72000" cy="7200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grpSp>
      <mc:AlternateContent xmlns:mc="http://schemas.openxmlformats.org/markup-compatibility/2006">
        <mc:Choice xmlns:a14="http://schemas.microsoft.com/office/drawing/2010/main" Requires="a14">
          <p:sp>
            <p:nvSpPr>
              <p:cNvPr id="47" name="ZoneTexte 46"/>
              <p:cNvSpPr txBox="1"/>
              <p:nvPr/>
            </p:nvSpPr>
            <p:spPr>
              <a:xfrm>
                <a:off x="370024" y="3554088"/>
                <a:ext cx="2736304" cy="98860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28575">
                <a:solidFill>
                  <a:srgbClr val="C00000"/>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latin typeface="Cambria Math"/>
                            </a:rPr>
                          </m:ctrlPr>
                        </m:sSubPr>
                        <m:e>
                          <m:acc>
                            <m:accPr>
                              <m:chr m:val="⃗"/>
                              <m:ctrlPr>
                                <a:rPr lang="fr-FR" sz="2400" b="1" i="1" smtClean="0">
                                  <a:latin typeface="Cambria Math"/>
                                </a:rPr>
                              </m:ctrlPr>
                            </m:accPr>
                            <m:e>
                              <m:r>
                                <a:rPr lang="fr-FR" sz="2400" b="1" i="1" smtClean="0">
                                  <a:latin typeface="Cambria Math"/>
                                </a:rPr>
                                <m:t>𝒗</m:t>
                              </m:r>
                            </m:e>
                          </m:acc>
                        </m:e>
                        <m:sub>
                          <m:r>
                            <a:rPr lang="fr-FR" sz="2400" b="1" i="1" smtClean="0">
                              <a:latin typeface="Cambria Math"/>
                            </a:rPr>
                            <m:t>𝒂𝒗𝒈</m:t>
                          </m:r>
                        </m:sub>
                      </m:sSub>
                      <m:r>
                        <a:rPr lang="fr-FR" sz="2400" b="1" i="1" smtClean="0">
                          <a:latin typeface="Cambria Math"/>
                          <a:ea typeface="Cambria Math"/>
                        </a:rPr>
                        <m:t>=</m:t>
                      </m:r>
                      <m:f>
                        <m:fPr>
                          <m:ctrlPr>
                            <a:rPr lang="fr-FR" sz="2400" b="1" i="1" smtClean="0">
                              <a:latin typeface="Cambria Math"/>
                              <a:ea typeface="Cambria Math"/>
                            </a:rPr>
                          </m:ctrlPr>
                        </m:fPr>
                        <m:num>
                          <m:acc>
                            <m:accPr>
                              <m:chr m:val="⃗"/>
                              <m:ctrlPr>
                                <a:rPr lang="fr-FR" sz="2400" b="1" i="1" smtClean="0">
                                  <a:latin typeface="Cambria Math"/>
                                  <a:ea typeface="Cambria Math"/>
                                </a:rPr>
                              </m:ctrlPr>
                            </m:accPr>
                            <m:e>
                              <m:sSup>
                                <m:sSupPr>
                                  <m:ctrlPr>
                                    <a:rPr lang="fr-FR" sz="2400" b="1" i="1" smtClean="0">
                                      <a:latin typeface="Cambria Math"/>
                                      <a:ea typeface="Cambria Math"/>
                                    </a:rPr>
                                  </m:ctrlPr>
                                </m:sSupPr>
                                <m:e>
                                  <m:r>
                                    <a:rPr lang="fr-FR" sz="2400" b="1" i="1" smtClean="0">
                                      <a:latin typeface="Cambria Math"/>
                                      <a:ea typeface="Cambria Math"/>
                                    </a:rPr>
                                    <m:t>𝑴𝑴</m:t>
                                  </m:r>
                                </m:e>
                                <m:sup>
                                  <m:r>
                                    <a:rPr lang="fr-FR" sz="2400" b="1" i="1" smtClean="0">
                                      <a:latin typeface="Cambria Math"/>
                                      <a:ea typeface="Cambria Math"/>
                                    </a:rPr>
                                    <m:t>′</m:t>
                                  </m:r>
                                </m:sup>
                              </m:sSup>
                            </m:e>
                          </m:acc>
                        </m:num>
                        <m:den>
                          <m:sSub>
                            <m:sSubPr>
                              <m:ctrlPr>
                                <a:rPr lang="fr-FR" sz="2400" b="1" i="1" smtClean="0">
                                  <a:latin typeface="Cambria Math"/>
                                  <a:ea typeface="Cambria Math"/>
                                </a:rPr>
                              </m:ctrlPr>
                            </m:sSubPr>
                            <m:e>
                              <m:r>
                                <a:rPr lang="fr-FR" sz="2400" b="1" i="1" smtClean="0">
                                  <a:latin typeface="Cambria Math"/>
                                  <a:ea typeface="Cambria Math"/>
                                </a:rPr>
                                <m:t>𝒕</m:t>
                              </m:r>
                            </m:e>
                            <m:sub>
                              <m:r>
                                <a:rPr lang="fr-FR" sz="2400" b="1" i="1" smtClean="0">
                                  <a:latin typeface="Cambria Math"/>
                                  <a:ea typeface="Cambria Math"/>
                                </a:rPr>
                                <m:t>𝟐</m:t>
                              </m:r>
                            </m:sub>
                          </m:sSub>
                          <m:r>
                            <a:rPr lang="fr-FR" sz="2400" b="1" i="1" smtClean="0">
                              <a:latin typeface="Cambria Math"/>
                              <a:ea typeface="Cambria Math"/>
                            </a:rPr>
                            <m:t>−</m:t>
                          </m:r>
                          <m:sSub>
                            <m:sSubPr>
                              <m:ctrlPr>
                                <a:rPr lang="fr-FR" sz="2400" b="1" i="1" smtClean="0">
                                  <a:latin typeface="Cambria Math"/>
                                  <a:ea typeface="Cambria Math"/>
                                </a:rPr>
                              </m:ctrlPr>
                            </m:sSubPr>
                            <m:e>
                              <m:r>
                                <a:rPr lang="fr-FR" sz="2400" b="1" i="1" smtClean="0">
                                  <a:latin typeface="Cambria Math"/>
                                  <a:ea typeface="Cambria Math"/>
                                </a:rPr>
                                <m:t>𝒕</m:t>
                              </m:r>
                            </m:e>
                            <m:sub>
                              <m:r>
                                <a:rPr lang="fr-FR" sz="2400" b="1" i="1" smtClean="0">
                                  <a:latin typeface="Cambria Math"/>
                                  <a:ea typeface="Cambria Math"/>
                                </a:rPr>
                                <m:t>𝟏</m:t>
                              </m:r>
                            </m:sub>
                          </m:sSub>
                        </m:den>
                      </m:f>
                    </m:oMath>
                  </m:oMathPara>
                </a14:m>
                <a:endParaRPr lang="fr-FR" sz="2400" b="1" dirty="0"/>
              </a:p>
            </p:txBody>
          </p:sp>
        </mc:Choice>
        <mc:Fallback>
          <p:sp>
            <p:nvSpPr>
              <p:cNvPr id="47" name="ZoneTexte 46"/>
              <p:cNvSpPr txBox="1">
                <a:spLocks noRot="1" noChangeAspect="1" noMove="1" noResize="1" noEditPoints="1" noAdjustHandles="1" noChangeArrowheads="1" noChangeShapeType="1" noTextEdit="1"/>
              </p:cNvSpPr>
              <p:nvPr/>
            </p:nvSpPr>
            <p:spPr>
              <a:xfrm>
                <a:off x="370024" y="3554088"/>
                <a:ext cx="2736304" cy="988604"/>
              </a:xfrm>
              <a:prstGeom prst="rect">
                <a:avLst/>
              </a:prstGeom>
              <a:blipFill rotWithShape="1">
                <a:blip r:embed="rId8"/>
                <a:stretch>
                  <a:fillRect/>
                </a:stretch>
              </a:blipFill>
              <a:ln w="28575">
                <a:solidFill>
                  <a:srgbClr val="C00000"/>
                </a:solidFill>
                <a:prstDash val="dash"/>
              </a:ln>
            </p:spPr>
            <p:txBody>
              <a:bodyPr/>
              <a:lstStyle/>
              <a:p>
                <a:r>
                  <a:rPr lang="fr-FR">
                    <a:noFill/>
                  </a:rPr>
                  <a:t> </a:t>
                </a:r>
              </a:p>
            </p:txBody>
          </p:sp>
        </mc:Fallback>
      </mc:AlternateContent>
    </p:spTree>
    <p:extLst>
      <p:ext uri="{BB962C8B-B14F-4D97-AF65-F5344CB8AC3E}">
        <p14:creationId xmlns:p14="http://schemas.microsoft.com/office/powerpoint/2010/main" val="10771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down)">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down)">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down)">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randombar(horizontal)">
                                      <p:cBhvr>
                                        <p:cTn id="72" dur="500"/>
                                        <p:tgtEl>
                                          <p:spTgt spid="8"/>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randombar(horizont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randombar(horizontal)">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randombar(horizontal)">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5"/>
                                        </p:tgtEl>
                                        <p:attrNameLst>
                                          <p:attrName>style.visibility</p:attrName>
                                        </p:attrNameLst>
                                      </p:cBhvr>
                                      <p:to>
                                        <p:strVal val="visible"/>
                                      </p:to>
                                    </p:set>
                                    <p:anim calcmode="lin" valueType="num">
                                      <p:cBhvr>
                                        <p:cTn id="100" dur="1000" fill="hold"/>
                                        <p:tgtEl>
                                          <p:spTgt spid="5"/>
                                        </p:tgtEl>
                                        <p:attrNameLst>
                                          <p:attrName>ppt_w</p:attrName>
                                        </p:attrNameLst>
                                      </p:cBhvr>
                                      <p:tavLst>
                                        <p:tav tm="0">
                                          <p:val>
                                            <p:strVal val="#ppt_w*0.70"/>
                                          </p:val>
                                        </p:tav>
                                        <p:tav tm="100000">
                                          <p:val>
                                            <p:strVal val="#ppt_w"/>
                                          </p:val>
                                        </p:tav>
                                      </p:tavLst>
                                    </p:anim>
                                    <p:anim calcmode="lin" valueType="num">
                                      <p:cBhvr>
                                        <p:cTn id="101" dur="1000" fill="hold"/>
                                        <p:tgtEl>
                                          <p:spTgt spid="5"/>
                                        </p:tgtEl>
                                        <p:attrNameLst>
                                          <p:attrName>ppt_h</p:attrName>
                                        </p:attrNameLst>
                                      </p:cBhvr>
                                      <p:tavLst>
                                        <p:tav tm="0">
                                          <p:val>
                                            <p:strVal val="#ppt_h"/>
                                          </p:val>
                                        </p:tav>
                                        <p:tav tm="100000">
                                          <p:val>
                                            <p:strVal val="#ppt_h"/>
                                          </p:val>
                                        </p:tav>
                                      </p:tavLst>
                                    </p:anim>
                                    <p:animEffect transition="in" filter="fade">
                                      <p:cBhvr>
                                        <p:cTn id="10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14</a:t>
            </a:fld>
            <a:endParaRPr lang="fr-FR" b="1" dirty="0">
              <a:solidFill>
                <a:schemeClr val="tx1"/>
              </a:solidFill>
            </a:endParaRPr>
          </a:p>
        </p:txBody>
      </p:sp>
      <p:sp>
        <p:nvSpPr>
          <p:cNvPr id="3" name="Rectangle 2"/>
          <p:cNvSpPr/>
          <p:nvPr/>
        </p:nvSpPr>
        <p:spPr>
          <a:xfrm>
            <a:off x="325189" y="260648"/>
            <a:ext cx="5886400" cy="369332"/>
          </a:xfrm>
          <a:prstGeom prst="rect">
            <a:avLst/>
          </a:prstGeom>
        </p:spPr>
        <p:txBody>
          <a:bodyPr wrap="square">
            <a:spAutoFit/>
          </a:bodyPr>
          <a:lstStyle/>
          <a:p>
            <a:r>
              <a:rPr lang="en-US" b="1" dirty="0" smtClean="0">
                <a:solidFill>
                  <a:srgbClr val="000000"/>
                </a:solidFill>
                <a:latin typeface="Arial Rounded MT Bold"/>
              </a:rPr>
              <a:t>The </a:t>
            </a:r>
            <a:r>
              <a:rPr lang="en-US" b="1" dirty="0">
                <a:solidFill>
                  <a:srgbClr val="000000"/>
                </a:solidFill>
                <a:latin typeface="Arial Rounded MT Bold"/>
              </a:rPr>
              <a:t>average velocity vector is defined as follows</a:t>
            </a:r>
            <a:endParaRPr lang="fr-FR" b="1" dirty="0">
              <a:solidFill>
                <a:srgbClr val="000000"/>
              </a:solidFill>
              <a:latin typeface="Arial Rounded MT Bold"/>
            </a:endParaRPr>
          </a:p>
        </p:txBody>
      </p:sp>
      <mc:AlternateContent xmlns:mc="http://schemas.openxmlformats.org/markup-compatibility/2006">
        <mc:Choice xmlns:a14="http://schemas.microsoft.com/office/drawing/2010/main" Requires="a14">
          <p:sp>
            <p:nvSpPr>
              <p:cNvPr id="5" name="ZoneTexte 4"/>
              <p:cNvSpPr txBox="1"/>
              <p:nvPr/>
            </p:nvSpPr>
            <p:spPr>
              <a:xfrm>
                <a:off x="1807369" y="995541"/>
                <a:ext cx="4752529" cy="72295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28575">
                <a:solidFill>
                  <a:srgbClr val="C00000"/>
                </a:solidFill>
                <a:prstDash val="dash"/>
              </a:ln>
            </p:spPr>
            <p:txBody>
              <a:bodyPr wrap="square" rtlCol="0">
                <a:spAutoFit/>
              </a:bodyPr>
              <a:lstStyle/>
              <a:p>
                <a:pPr/>
                <a14:m>
                  <m:oMath xmlns:m="http://schemas.openxmlformats.org/officeDocument/2006/math">
                    <m:sSub>
                      <m:sSubPr>
                        <m:ctrlPr>
                          <a:rPr lang="fr-FR" sz="2400" b="1" i="1" smtClean="0">
                            <a:latin typeface="Cambria Math"/>
                          </a:rPr>
                        </m:ctrlPr>
                      </m:sSubPr>
                      <m:e>
                        <m:acc>
                          <m:accPr>
                            <m:chr m:val="⃗"/>
                            <m:ctrlPr>
                              <a:rPr lang="fr-FR" sz="2400" b="1" i="1" smtClean="0">
                                <a:latin typeface="Cambria Math"/>
                              </a:rPr>
                            </m:ctrlPr>
                          </m:accPr>
                          <m:e>
                            <m:r>
                              <a:rPr lang="fr-FR" sz="2400" b="1" i="1" smtClean="0">
                                <a:latin typeface="Cambria Math"/>
                              </a:rPr>
                              <m:t>𝒗</m:t>
                            </m:r>
                          </m:e>
                        </m:acc>
                      </m:e>
                      <m:sub>
                        <m:r>
                          <a:rPr lang="fr-FR" sz="2400" b="1" i="1" smtClean="0">
                            <a:latin typeface="Cambria Math"/>
                          </a:rPr>
                          <m:t>𝒂𝒗𝒈</m:t>
                        </m:r>
                      </m:sub>
                    </m:sSub>
                    <m:r>
                      <a:rPr lang="fr-FR" sz="2400" b="1" i="1" smtClean="0">
                        <a:latin typeface="Cambria Math"/>
                        <a:ea typeface="Cambria Math"/>
                      </a:rPr>
                      <m:t>=</m:t>
                    </m:r>
                    <m:f>
                      <m:fPr>
                        <m:ctrlPr>
                          <a:rPr lang="fr-FR" sz="2400" b="1" i="1" smtClean="0">
                            <a:latin typeface="Cambria Math"/>
                            <a:ea typeface="Cambria Math"/>
                          </a:rPr>
                        </m:ctrlPr>
                      </m:fPr>
                      <m:num>
                        <m:acc>
                          <m:accPr>
                            <m:chr m:val="⃗"/>
                            <m:ctrlPr>
                              <a:rPr lang="fr-FR" sz="2400" b="1" i="1" smtClean="0">
                                <a:latin typeface="Cambria Math"/>
                                <a:ea typeface="Cambria Math"/>
                              </a:rPr>
                            </m:ctrlPr>
                          </m:accPr>
                          <m:e>
                            <m:sSup>
                              <m:sSupPr>
                                <m:ctrlPr>
                                  <a:rPr lang="fr-FR" sz="2400" b="1" i="1" smtClean="0">
                                    <a:latin typeface="Cambria Math"/>
                                    <a:ea typeface="Cambria Math"/>
                                  </a:rPr>
                                </m:ctrlPr>
                              </m:sSupPr>
                              <m:e>
                                <m:r>
                                  <a:rPr lang="fr-FR" sz="2400" b="1" i="1" smtClean="0">
                                    <a:latin typeface="Cambria Math"/>
                                    <a:ea typeface="Cambria Math"/>
                                  </a:rPr>
                                  <m:t>𝑴𝑴</m:t>
                                </m:r>
                              </m:e>
                              <m:sup>
                                <m:r>
                                  <a:rPr lang="fr-FR" sz="2400" b="1" i="1" smtClean="0">
                                    <a:latin typeface="Cambria Math"/>
                                    <a:ea typeface="Cambria Math"/>
                                  </a:rPr>
                                  <m:t>′</m:t>
                                </m:r>
                              </m:sup>
                            </m:sSup>
                          </m:e>
                        </m:acc>
                      </m:num>
                      <m:den>
                        <m:r>
                          <a:rPr lang="fr-FR" sz="2400" b="1" i="1" smtClean="0">
                            <a:latin typeface="Cambria Math"/>
                            <a:ea typeface="Cambria Math"/>
                          </a:rPr>
                          <m:t>∆</m:t>
                        </m:r>
                        <m:r>
                          <a:rPr lang="fr-FR" sz="2400" b="1" i="1" smtClean="0">
                            <a:latin typeface="Cambria Math"/>
                            <a:ea typeface="Cambria Math"/>
                          </a:rPr>
                          <m:t>𝒕</m:t>
                        </m:r>
                      </m:den>
                    </m:f>
                  </m:oMath>
                </a14:m>
                <a:r>
                  <a:rPr lang="fr-FR" sz="2400" b="1" dirty="0" smtClean="0"/>
                  <a:t>  With </a:t>
                </a:r>
                <a14:m>
                  <m:oMath xmlns:m="http://schemas.openxmlformats.org/officeDocument/2006/math">
                    <m:r>
                      <a:rPr lang="fr-FR" sz="2400" b="1" i="1" smtClean="0">
                        <a:latin typeface="Cambria Math"/>
                        <a:ea typeface="Cambria Math"/>
                      </a:rPr>
                      <m:t>∆</m:t>
                    </m:r>
                    <m:r>
                      <a:rPr lang="fr-FR" sz="2400" b="1" i="1" smtClean="0">
                        <a:latin typeface="Cambria Math"/>
                        <a:ea typeface="Cambria Math"/>
                      </a:rPr>
                      <m:t>𝒕</m:t>
                    </m:r>
                    <m:r>
                      <a:rPr lang="fr-FR" sz="2400" b="1" i="1" smtClean="0">
                        <a:latin typeface="Cambria Math"/>
                        <a:ea typeface="Cambria Math"/>
                      </a:rPr>
                      <m:t>=</m:t>
                    </m:r>
                    <m:sSub>
                      <m:sSubPr>
                        <m:ctrlPr>
                          <a:rPr lang="fr-FR" sz="2400" b="1" i="1">
                            <a:solidFill>
                              <a:prstClr val="black"/>
                            </a:solidFill>
                            <a:latin typeface="Cambria Math"/>
                            <a:ea typeface="Cambria Math"/>
                          </a:rPr>
                        </m:ctrlPr>
                      </m:sSubPr>
                      <m:e>
                        <m:r>
                          <a:rPr lang="fr-FR" sz="2400" b="1" i="1">
                            <a:solidFill>
                              <a:prstClr val="black"/>
                            </a:solidFill>
                            <a:latin typeface="Cambria Math"/>
                            <a:ea typeface="Cambria Math"/>
                          </a:rPr>
                          <m:t>𝒕</m:t>
                        </m:r>
                      </m:e>
                      <m:sub>
                        <m:r>
                          <a:rPr lang="fr-FR" sz="2400" b="1" i="1">
                            <a:solidFill>
                              <a:prstClr val="black"/>
                            </a:solidFill>
                            <a:latin typeface="Cambria Math"/>
                            <a:ea typeface="Cambria Math"/>
                          </a:rPr>
                          <m:t>𝟐</m:t>
                        </m:r>
                      </m:sub>
                    </m:sSub>
                    <m:r>
                      <a:rPr lang="fr-FR" sz="2400" b="1" i="1">
                        <a:solidFill>
                          <a:prstClr val="black"/>
                        </a:solidFill>
                        <a:latin typeface="Cambria Math"/>
                        <a:ea typeface="Cambria Math"/>
                      </a:rPr>
                      <m:t>−</m:t>
                    </m:r>
                    <m:sSub>
                      <m:sSubPr>
                        <m:ctrlPr>
                          <a:rPr lang="fr-FR" sz="2400" b="1" i="1">
                            <a:solidFill>
                              <a:prstClr val="black"/>
                            </a:solidFill>
                            <a:latin typeface="Cambria Math"/>
                            <a:ea typeface="Cambria Math"/>
                          </a:rPr>
                        </m:ctrlPr>
                      </m:sSubPr>
                      <m:e>
                        <m:r>
                          <a:rPr lang="fr-FR" sz="2400" b="1" i="1">
                            <a:solidFill>
                              <a:prstClr val="black"/>
                            </a:solidFill>
                            <a:latin typeface="Cambria Math"/>
                            <a:ea typeface="Cambria Math"/>
                          </a:rPr>
                          <m:t>𝒕</m:t>
                        </m:r>
                      </m:e>
                      <m:sub>
                        <m:r>
                          <a:rPr lang="fr-FR" sz="2400" b="1" i="1">
                            <a:solidFill>
                              <a:prstClr val="black"/>
                            </a:solidFill>
                            <a:latin typeface="Cambria Math"/>
                            <a:ea typeface="Cambria Math"/>
                          </a:rPr>
                          <m:t>𝟏</m:t>
                        </m:r>
                      </m:sub>
                    </m:sSub>
                  </m:oMath>
                </a14:m>
                <a:endParaRPr lang="fr-FR" sz="2400" b="1" dirty="0"/>
              </a:p>
            </p:txBody>
          </p:sp>
        </mc:Choice>
        <mc:Fallback>
          <p:sp>
            <p:nvSpPr>
              <p:cNvPr id="5" name="ZoneTexte 4"/>
              <p:cNvSpPr txBox="1">
                <a:spLocks noRot="1" noChangeAspect="1" noMove="1" noResize="1" noEditPoints="1" noAdjustHandles="1" noChangeArrowheads="1" noChangeShapeType="1" noTextEdit="1"/>
              </p:cNvSpPr>
              <p:nvPr/>
            </p:nvSpPr>
            <p:spPr>
              <a:xfrm>
                <a:off x="1807369" y="995541"/>
                <a:ext cx="4752529" cy="722955"/>
              </a:xfrm>
              <a:prstGeom prst="rect">
                <a:avLst/>
              </a:prstGeom>
              <a:blipFill rotWithShape="1">
                <a:blip r:embed="rId2"/>
                <a:stretch>
                  <a:fillRect b="-4839"/>
                </a:stretch>
              </a:blipFill>
              <a:ln w="28575">
                <a:solidFill>
                  <a:srgbClr val="C00000"/>
                </a:solidFill>
                <a:prstDash val="dash"/>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0196" y="2529323"/>
                <a:ext cx="6462464" cy="395621"/>
              </a:xfrm>
              <a:prstGeom prst="rect">
                <a:avLst/>
              </a:prstGeom>
            </p:spPr>
            <p:txBody>
              <a:bodyPr wrap="square">
                <a:spAutoFit/>
              </a:bodyPr>
              <a:lstStyle/>
              <a:p>
                <a:pPr marL="285750" indent="-285750">
                  <a:buFont typeface="Wingdings" pitchFamily="2" charset="2"/>
                  <a:buChar char="§"/>
                </a:pPr>
                <a14:m>
                  <m:oMath xmlns:m="http://schemas.openxmlformats.org/officeDocument/2006/math">
                    <m:acc>
                      <m:accPr>
                        <m:chr m:val="⃗"/>
                        <m:ctrlPr>
                          <a:rPr lang="en-US" b="1" i="1" smtClean="0">
                            <a:solidFill>
                              <a:srgbClr val="000000"/>
                            </a:solidFill>
                            <a:latin typeface="Cambria Math"/>
                          </a:rPr>
                        </m:ctrlPr>
                      </m:accPr>
                      <m:e>
                        <m:sSub>
                          <m:sSubPr>
                            <m:ctrlPr>
                              <a:rPr lang="en-US" b="1" i="1" smtClean="0">
                                <a:solidFill>
                                  <a:srgbClr val="000000"/>
                                </a:solidFill>
                                <a:latin typeface="Cambria Math"/>
                              </a:rPr>
                            </m:ctrlPr>
                          </m:sSubPr>
                          <m:e>
                            <m:r>
                              <a:rPr lang="fr-FR" b="1" i="1" smtClean="0">
                                <a:solidFill>
                                  <a:srgbClr val="000000"/>
                                </a:solidFill>
                                <a:latin typeface="Cambria Math"/>
                              </a:rPr>
                              <m:t>𝒗</m:t>
                            </m:r>
                          </m:e>
                          <m:sub>
                            <m:r>
                              <a:rPr lang="fr-FR" b="1" i="1" smtClean="0">
                                <a:solidFill>
                                  <a:srgbClr val="000000"/>
                                </a:solidFill>
                                <a:latin typeface="Cambria Math"/>
                              </a:rPr>
                              <m:t>𝒂𝒗𝒈</m:t>
                            </m:r>
                          </m:sub>
                        </m:sSub>
                      </m:e>
                    </m:acc>
                  </m:oMath>
                </a14:m>
                <a:r>
                  <a:rPr lang="en-US" b="1" dirty="0" smtClean="0">
                    <a:solidFill>
                      <a:srgbClr val="000000"/>
                    </a:solidFill>
                    <a:latin typeface="Arial Rounded MT Bold"/>
                  </a:rPr>
                  <a:t>: </a:t>
                </a:r>
                <a:r>
                  <a:rPr lang="en-US" b="1" dirty="0">
                    <a:solidFill>
                      <a:srgbClr val="000000"/>
                    </a:solidFill>
                    <a:latin typeface="Arial Rounded MT Bold"/>
                  </a:rPr>
                  <a:t>Average velocity vector in the time </a:t>
                </a:r>
                <a:r>
                  <a:rPr lang="en-US" b="1" dirty="0" smtClean="0">
                    <a:solidFill>
                      <a:srgbClr val="000000"/>
                    </a:solidFill>
                    <a:latin typeface="Arial Rounded MT Bold"/>
                  </a:rPr>
                  <a:t>studied.</a:t>
                </a:r>
                <a:endParaRPr lang="en-US" b="1" dirty="0">
                  <a:solidFill>
                    <a:srgbClr val="000000"/>
                  </a:solidFill>
                  <a:latin typeface="Arial Rounded MT Bold"/>
                </a:endParaRPr>
              </a:p>
            </p:txBody>
          </p:sp>
        </mc:Choice>
        <mc:Fallback xmlns="">
          <p:sp>
            <p:nvSpPr>
              <p:cNvPr id="6" name="Rectangle 5"/>
              <p:cNvSpPr>
                <a:spLocks noRot="1" noChangeAspect="1" noMove="1" noResize="1" noEditPoints="1" noAdjustHandles="1" noChangeArrowheads="1" noChangeShapeType="1" noTextEdit="1"/>
              </p:cNvSpPr>
              <p:nvPr/>
            </p:nvSpPr>
            <p:spPr>
              <a:xfrm>
                <a:off x="260196" y="2529323"/>
                <a:ext cx="6462464" cy="395621"/>
              </a:xfrm>
              <a:prstGeom prst="rect">
                <a:avLst/>
              </a:prstGeom>
              <a:blipFill rotWithShape="1">
                <a:blip r:embed="rId3"/>
                <a:stretch>
                  <a:fillRect l="-660" t="-9231" b="-1538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251520" y="2924944"/>
                <a:ext cx="5711948" cy="405624"/>
              </a:xfrm>
              <a:prstGeom prst="rect">
                <a:avLst/>
              </a:prstGeom>
            </p:spPr>
            <p:txBody>
              <a:bodyPr wrap="none">
                <a:spAutoFit/>
              </a:bodyPr>
              <a:lstStyle/>
              <a:p>
                <a:pPr marL="285750" indent="-285750">
                  <a:buFont typeface="Wingdings" pitchFamily="2" charset="2"/>
                  <a:buChar char="§"/>
                </a:pPr>
                <a14:m>
                  <m:oMath xmlns:m="http://schemas.openxmlformats.org/officeDocument/2006/math">
                    <m:acc>
                      <m:accPr>
                        <m:chr m:val="⃗"/>
                        <m:ctrlPr>
                          <a:rPr lang="en-US" b="1" i="1" smtClean="0">
                            <a:solidFill>
                              <a:srgbClr val="000000"/>
                            </a:solidFill>
                            <a:latin typeface="Cambria Math"/>
                          </a:rPr>
                        </m:ctrlPr>
                      </m:accPr>
                      <m:e>
                        <m:sSup>
                          <m:sSupPr>
                            <m:ctrlPr>
                              <a:rPr lang="en-US" b="1" i="1" smtClean="0">
                                <a:solidFill>
                                  <a:srgbClr val="000000"/>
                                </a:solidFill>
                                <a:latin typeface="Cambria Math"/>
                              </a:rPr>
                            </m:ctrlPr>
                          </m:sSupPr>
                          <m:e>
                            <m:r>
                              <a:rPr lang="fr-FR" b="1" i="1" smtClean="0">
                                <a:solidFill>
                                  <a:srgbClr val="000000"/>
                                </a:solidFill>
                                <a:latin typeface="Cambria Math"/>
                              </a:rPr>
                              <m:t>𝑴𝑴</m:t>
                            </m:r>
                          </m:e>
                          <m:sup>
                            <m:r>
                              <a:rPr lang="en-US" b="1" i="1" smtClean="0">
                                <a:solidFill>
                                  <a:srgbClr val="000000"/>
                                </a:solidFill>
                                <a:latin typeface="Cambria Math"/>
                              </a:rPr>
                              <m:t>′</m:t>
                            </m:r>
                          </m:sup>
                        </m:sSup>
                      </m:e>
                    </m:acc>
                  </m:oMath>
                </a14:m>
                <a:r>
                  <a:rPr lang="en-US" b="1" dirty="0" smtClean="0">
                    <a:solidFill>
                      <a:srgbClr val="000000"/>
                    </a:solidFill>
                    <a:latin typeface="Arial Rounded MT Bold"/>
                  </a:rPr>
                  <a:t> : Displacement </a:t>
                </a:r>
                <a:r>
                  <a:rPr lang="en-US" b="1" dirty="0">
                    <a:solidFill>
                      <a:srgbClr val="000000"/>
                    </a:solidFill>
                    <a:latin typeface="Arial Rounded MT Bold"/>
                  </a:rPr>
                  <a:t>vector in the time </a:t>
                </a:r>
                <a:r>
                  <a:rPr lang="en-US" b="1" dirty="0" smtClean="0">
                    <a:solidFill>
                      <a:srgbClr val="000000"/>
                    </a:solidFill>
                    <a:latin typeface="Arial Rounded MT Bold"/>
                  </a:rPr>
                  <a:t>studied.</a:t>
                </a:r>
                <a:endParaRPr lang="fr-FR" b="1" dirty="0">
                  <a:solidFill>
                    <a:srgbClr val="000000"/>
                  </a:solidFill>
                  <a:latin typeface="Arial Rounded MT Bold"/>
                </a:endParaRPr>
              </a:p>
            </p:txBody>
          </p:sp>
        </mc:Choice>
        <mc:Fallback>
          <p:sp>
            <p:nvSpPr>
              <p:cNvPr id="2" name="Rectangle 1"/>
              <p:cNvSpPr>
                <a:spLocks noRot="1" noChangeAspect="1" noMove="1" noResize="1" noEditPoints="1" noAdjustHandles="1" noChangeArrowheads="1" noChangeShapeType="1" noTextEdit="1"/>
              </p:cNvSpPr>
              <p:nvPr/>
            </p:nvSpPr>
            <p:spPr>
              <a:xfrm>
                <a:off x="251520" y="2924944"/>
                <a:ext cx="5711948" cy="405624"/>
              </a:xfrm>
              <a:prstGeom prst="rect">
                <a:avLst/>
              </a:prstGeom>
              <a:blipFill rotWithShape="1">
                <a:blip r:embed="rId4"/>
                <a:stretch>
                  <a:fillRect l="-640" b="-24242"/>
                </a:stretch>
              </a:blipFill>
            </p:spPr>
            <p:txBody>
              <a:bodyPr/>
              <a:lstStyle/>
              <a:p>
                <a:r>
                  <a:rPr lang="fr-FR">
                    <a:noFill/>
                  </a:rPr>
                  <a:t> </a:t>
                </a:r>
              </a:p>
            </p:txBody>
          </p:sp>
        </mc:Fallback>
      </mc:AlternateContent>
      <p:sp>
        <p:nvSpPr>
          <p:cNvPr id="7" name="Rectangle 6"/>
          <p:cNvSpPr/>
          <p:nvPr/>
        </p:nvSpPr>
        <p:spPr>
          <a:xfrm>
            <a:off x="683568" y="1908867"/>
            <a:ext cx="954749" cy="369332"/>
          </a:xfrm>
          <a:prstGeom prst="rect">
            <a:avLst/>
          </a:prstGeom>
        </p:spPr>
        <p:txBody>
          <a:bodyPr wrap="none">
            <a:spAutoFit/>
          </a:bodyPr>
          <a:lstStyle/>
          <a:p>
            <a:r>
              <a:rPr lang="en-US" b="1" dirty="0">
                <a:solidFill>
                  <a:srgbClr val="000000"/>
                </a:solidFill>
                <a:latin typeface="Arial Rounded MT Bold"/>
              </a:rPr>
              <a:t>where:</a:t>
            </a:r>
          </a:p>
        </p:txBody>
      </p:sp>
      <mc:AlternateContent xmlns:mc="http://schemas.openxmlformats.org/markup-compatibility/2006" xmlns:a14="http://schemas.microsoft.com/office/drawing/2010/main">
        <mc:Choice Requires="a14">
          <p:sp>
            <p:nvSpPr>
              <p:cNvPr id="8" name="Rectangle 7"/>
              <p:cNvSpPr/>
              <p:nvPr/>
            </p:nvSpPr>
            <p:spPr>
              <a:xfrm>
                <a:off x="233227" y="3482542"/>
                <a:ext cx="8208913" cy="680123"/>
              </a:xfrm>
              <a:prstGeom prst="rect">
                <a:avLst/>
              </a:prstGeom>
            </p:spPr>
            <p:txBody>
              <a:bodyPr wrap="square">
                <a:spAutoFit/>
              </a:bodyPr>
              <a:lstStyle/>
              <a:p>
                <a:pPr marL="285750" indent="-285750" algn="just">
                  <a:buFont typeface="Wingdings" pitchFamily="2" charset="2"/>
                  <a:buChar char="§"/>
                </a:pPr>
                <a14:m>
                  <m:oMath xmlns:m="http://schemas.openxmlformats.org/officeDocument/2006/math">
                    <m:sSub>
                      <m:sSubPr>
                        <m:ctrlPr>
                          <a:rPr lang="en-US" b="1" i="1" dirty="0" smtClean="0">
                            <a:solidFill>
                              <a:srgbClr val="000000"/>
                            </a:solidFill>
                            <a:latin typeface="Cambria Math"/>
                          </a:rPr>
                        </m:ctrlPr>
                      </m:sSubPr>
                      <m:e>
                        <m:r>
                          <a:rPr lang="fr-FR" b="1" i="1" dirty="0" smtClean="0">
                            <a:solidFill>
                              <a:srgbClr val="000000"/>
                            </a:solidFill>
                            <a:latin typeface="Cambria Math"/>
                          </a:rPr>
                          <m:t>𝒕</m:t>
                        </m:r>
                      </m:e>
                      <m:sub>
                        <m:r>
                          <a:rPr lang="fr-FR" b="1" i="1" dirty="0" smtClean="0">
                            <a:solidFill>
                              <a:srgbClr val="000000"/>
                            </a:solidFill>
                            <a:latin typeface="Cambria Math"/>
                          </a:rPr>
                          <m:t>𝟏</m:t>
                        </m:r>
                      </m:sub>
                    </m:sSub>
                  </m:oMath>
                </a14:m>
                <a:r>
                  <a:rPr lang="en-US" b="1" dirty="0">
                    <a:solidFill>
                      <a:srgbClr val="000000"/>
                    </a:solidFill>
                    <a:latin typeface="Arial Rounded MT Bold"/>
                  </a:rPr>
                  <a:t>, </a:t>
                </a:r>
                <a14:m>
                  <m:oMath xmlns:m="http://schemas.openxmlformats.org/officeDocument/2006/math">
                    <m:sSub>
                      <m:sSubPr>
                        <m:ctrlPr>
                          <a:rPr lang="en-US" b="1" i="1" dirty="0" smtClean="0">
                            <a:solidFill>
                              <a:srgbClr val="000000"/>
                            </a:solidFill>
                            <a:latin typeface="Cambria Math"/>
                          </a:rPr>
                        </m:ctrlPr>
                      </m:sSubPr>
                      <m:e>
                        <m:r>
                          <a:rPr lang="fr-FR" b="1" i="1" dirty="0" smtClean="0">
                            <a:solidFill>
                              <a:srgbClr val="000000"/>
                            </a:solidFill>
                            <a:latin typeface="Cambria Math"/>
                          </a:rPr>
                          <m:t>𝒕</m:t>
                        </m:r>
                      </m:e>
                      <m:sub>
                        <m:r>
                          <a:rPr lang="fr-FR" b="1" i="1" dirty="0" smtClean="0">
                            <a:solidFill>
                              <a:srgbClr val="000000"/>
                            </a:solidFill>
                            <a:latin typeface="Cambria Math"/>
                          </a:rPr>
                          <m:t>𝟐</m:t>
                        </m:r>
                      </m:sub>
                    </m:sSub>
                    <m:r>
                      <a:rPr lang="en-US" b="1" i="1" dirty="0" smtClean="0">
                        <a:solidFill>
                          <a:srgbClr val="000000"/>
                        </a:solidFill>
                        <a:latin typeface="Cambria Math"/>
                      </a:rPr>
                      <m:t> </m:t>
                    </m:r>
                  </m:oMath>
                </a14:m>
                <a:r>
                  <a:rPr lang="en-US" b="1" dirty="0">
                    <a:solidFill>
                      <a:srgbClr val="000000"/>
                    </a:solidFill>
                    <a:latin typeface="Arial Rounded MT Bold"/>
                  </a:rPr>
                  <a:t>: Time in which the body is in the initial </a:t>
                </a:r>
                <a:r>
                  <a:rPr lang="en-US" b="1" dirty="0" smtClean="0">
                    <a:solidFill>
                      <a:srgbClr val="000000"/>
                    </a:solidFill>
                    <a:latin typeface="Arial Rounded MT Bold"/>
                  </a:rPr>
                  <a:t>M and </a:t>
                </a:r>
                <a:r>
                  <a:rPr lang="en-US" b="1" dirty="0">
                    <a:solidFill>
                      <a:srgbClr val="000000"/>
                    </a:solidFill>
                    <a:latin typeface="Arial Rounded MT Bold"/>
                  </a:rPr>
                  <a:t>final </a:t>
                </a:r>
                <a:r>
                  <a:rPr lang="en-US" b="1" dirty="0" smtClean="0">
                    <a:solidFill>
                      <a:srgbClr val="000000"/>
                    </a:solidFill>
                    <a:latin typeface="Arial Rounded MT Bold"/>
                  </a:rPr>
                  <a:t>M’</a:t>
                </a:r>
                <a:r>
                  <a:rPr lang="en-US" b="1" dirty="0">
                    <a:solidFill>
                      <a:srgbClr val="000000"/>
                    </a:solidFill>
                    <a:latin typeface="Arial Rounded MT Bold"/>
                  </a:rPr>
                  <a:t> points respectively</a:t>
                </a:r>
              </a:p>
            </p:txBody>
          </p:sp>
        </mc:Choice>
        <mc:Fallback xmlns="">
          <p:sp>
            <p:nvSpPr>
              <p:cNvPr id="8" name="Rectangle 7"/>
              <p:cNvSpPr>
                <a:spLocks noRot="1" noChangeAspect="1" noMove="1" noResize="1" noEditPoints="1" noAdjustHandles="1" noChangeArrowheads="1" noChangeShapeType="1" noTextEdit="1"/>
              </p:cNvSpPr>
              <p:nvPr/>
            </p:nvSpPr>
            <p:spPr>
              <a:xfrm>
                <a:off x="233227" y="3482542"/>
                <a:ext cx="8208913" cy="680123"/>
              </a:xfrm>
              <a:prstGeom prst="rect">
                <a:avLst/>
              </a:prstGeom>
              <a:blipFill rotWithShape="1">
                <a:blip r:embed="rId5"/>
                <a:stretch>
                  <a:fillRect l="-445" r="-594" b="-12500"/>
                </a:stretch>
              </a:blipFill>
            </p:spPr>
            <p:txBody>
              <a:bodyPr/>
              <a:lstStyle/>
              <a:p>
                <a:r>
                  <a:rPr lang="fr-FR">
                    <a:noFill/>
                  </a:rPr>
                  <a:t> </a:t>
                </a:r>
              </a:p>
            </p:txBody>
          </p:sp>
        </mc:Fallback>
      </mc:AlternateContent>
      <p:sp>
        <p:nvSpPr>
          <p:cNvPr id="9" name="Rectangle 8"/>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mc:AlternateContent xmlns:mc="http://schemas.openxmlformats.org/markup-compatibility/2006">
        <mc:Choice xmlns:a14="http://schemas.microsoft.com/office/drawing/2010/main" Requires="a14">
          <p:sp>
            <p:nvSpPr>
              <p:cNvPr id="4" name="ZoneTexte 3"/>
              <p:cNvSpPr txBox="1"/>
              <p:nvPr/>
            </p:nvSpPr>
            <p:spPr>
              <a:xfrm>
                <a:off x="387013" y="4499828"/>
                <a:ext cx="3743141" cy="40562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fr-FR" b="1" i="1" smtClean="0">
                              <a:latin typeface="Cambria Math"/>
                            </a:rPr>
                          </m:ctrlPr>
                        </m:accPr>
                        <m:e>
                          <m:sSup>
                            <m:sSupPr>
                              <m:ctrlPr>
                                <a:rPr lang="fr-FR" b="1" i="1" smtClean="0">
                                  <a:latin typeface="Cambria Math"/>
                                </a:rPr>
                              </m:ctrlPr>
                            </m:sSupPr>
                            <m:e>
                              <m:r>
                                <a:rPr lang="fr-FR" b="1" i="1" smtClean="0">
                                  <a:latin typeface="Cambria Math"/>
                                </a:rPr>
                                <m:t>𝑴𝑴</m:t>
                              </m:r>
                            </m:e>
                            <m:sup>
                              <m:r>
                                <a:rPr lang="fr-FR" b="1" i="1" smtClean="0">
                                  <a:latin typeface="Cambria Math"/>
                                </a:rPr>
                                <m:t>′</m:t>
                              </m:r>
                            </m:sup>
                          </m:sSup>
                        </m:e>
                      </m:acc>
                      <m:r>
                        <a:rPr lang="fr-FR" b="1" i="1" smtClean="0">
                          <a:latin typeface="Cambria Math"/>
                          <a:ea typeface="Cambria Math"/>
                        </a:rPr>
                        <m:t>=</m:t>
                      </m:r>
                      <m:acc>
                        <m:accPr>
                          <m:chr m:val="⃗"/>
                          <m:ctrlPr>
                            <a:rPr lang="fr-FR" b="1" i="1" smtClean="0">
                              <a:latin typeface="Cambria Math"/>
                              <a:ea typeface="Cambria Math"/>
                            </a:rPr>
                          </m:ctrlPr>
                        </m:accPr>
                        <m:e>
                          <m:sSup>
                            <m:sSupPr>
                              <m:ctrlPr>
                                <a:rPr lang="fr-FR" b="1" i="1" smtClean="0">
                                  <a:latin typeface="Cambria Math"/>
                                  <a:ea typeface="Cambria Math"/>
                                </a:rPr>
                              </m:ctrlPr>
                            </m:sSupPr>
                            <m:e>
                              <m:r>
                                <a:rPr lang="fr-FR" b="1" i="1" smtClean="0">
                                  <a:latin typeface="Cambria Math"/>
                                  <a:ea typeface="Cambria Math"/>
                                </a:rPr>
                                <m:t>𝑶𝑴</m:t>
                              </m:r>
                            </m:e>
                            <m:sup>
                              <m:r>
                                <a:rPr lang="fr-FR" b="1" i="1" smtClean="0">
                                  <a:latin typeface="Cambria Math"/>
                                  <a:ea typeface="Cambria Math"/>
                                </a:rPr>
                                <m:t>′</m:t>
                              </m:r>
                            </m:sup>
                          </m:sSup>
                        </m:e>
                      </m:acc>
                      <m:d>
                        <m:dPr>
                          <m:ctrlPr>
                            <a:rPr lang="fr-FR" b="1" i="1" smtClean="0">
                              <a:latin typeface="Cambria Math"/>
                            </a:rPr>
                          </m:ctrlPr>
                        </m:dPr>
                        <m:e>
                          <m:sSub>
                            <m:sSubPr>
                              <m:ctrlPr>
                                <a:rPr lang="fr-FR" b="1" i="1" smtClean="0">
                                  <a:latin typeface="Cambria Math"/>
                                </a:rPr>
                              </m:ctrlPr>
                            </m:sSubPr>
                            <m:e>
                              <m:r>
                                <a:rPr lang="fr-FR" b="1" i="1" smtClean="0">
                                  <a:latin typeface="Cambria Math"/>
                                </a:rPr>
                                <m:t>𝒕</m:t>
                              </m:r>
                            </m:e>
                            <m:sub>
                              <m:r>
                                <a:rPr lang="fr-FR" b="1" i="1" smtClean="0">
                                  <a:latin typeface="Cambria Math"/>
                                </a:rPr>
                                <m:t>𝟐</m:t>
                              </m:r>
                            </m:sub>
                          </m:sSub>
                        </m:e>
                      </m:d>
                      <m:r>
                        <a:rPr lang="fr-FR" b="1" i="1" smtClean="0">
                          <a:latin typeface="Cambria Math"/>
                          <a:ea typeface="Cambria Math"/>
                        </a:rPr>
                        <m:t>−</m:t>
                      </m:r>
                      <m:acc>
                        <m:accPr>
                          <m:chr m:val="⃗"/>
                          <m:ctrlPr>
                            <a:rPr lang="fr-FR" b="1" i="1" smtClean="0">
                              <a:latin typeface="Cambria Math"/>
                              <a:ea typeface="Cambria Math"/>
                            </a:rPr>
                          </m:ctrlPr>
                        </m:accPr>
                        <m:e>
                          <m:r>
                            <a:rPr lang="fr-FR" b="1" i="1" smtClean="0">
                              <a:latin typeface="Cambria Math"/>
                              <a:ea typeface="Cambria Math"/>
                            </a:rPr>
                            <m:t>𝑶𝑴</m:t>
                          </m:r>
                        </m:e>
                      </m:acc>
                      <m:d>
                        <m:dPr>
                          <m:ctrlPr>
                            <a:rPr lang="fr-FR" b="1" i="1" smtClean="0">
                              <a:latin typeface="Cambria Math"/>
                            </a:rPr>
                          </m:ctrlPr>
                        </m:dPr>
                        <m:e>
                          <m:sSub>
                            <m:sSubPr>
                              <m:ctrlPr>
                                <a:rPr lang="fr-FR" b="1" i="1" smtClean="0">
                                  <a:latin typeface="Cambria Math"/>
                                </a:rPr>
                              </m:ctrlPr>
                            </m:sSubPr>
                            <m:e>
                              <m:r>
                                <a:rPr lang="fr-FR" b="1" i="1" smtClean="0">
                                  <a:latin typeface="Cambria Math"/>
                                </a:rPr>
                                <m:t>𝒕</m:t>
                              </m:r>
                            </m:e>
                            <m:sub>
                              <m:r>
                                <a:rPr lang="fr-FR" b="1" i="1" smtClean="0">
                                  <a:latin typeface="Cambria Math"/>
                                </a:rPr>
                                <m:t>𝟏</m:t>
                              </m:r>
                            </m:sub>
                          </m:sSub>
                        </m:e>
                      </m:d>
                      <m:r>
                        <a:rPr lang="fr-FR" b="1" i="0" smtClean="0">
                          <a:latin typeface="Cambria Math"/>
                        </a:rPr>
                        <m:t>=</m:t>
                      </m:r>
                      <m:r>
                        <a:rPr lang="fr-FR" b="1" i="1" smtClean="0">
                          <a:latin typeface="Cambria Math"/>
                          <a:ea typeface="Cambria Math"/>
                        </a:rPr>
                        <m:t>∆</m:t>
                      </m:r>
                      <m:acc>
                        <m:accPr>
                          <m:chr m:val="⃗"/>
                          <m:ctrlPr>
                            <a:rPr lang="fr-FR" b="1" i="1" smtClean="0">
                              <a:latin typeface="Cambria Math"/>
                              <a:ea typeface="Cambria Math"/>
                            </a:rPr>
                          </m:ctrlPr>
                        </m:accPr>
                        <m:e>
                          <m:r>
                            <a:rPr lang="fr-FR" b="1" i="1" smtClean="0">
                              <a:latin typeface="Cambria Math"/>
                              <a:ea typeface="Cambria Math"/>
                            </a:rPr>
                            <m:t>𝑶𝑴</m:t>
                          </m:r>
                        </m:e>
                      </m:acc>
                    </m:oMath>
                  </m:oMathPara>
                </a14:m>
                <a:endParaRPr lang="fr-FR" b="1" dirty="0"/>
              </a:p>
            </p:txBody>
          </p:sp>
        </mc:Choice>
        <mc:Fallback>
          <p:sp>
            <p:nvSpPr>
              <p:cNvPr id="4" name="ZoneTexte 3"/>
              <p:cNvSpPr txBox="1">
                <a:spLocks noRot="1" noChangeAspect="1" noMove="1" noResize="1" noEditPoints="1" noAdjustHandles="1" noChangeArrowheads="1" noChangeShapeType="1" noTextEdit="1"/>
              </p:cNvSpPr>
              <p:nvPr/>
            </p:nvSpPr>
            <p:spPr>
              <a:xfrm>
                <a:off x="387013" y="4499828"/>
                <a:ext cx="3743141" cy="405624"/>
              </a:xfrm>
              <a:prstGeom prst="rect">
                <a:avLst/>
              </a:prstGeom>
              <a:blipFill rotWithShape="1">
                <a:blip r:embed="rId6"/>
                <a:stretch>
                  <a:fillRect/>
                </a:stretch>
              </a:blipFill>
            </p:spPr>
            <p:txBody>
              <a:bodyPr/>
              <a:lstStyle/>
              <a:p>
                <a:r>
                  <a:rPr lang="fr-FR">
                    <a:noFill/>
                  </a:rPr>
                  <a:t> </a:t>
                </a:r>
              </a:p>
            </p:txBody>
          </p:sp>
        </mc:Fallback>
      </mc:AlternateContent>
      <p:sp>
        <p:nvSpPr>
          <p:cNvPr id="11" name="Flèche droite 10"/>
          <p:cNvSpPr/>
          <p:nvPr/>
        </p:nvSpPr>
        <p:spPr>
          <a:xfrm>
            <a:off x="4205818" y="4558640"/>
            <a:ext cx="540000" cy="288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mc:Choice xmlns:a14="http://schemas.microsoft.com/office/drawing/2010/main" Requires="a14">
          <p:sp>
            <p:nvSpPr>
              <p:cNvPr id="13" name="ZoneTexte 12"/>
              <p:cNvSpPr txBox="1"/>
              <p:nvPr/>
            </p:nvSpPr>
            <p:spPr>
              <a:xfrm>
                <a:off x="5004049" y="4341162"/>
                <a:ext cx="2592287" cy="881716"/>
              </a:xfrm>
              <a:prstGeom prst="rect">
                <a:avLst/>
              </a:prstGeom>
              <a:solidFill>
                <a:schemeClr val="accent6">
                  <a:lumMod val="40000"/>
                  <a:lumOff val="60000"/>
                </a:schemeClr>
              </a:solidFill>
              <a:ln w="28575">
                <a:solidFill>
                  <a:schemeClr val="accent6">
                    <a:lumMod val="20000"/>
                    <a:lumOff val="80000"/>
                  </a:schemeClr>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latin typeface="Cambria Math"/>
                            </a:rPr>
                          </m:ctrlPr>
                        </m:sSubPr>
                        <m:e>
                          <m:acc>
                            <m:accPr>
                              <m:chr m:val="⃗"/>
                              <m:ctrlPr>
                                <a:rPr lang="fr-FR" sz="2400" b="1" i="1" smtClean="0">
                                  <a:latin typeface="Cambria Math"/>
                                </a:rPr>
                              </m:ctrlPr>
                            </m:accPr>
                            <m:e>
                              <m:r>
                                <a:rPr lang="fr-FR" sz="2400" b="1" i="1" smtClean="0">
                                  <a:latin typeface="Cambria Math"/>
                                </a:rPr>
                                <m:t>𝒗</m:t>
                              </m:r>
                            </m:e>
                          </m:acc>
                        </m:e>
                        <m:sub>
                          <m:r>
                            <a:rPr lang="fr-FR" sz="2400" b="1" i="1" smtClean="0">
                              <a:latin typeface="Cambria Math"/>
                            </a:rPr>
                            <m:t>𝒂𝒗𝒈</m:t>
                          </m:r>
                        </m:sub>
                      </m:sSub>
                      <m:r>
                        <a:rPr lang="fr-FR" sz="2400" b="1" i="1" smtClean="0">
                          <a:latin typeface="Cambria Math"/>
                          <a:ea typeface="Cambria Math"/>
                        </a:rPr>
                        <m:t>=</m:t>
                      </m:r>
                      <m:f>
                        <m:fPr>
                          <m:ctrlPr>
                            <a:rPr lang="fr-FR" sz="2400" b="1" i="1" smtClean="0">
                              <a:latin typeface="Cambria Math"/>
                              <a:ea typeface="Cambria Math"/>
                            </a:rPr>
                          </m:ctrlPr>
                        </m:fPr>
                        <m:num>
                          <m:r>
                            <a:rPr lang="fr-FR" sz="2400" b="1" i="1" smtClean="0">
                              <a:latin typeface="Cambria Math"/>
                              <a:ea typeface="Cambria Math"/>
                            </a:rPr>
                            <m:t>∆</m:t>
                          </m:r>
                          <m:acc>
                            <m:accPr>
                              <m:chr m:val="⃗"/>
                              <m:ctrlPr>
                                <a:rPr lang="fr-FR" sz="2400" b="1" i="1" smtClean="0">
                                  <a:latin typeface="Cambria Math"/>
                                  <a:ea typeface="Cambria Math"/>
                                </a:rPr>
                              </m:ctrlPr>
                            </m:accPr>
                            <m:e>
                              <m:r>
                                <a:rPr lang="fr-FR" sz="2400" b="1" i="1" smtClean="0">
                                  <a:latin typeface="Cambria Math"/>
                                  <a:ea typeface="Cambria Math"/>
                                </a:rPr>
                                <m:t>𝑶𝑴</m:t>
                              </m:r>
                            </m:e>
                          </m:acc>
                        </m:num>
                        <m:den>
                          <m:r>
                            <a:rPr lang="fr-FR" sz="2400" b="1" i="1" smtClean="0">
                              <a:latin typeface="Cambria Math"/>
                              <a:ea typeface="Cambria Math"/>
                            </a:rPr>
                            <m:t>∆</m:t>
                          </m:r>
                          <m:r>
                            <a:rPr lang="fr-FR" sz="2400" b="1" i="1" smtClean="0">
                              <a:latin typeface="Cambria Math"/>
                              <a:ea typeface="Cambria Math"/>
                            </a:rPr>
                            <m:t>𝒕</m:t>
                          </m:r>
                        </m:den>
                      </m:f>
                    </m:oMath>
                  </m:oMathPara>
                </a14:m>
                <a:endParaRPr lang="fr-FR" sz="2400" b="1" dirty="0"/>
              </a:p>
            </p:txBody>
          </p:sp>
        </mc:Choice>
        <mc:Fallback>
          <p:sp>
            <p:nvSpPr>
              <p:cNvPr id="13" name="ZoneTexte 12"/>
              <p:cNvSpPr txBox="1">
                <a:spLocks noRot="1" noChangeAspect="1" noMove="1" noResize="1" noEditPoints="1" noAdjustHandles="1" noChangeArrowheads="1" noChangeShapeType="1" noTextEdit="1"/>
              </p:cNvSpPr>
              <p:nvPr/>
            </p:nvSpPr>
            <p:spPr>
              <a:xfrm>
                <a:off x="5004049" y="4341162"/>
                <a:ext cx="2592287" cy="881716"/>
              </a:xfrm>
              <a:prstGeom prst="rect">
                <a:avLst/>
              </a:prstGeom>
              <a:blipFill rotWithShape="1">
                <a:blip r:embed="rId7"/>
                <a:stretch>
                  <a:fillRect/>
                </a:stretch>
              </a:blipFill>
              <a:ln w="28575">
                <a:solidFill>
                  <a:schemeClr val="accent6">
                    <a:lumMod val="20000"/>
                    <a:lumOff val="80000"/>
                  </a:schemeClr>
                </a:solidFill>
                <a:prstDash val="dash"/>
              </a:ln>
            </p:spPr>
            <p:txBody>
              <a:bodyPr/>
              <a:lstStyle/>
              <a:p>
                <a:r>
                  <a:rPr lang="fr-FR">
                    <a:noFill/>
                  </a:rPr>
                  <a:t> </a:t>
                </a:r>
              </a:p>
            </p:txBody>
          </p:sp>
        </mc:Fallback>
      </mc:AlternateContent>
    </p:spTree>
    <p:extLst>
      <p:ext uri="{BB962C8B-B14F-4D97-AF65-F5344CB8AC3E}">
        <p14:creationId xmlns:p14="http://schemas.microsoft.com/office/powerpoint/2010/main" val="34694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15</a:t>
            </a:fld>
            <a:endParaRPr lang="fr-FR" b="1" dirty="0">
              <a:solidFill>
                <a:schemeClr val="tx1"/>
              </a:solidFill>
            </a:endParaRPr>
          </a:p>
        </p:txBody>
      </p:sp>
      <p:sp>
        <p:nvSpPr>
          <p:cNvPr id="9" name="Rectangle 8"/>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
        <p:nvSpPr>
          <p:cNvPr id="14" name="Rectangle 13"/>
          <p:cNvSpPr/>
          <p:nvPr/>
        </p:nvSpPr>
        <p:spPr>
          <a:xfrm>
            <a:off x="395536" y="260648"/>
            <a:ext cx="3963329" cy="369332"/>
          </a:xfrm>
          <a:prstGeom prst="rect">
            <a:avLst/>
          </a:prstGeom>
          <a:solidFill>
            <a:schemeClr val="accent4">
              <a:lumMod val="40000"/>
              <a:lumOff val="60000"/>
            </a:schemeClr>
          </a:solidFill>
        </p:spPr>
        <p:txBody>
          <a:bodyPr wrap="none">
            <a:spAutoFit/>
          </a:bodyPr>
          <a:lstStyle/>
          <a:p>
            <a:r>
              <a:rPr lang="fr-FR" b="1" dirty="0">
                <a:solidFill>
                  <a:srgbClr val="000000"/>
                </a:solidFill>
                <a:latin typeface="Arial Rounded MT Bold"/>
              </a:rPr>
              <a:t>5.2. </a:t>
            </a:r>
            <a:r>
              <a:rPr lang="fr-FR" b="1" dirty="0" err="1">
                <a:solidFill>
                  <a:srgbClr val="000000"/>
                </a:solidFill>
                <a:latin typeface="Arial Rounded MT Bold"/>
              </a:rPr>
              <a:t>Instantaneous</a:t>
            </a:r>
            <a:r>
              <a:rPr lang="fr-FR" b="1" dirty="0">
                <a:solidFill>
                  <a:srgbClr val="000000"/>
                </a:solidFill>
                <a:latin typeface="Arial Rounded MT Bold"/>
              </a:rPr>
              <a:t> </a:t>
            </a:r>
            <a:r>
              <a:rPr lang="fr-FR" b="1" dirty="0" err="1">
                <a:solidFill>
                  <a:srgbClr val="000000"/>
                </a:solidFill>
                <a:latin typeface="Arial Rounded MT Bold"/>
              </a:rPr>
              <a:t>velocity</a:t>
            </a:r>
            <a:r>
              <a:rPr lang="fr-FR" b="1" dirty="0">
                <a:solidFill>
                  <a:srgbClr val="000000"/>
                </a:solidFill>
                <a:latin typeface="Arial Rounded MT Bold"/>
              </a:rPr>
              <a:t> </a:t>
            </a:r>
            <a:r>
              <a:rPr lang="fr-FR" b="1" dirty="0" err="1">
                <a:solidFill>
                  <a:srgbClr val="000000"/>
                </a:solidFill>
                <a:latin typeface="Arial Rounded MT Bold"/>
              </a:rPr>
              <a:t>vector</a:t>
            </a:r>
            <a:endParaRPr lang="fr-FR" b="1" dirty="0">
              <a:solidFill>
                <a:srgbClr val="000000"/>
              </a:solidFill>
              <a:latin typeface="Arial Rounded MT Bold"/>
            </a:endParaRPr>
          </a:p>
        </p:txBody>
      </p:sp>
      <p:sp>
        <p:nvSpPr>
          <p:cNvPr id="15" name="Forme libre 14"/>
          <p:cNvSpPr/>
          <p:nvPr/>
        </p:nvSpPr>
        <p:spPr>
          <a:xfrm>
            <a:off x="5460642" y="1456199"/>
            <a:ext cx="2971020" cy="1307068"/>
          </a:xfrm>
          <a:custGeom>
            <a:avLst/>
            <a:gdLst>
              <a:gd name="connsiteX0" fmla="*/ 0 w 2971020"/>
              <a:gd name="connsiteY0" fmla="*/ 328723 h 1307068"/>
              <a:gd name="connsiteX1" fmla="*/ 437882 w 2971020"/>
              <a:gd name="connsiteY1" fmla="*/ 58266 h 1307068"/>
              <a:gd name="connsiteX2" fmla="*/ 1146220 w 2971020"/>
              <a:gd name="connsiteY2" fmla="*/ 6751 h 1307068"/>
              <a:gd name="connsiteX3" fmla="*/ 1906073 w 2971020"/>
              <a:gd name="connsiteY3" fmla="*/ 161297 h 1307068"/>
              <a:gd name="connsiteX4" fmla="*/ 2524259 w 2971020"/>
              <a:gd name="connsiteY4" fmla="*/ 547663 h 1307068"/>
              <a:gd name="connsiteX5" fmla="*/ 2936383 w 2971020"/>
              <a:gd name="connsiteY5" fmla="*/ 1256001 h 1307068"/>
              <a:gd name="connsiteX6" fmla="*/ 2949262 w 2971020"/>
              <a:gd name="connsiteY6" fmla="*/ 1256001 h 1307068"/>
              <a:gd name="connsiteX7" fmla="*/ 2949262 w 2971020"/>
              <a:gd name="connsiteY7" fmla="*/ 1294638 h 13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1020" h="1307068">
                <a:moveTo>
                  <a:pt x="0" y="328723"/>
                </a:moveTo>
                <a:cubicBezTo>
                  <a:pt x="123423" y="220325"/>
                  <a:pt x="246846" y="111928"/>
                  <a:pt x="437882" y="58266"/>
                </a:cubicBezTo>
                <a:cubicBezTo>
                  <a:pt x="628918" y="4604"/>
                  <a:pt x="901522" y="-10421"/>
                  <a:pt x="1146220" y="6751"/>
                </a:cubicBezTo>
                <a:cubicBezTo>
                  <a:pt x="1390918" y="23923"/>
                  <a:pt x="1676400" y="71145"/>
                  <a:pt x="1906073" y="161297"/>
                </a:cubicBezTo>
                <a:cubicBezTo>
                  <a:pt x="2135746" y="251449"/>
                  <a:pt x="2352541" y="365212"/>
                  <a:pt x="2524259" y="547663"/>
                </a:cubicBezTo>
                <a:cubicBezTo>
                  <a:pt x="2695977" y="730114"/>
                  <a:pt x="2865549" y="1137945"/>
                  <a:pt x="2936383" y="1256001"/>
                </a:cubicBezTo>
                <a:cubicBezTo>
                  <a:pt x="3007217" y="1374057"/>
                  <a:pt x="2947116" y="1249562"/>
                  <a:pt x="2949262" y="1256001"/>
                </a:cubicBezTo>
                <a:cubicBezTo>
                  <a:pt x="2951408" y="1262440"/>
                  <a:pt x="2949262" y="1294638"/>
                  <a:pt x="2949262" y="1294638"/>
                </a:cubicBez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p:cNvSpPr/>
          <p:nvPr/>
        </p:nvSpPr>
        <p:spPr>
          <a:xfrm rot="300509">
            <a:off x="7947172" y="2812375"/>
            <a:ext cx="1141146" cy="369332"/>
          </a:xfrm>
          <a:prstGeom prst="rect">
            <a:avLst/>
          </a:prstGeom>
        </p:spPr>
        <p:txBody>
          <a:bodyPr wrap="none">
            <a:spAutoFit/>
          </a:bodyPr>
          <a:lstStyle/>
          <a:p>
            <a:r>
              <a:rPr lang="fr-FR" b="1" dirty="0" err="1">
                <a:solidFill>
                  <a:srgbClr val="7030A0"/>
                </a:solidFill>
              </a:rPr>
              <a:t>T</a:t>
            </a:r>
            <a:r>
              <a:rPr lang="fr-FR" b="1" dirty="0" err="1" smtClean="0">
                <a:solidFill>
                  <a:srgbClr val="7030A0"/>
                </a:solidFill>
              </a:rPr>
              <a:t>rajectory</a:t>
            </a:r>
            <a:endParaRPr lang="fr-FR" b="1" dirty="0">
              <a:solidFill>
                <a:srgbClr val="7030A0"/>
              </a:solidFill>
            </a:endParaRPr>
          </a:p>
        </p:txBody>
      </p:sp>
      <p:grpSp>
        <p:nvGrpSpPr>
          <p:cNvPr id="18" name="Groupe 17"/>
          <p:cNvGrpSpPr/>
          <p:nvPr/>
        </p:nvGrpSpPr>
        <p:grpSpPr>
          <a:xfrm rot="20959941">
            <a:off x="6788946" y="833286"/>
            <a:ext cx="720080" cy="679892"/>
            <a:chOff x="5125243" y="2821108"/>
            <a:chExt cx="720080" cy="679892"/>
          </a:xfrm>
        </p:grpSpPr>
        <p:sp>
          <p:nvSpPr>
            <p:cNvPr id="20" name="Ellipse 19"/>
            <p:cNvSpPr/>
            <p:nvPr/>
          </p:nvSpPr>
          <p:spPr>
            <a:xfrm>
              <a:off x="5220072" y="34290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125243" y="2821108"/>
              <a:ext cx="720080" cy="369332"/>
            </a:xfrm>
            <a:prstGeom prst="rect">
              <a:avLst/>
            </a:prstGeom>
            <a:noFill/>
          </p:spPr>
          <p:txBody>
            <a:bodyPr wrap="square" rtlCol="0">
              <a:spAutoFit/>
            </a:bodyPr>
            <a:lstStyle/>
            <a:p>
              <a:r>
                <a:rPr lang="fr-FR" b="1" dirty="0" smtClean="0">
                  <a:solidFill>
                    <a:srgbClr val="FF0000"/>
                  </a:solidFill>
                </a:rPr>
                <a:t>M (t) </a:t>
              </a:r>
              <a:endParaRPr lang="fr-FR" b="1" dirty="0">
                <a:solidFill>
                  <a:srgbClr val="FF0000"/>
                </a:solidFill>
              </a:endParaRPr>
            </a:p>
          </p:txBody>
        </p:sp>
      </p:grpSp>
      <mc:AlternateContent xmlns:mc="http://schemas.openxmlformats.org/markup-compatibility/2006">
        <mc:Choice xmlns:a14="http://schemas.microsoft.com/office/drawing/2010/main" Requires="a14">
          <p:sp>
            <p:nvSpPr>
              <p:cNvPr id="22" name="ZoneTexte 21"/>
              <p:cNvSpPr txBox="1"/>
              <p:nvPr/>
            </p:nvSpPr>
            <p:spPr>
              <a:xfrm>
                <a:off x="5863092" y="2163047"/>
                <a:ext cx="1738296" cy="461665"/>
              </a:xfrm>
              <a:prstGeom prst="rect">
                <a:avLst/>
              </a:prstGeom>
              <a:noFill/>
              <a:ln>
                <a:solidFill>
                  <a:srgbClr val="92D050"/>
                </a:solidFill>
              </a:ln>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fr-FR" sz="2400" b="1" i="1" smtClean="0">
                              <a:solidFill>
                                <a:srgbClr val="FF0000"/>
                              </a:solidFill>
                              <a:latin typeface="Cambria Math"/>
                            </a:rPr>
                          </m:ctrlPr>
                        </m:sSubPr>
                        <m:e>
                          <m:r>
                            <a:rPr lang="fr-FR" sz="2400" b="1" i="1" smtClean="0">
                              <a:solidFill>
                                <a:srgbClr val="FF0000"/>
                              </a:solidFill>
                              <a:latin typeface="Cambria Math"/>
                            </a:rPr>
                            <m:t>𝒕</m:t>
                          </m:r>
                        </m:e>
                        <m:sub>
                          <m:r>
                            <a:rPr lang="fr-FR" sz="2400" b="1" i="1" smtClean="0">
                              <a:solidFill>
                                <a:srgbClr val="FF0000"/>
                              </a:solidFill>
                              <a:latin typeface="Cambria Math"/>
                            </a:rPr>
                            <m:t>𝟏</m:t>
                          </m:r>
                        </m:sub>
                      </m:sSub>
                      <m:r>
                        <a:rPr lang="fr-FR" sz="2400" b="1" i="1" smtClean="0">
                          <a:solidFill>
                            <a:srgbClr val="FF0000"/>
                          </a:solidFill>
                          <a:latin typeface="Cambria Math"/>
                        </a:rPr>
                        <m:t>⋦</m:t>
                      </m:r>
                      <m:r>
                        <a:rPr lang="fr-FR" sz="2400" b="1" i="1" smtClean="0">
                          <a:solidFill>
                            <a:srgbClr val="FF0000"/>
                          </a:solidFill>
                          <a:latin typeface="Cambria Math"/>
                        </a:rPr>
                        <m:t>𝒕</m:t>
                      </m:r>
                      <m:r>
                        <a:rPr lang="fr-FR" sz="2400" b="1" i="1" smtClean="0">
                          <a:solidFill>
                            <a:srgbClr val="FF0000"/>
                          </a:solidFill>
                          <a:latin typeface="Cambria Math"/>
                        </a:rPr>
                        <m:t>⋦</m:t>
                      </m:r>
                      <m:sSub>
                        <m:sSubPr>
                          <m:ctrlPr>
                            <a:rPr lang="fr-FR" sz="2400" b="1" i="1" smtClean="0">
                              <a:solidFill>
                                <a:srgbClr val="FF0000"/>
                              </a:solidFill>
                              <a:latin typeface="Cambria Math"/>
                            </a:rPr>
                          </m:ctrlPr>
                        </m:sSubPr>
                        <m:e>
                          <m:r>
                            <a:rPr lang="fr-FR" sz="2400" b="1" i="1" smtClean="0">
                              <a:solidFill>
                                <a:srgbClr val="FF0000"/>
                              </a:solidFill>
                              <a:latin typeface="Cambria Math"/>
                            </a:rPr>
                            <m:t>𝒕</m:t>
                          </m:r>
                        </m:e>
                        <m:sub>
                          <m:r>
                            <a:rPr lang="fr-FR" sz="2400" b="1" i="1" smtClean="0">
                              <a:solidFill>
                                <a:srgbClr val="FF0000"/>
                              </a:solidFill>
                              <a:latin typeface="Cambria Math"/>
                            </a:rPr>
                            <m:t>𝟐</m:t>
                          </m:r>
                        </m:sub>
                      </m:sSub>
                    </m:oMath>
                  </m:oMathPara>
                </a14:m>
                <a:endParaRPr lang="fr-FR" sz="2400" b="1" dirty="0">
                  <a:solidFill>
                    <a:srgbClr val="FF0000"/>
                  </a:solidFill>
                </a:endParaRPr>
              </a:p>
            </p:txBody>
          </p:sp>
        </mc:Choice>
        <mc:Fallback>
          <p:sp>
            <p:nvSpPr>
              <p:cNvPr id="22" name="ZoneTexte 21"/>
              <p:cNvSpPr txBox="1">
                <a:spLocks noRot="1" noChangeAspect="1" noMove="1" noResize="1" noEditPoints="1" noAdjustHandles="1" noChangeArrowheads="1" noChangeShapeType="1" noTextEdit="1"/>
              </p:cNvSpPr>
              <p:nvPr/>
            </p:nvSpPr>
            <p:spPr>
              <a:xfrm>
                <a:off x="5863092" y="2163047"/>
                <a:ext cx="1738296" cy="461665"/>
              </a:xfrm>
              <a:prstGeom prst="rect">
                <a:avLst/>
              </a:prstGeom>
              <a:blipFill rotWithShape="1">
                <a:blip r:embed="rId3"/>
                <a:stretch>
                  <a:fillRect/>
                </a:stretch>
              </a:blipFill>
              <a:ln>
                <a:solidFill>
                  <a:srgbClr val="92D050"/>
                </a:solidFill>
              </a:ln>
            </p:spPr>
            <p:txBody>
              <a:bodyPr/>
              <a:lstStyle/>
              <a:p>
                <a:r>
                  <a:rPr lang="fr-FR">
                    <a:noFill/>
                  </a:rPr>
                  <a:t> </a:t>
                </a:r>
              </a:p>
            </p:txBody>
          </p:sp>
        </mc:Fallback>
      </mc:AlternateContent>
      <p:grpSp>
        <p:nvGrpSpPr>
          <p:cNvPr id="23" name="Groupe 22"/>
          <p:cNvGrpSpPr/>
          <p:nvPr/>
        </p:nvGrpSpPr>
        <p:grpSpPr>
          <a:xfrm rot="20959941">
            <a:off x="5843058" y="930406"/>
            <a:ext cx="1232186" cy="621997"/>
            <a:chOff x="4425311" y="2879003"/>
            <a:chExt cx="1232186" cy="621997"/>
          </a:xfrm>
        </p:grpSpPr>
        <p:sp>
          <p:nvSpPr>
            <p:cNvPr id="24" name="Ellipse 23"/>
            <p:cNvSpPr/>
            <p:nvPr/>
          </p:nvSpPr>
          <p:spPr>
            <a:xfrm>
              <a:off x="5220072" y="3429000"/>
              <a:ext cx="72000" cy="72000"/>
            </a:xfrm>
            <a:prstGeom prst="ellipse">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25" name="ZoneTexte 24"/>
                <p:cNvSpPr txBox="1"/>
                <p:nvPr/>
              </p:nvSpPr>
              <p:spPr>
                <a:xfrm>
                  <a:off x="4425311" y="2879003"/>
                  <a:ext cx="1232186" cy="369332"/>
                </a:xfrm>
                <a:prstGeom prst="rect">
                  <a:avLst/>
                </a:prstGeom>
                <a:noFill/>
              </p:spPr>
              <p:txBody>
                <a:bodyPr wrap="square" rtlCol="0">
                  <a:spAutoFit/>
                </a:bodyPr>
                <a:lstStyle/>
                <a:p>
                  <a:r>
                    <a:rPr lang="fr-FR" b="1" dirty="0" smtClean="0">
                      <a:solidFill>
                        <a:srgbClr val="00B050"/>
                      </a:solidFill>
                    </a:rPr>
                    <a:t>M1 (</a:t>
                  </a:r>
                  <a14:m>
                    <m:oMath xmlns:m="http://schemas.openxmlformats.org/officeDocument/2006/math">
                      <m:sSub>
                        <m:sSubPr>
                          <m:ctrlPr>
                            <a:rPr lang="fr-FR" b="1" i="1" dirty="0" smtClean="0">
                              <a:solidFill>
                                <a:srgbClr val="00B050"/>
                              </a:solidFill>
                              <a:latin typeface="Cambria Math"/>
                            </a:rPr>
                          </m:ctrlPr>
                        </m:sSubPr>
                        <m:e>
                          <m:r>
                            <a:rPr lang="fr-FR" b="1" i="1" dirty="0" smtClean="0">
                              <a:solidFill>
                                <a:srgbClr val="00B050"/>
                              </a:solidFill>
                              <a:latin typeface="Cambria Math"/>
                            </a:rPr>
                            <m:t>𝒕</m:t>
                          </m:r>
                        </m:e>
                        <m:sub>
                          <m:r>
                            <a:rPr lang="fr-FR" b="1" i="1" dirty="0" smtClean="0">
                              <a:solidFill>
                                <a:srgbClr val="00B050"/>
                              </a:solidFill>
                              <a:latin typeface="Cambria Math"/>
                            </a:rPr>
                            <m:t>𝟏</m:t>
                          </m:r>
                        </m:sub>
                      </m:sSub>
                    </m:oMath>
                  </a14:m>
                  <a:r>
                    <a:rPr lang="fr-FR" b="1" dirty="0" smtClean="0">
                      <a:solidFill>
                        <a:srgbClr val="00B050"/>
                      </a:solidFill>
                    </a:rPr>
                    <a:t>) </a:t>
                  </a:r>
                  <a:endParaRPr lang="fr-FR" b="1" dirty="0">
                    <a:solidFill>
                      <a:srgbClr val="00B050"/>
                    </a:solidFill>
                  </a:endParaRPr>
                </a:p>
              </p:txBody>
            </p:sp>
          </mc:Choice>
          <mc:Fallback>
            <p:sp>
              <p:nvSpPr>
                <p:cNvPr id="25" name="ZoneTexte 24"/>
                <p:cNvSpPr txBox="1">
                  <a:spLocks noRot="1" noChangeAspect="1" noMove="1" noResize="1" noEditPoints="1" noAdjustHandles="1" noChangeArrowheads="1" noChangeShapeType="1" noTextEdit="1"/>
                </p:cNvSpPr>
                <p:nvPr/>
              </p:nvSpPr>
              <p:spPr>
                <a:xfrm>
                  <a:off x="4425311" y="2879003"/>
                  <a:ext cx="1232186" cy="369332"/>
                </a:xfrm>
                <a:prstGeom prst="rect">
                  <a:avLst/>
                </a:prstGeom>
                <a:blipFill rotWithShape="1">
                  <a:blip r:embed="rId4"/>
                  <a:stretch>
                    <a:fillRect l="-3791" b="-16327"/>
                  </a:stretch>
                </a:blipFill>
              </p:spPr>
              <p:txBody>
                <a:bodyPr/>
                <a:lstStyle/>
                <a:p>
                  <a:r>
                    <a:rPr lang="fr-FR">
                      <a:noFill/>
                    </a:rPr>
                    <a:t> </a:t>
                  </a:r>
                </a:p>
              </p:txBody>
            </p:sp>
          </mc:Fallback>
        </mc:AlternateContent>
      </p:grpSp>
      <p:grpSp>
        <p:nvGrpSpPr>
          <p:cNvPr id="26" name="Groupe 25"/>
          <p:cNvGrpSpPr/>
          <p:nvPr/>
        </p:nvGrpSpPr>
        <p:grpSpPr>
          <a:xfrm rot="20959941">
            <a:off x="7188873" y="1034500"/>
            <a:ext cx="1403552" cy="477712"/>
            <a:chOff x="5220072" y="3023288"/>
            <a:chExt cx="1403552" cy="477712"/>
          </a:xfrm>
        </p:grpSpPr>
        <p:sp>
          <p:nvSpPr>
            <p:cNvPr id="27" name="Ellipse 26"/>
            <p:cNvSpPr/>
            <p:nvPr/>
          </p:nvSpPr>
          <p:spPr>
            <a:xfrm>
              <a:off x="5220072" y="3429000"/>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28" name="ZoneTexte 27"/>
                <p:cNvSpPr txBox="1"/>
                <p:nvPr/>
              </p:nvSpPr>
              <p:spPr>
                <a:xfrm>
                  <a:off x="5391438" y="3023288"/>
                  <a:ext cx="1232186" cy="369332"/>
                </a:xfrm>
                <a:prstGeom prst="rect">
                  <a:avLst/>
                </a:prstGeom>
                <a:noFill/>
              </p:spPr>
              <p:txBody>
                <a:bodyPr wrap="square" rtlCol="0">
                  <a:spAutoFit/>
                </a:bodyPr>
                <a:lstStyle/>
                <a:p>
                  <a:r>
                    <a:rPr lang="fr-FR" b="1" dirty="0" smtClean="0">
                      <a:solidFill>
                        <a:schemeClr val="tx1"/>
                      </a:solidFill>
                    </a:rPr>
                    <a:t>M2 (</a:t>
                  </a:r>
                  <a14:m>
                    <m:oMath xmlns:m="http://schemas.openxmlformats.org/officeDocument/2006/math">
                      <m:sSub>
                        <m:sSubPr>
                          <m:ctrlPr>
                            <a:rPr lang="fr-FR" b="1" i="1" dirty="0" smtClean="0">
                              <a:solidFill>
                                <a:schemeClr val="tx1"/>
                              </a:solidFill>
                              <a:latin typeface="Cambria Math"/>
                            </a:rPr>
                          </m:ctrlPr>
                        </m:sSubPr>
                        <m:e>
                          <m:r>
                            <a:rPr lang="fr-FR" b="1" i="1" dirty="0" smtClean="0">
                              <a:solidFill>
                                <a:schemeClr val="tx1"/>
                              </a:solidFill>
                              <a:latin typeface="Cambria Math"/>
                            </a:rPr>
                            <m:t>𝒕</m:t>
                          </m:r>
                        </m:e>
                        <m:sub>
                          <m:r>
                            <a:rPr lang="fr-FR" b="1" i="1" dirty="0" smtClean="0">
                              <a:solidFill>
                                <a:schemeClr val="tx1"/>
                              </a:solidFill>
                              <a:latin typeface="Cambria Math"/>
                            </a:rPr>
                            <m:t>𝟐</m:t>
                          </m:r>
                        </m:sub>
                      </m:sSub>
                    </m:oMath>
                  </a14:m>
                  <a:r>
                    <a:rPr lang="fr-FR" b="1" dirty="0" smtClean="0">
                      <a:solidFill>
                        <a:schemeClr val="tx1"/>
                      </a:solidFill>
                    </a:rPr>
                    <a:t>) </a:t>
                  </a:r>
                  <a:endParaRPr lang="fr-FR" b="1" dirty="0">
                    <a:solidFill>
                      <a:schemeClr val="tx1"/>
                    </a:solidFill>
                  </a:endParaRPr>
                </a:p>
              </p:txBody>
            </p:sp>
          </mc:Choice>
          <mc:Fallback>
            <p:sp>
              <p:nvSpPr>
                <p:cNvPr id="28" name="ZoneTexte 27"/>
                <p:cNvSpPr txBox="1">
                  <a:spLocks noRot="1" noChangeAspect="1" noMove="1" noResize="1" noEditPoints="1" noAdjustHandles="1" noChangeArrowheads="1" noChangeShapeType="1" noTextEdit="1"/>
                </p:cNvSpPr>
                <p:nvPr/>
              </p:nvSpPr>
              <p:spPr>
                <a:xfrm>
                  <a:off x="5391438" y="3023288"/>
                  <a:ext cx="1232186" cy="369332"/>
                </a:xfrm>
                <a:prstGeom prst="rect">
                  <a:avLst/>
                </a:prstGeom>
                <a:blipFill rotWithShape="1">
                  <a:blip r:embed="rId5"/>
                  <a:stretch>
                    <a:fillRect l="-4265" b="-16327"/>
                  </a:stretch>
                </a:blipFill>
              </p:spPr>
              <p:txBody>
                <a:bodyPr/>
                <a:lstStyle/>
                <a:p>
                  <a:r>
                    <a:rPr lang="fr-FR">
                      <a:noFill/>
                    </a:rPr>
                    <a:t> </a:t>
                  </a:r>
                </a:p>
              </p:txBody>
            </p:sp>
          </mc:Fallback>
        </mc:AlternateContent>
      </p:grpSp>
      <p:cxnSp>
        <p:nvCxnSpPr>
          <p:cNvPr id="30" name="Connecteur droit avec flèche 29"/>
          <p:cNvCxnSpPr/>
          <p:nvPr/>
        </p:nvCxnSpPr>
        <p:spPr>
          <a:xfrm>
            <a:off x="6984408" y="1484784"/>
            <a:ext cx="1260000" cy="216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ZoneTexte 30"/>
              <p:cNvSpPr txBox="1"/>
              <p:nvPr/>
            </p:nvSpPr>
            <p:spPr>
              <a:xfrm>
                <a:off x="8244408" y="1514933"/>
                <a:ext cx="389144" cy="402931"/>
              </a:xfrm>
              <a:prstGeom prst="rect">
                <a:avLst/>
              </a:prstGeom>
              <a:solidFill>
                <a:schemeClr val="accent3">
                  <a:lumMod val="20000"/>
                  <a:lumOff val="80000"/>
                </a:schemeClr>
              </a:solid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fr-FR" b="1" i="1" smtClean="0">
                              <a:solidFill>
                                <a:srgbClr val="FFC000"/>
                              </a:solidFill>
                              <a:latin typeface="Cambria Math"/>
                            </a:rPr>
                          </m:ctrlPr>
                        </m:accPr>
                        <m:e>
                          <m:r>
                            <a:rPr lang="fr-FR" b="1" i="1" smtClean="0">
                              <a:solidFill>
                                <a:srgbClr val="FFC000"/>
                              </a:solidFill>
                              <a:latin typeface="Cambria Math"/>
                            </a:rPr>
                            <m:t>𝑽</m:t>
                          </m:r>
                        </m:e>
                      </m:acc>
                    </m:oMath>
                  </m:oMathPara>
                </a14:m>
                <a:endParaRPr lang="fr-FR" b="1" dirty="0">
                  <a:solidFill>
                    <a:srgbClr val="FFC000"/>
                  </a:solidFill>
                </a:endParaRPr>
              </a:p>
            </p:txBody>
          </p:sp>
        </mc:Choice>
        <mc:Fallback>
          <p:sp>
            <p:nvSpPr>
              <p:cNvPr id="31" name="ZoneTexte 30"/>
              <p:cNvSpPr txBox="1">
                <a:spLocks noRot="1" noChangeAspect="1" noMove="1" noResize="1" noEditPoints="1" noAdjustHandles="1" noChangeArrowheads="1" noChangeShapeType="1" noTextEdit="1"/>
              </p:cNvSpPr>
              <p:nvPr/>
            </p:nvSpPr>
            <p:spPr>
              <a:xfrm>
                <a:off x="8244408" y="1514933"/>
                <a:ext cx="389144" cy="402931"/>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2" name="ZoneTexte 31"/>
              <p:cNvSpPr txBox="1"/>
              <p:nvPr/>
            </p:nvSpPr>
            <p:spPr>
              <a:xfrm>
                <a:off x="123224" y="1349079"/>
                <a:ext cx="5528896" cy="693908"/>
              </a:xfrm>
              <a:prstGeom prst="rect">
                <a:avLst/>
              </a:prstGeom>
              <a:noFill/>
              <a:ln w="28575">
                <a:noFill/>
                <a:prstDash val="dash"/>
              </a:ln>
            </p:spPr>
            <p:txBody>
              <a:bodyPr wrap="square" rtlCol="0">
                <a:spAutoFit/>
              </a:bodyPr>
              <a:lstStyle/>
              <a:p>
                <a:pPr/>
                <a14:m>
                  <m:oMath xmlns:m="http://schemas.openxmlformats.org/officeDocument/2006/math">
                    <m:acc>
                      <m:accPr>
                        <m:chr m:val="⃗"/>
                        <m:ctrlPr>
                          <a:rPr lang="fr-FR" sz="2400" b="1" i="1" smtClean="0">
                            <a:latin typeface="Cambria Math"/>
                            <a:ea typeface="Cambria Math"/>
                          </a:rPr>
                        </m:ctrlPr>
                      </m:accPr>
                      <m:e>
                        <m:r>
                          <a:rPr lang="fr-FR" sz="2400" b="1" i="1" smtClean="0">
                            <a:latin typeface="Cambria Math"/>
                            <a:ea typeface="Cambria Math"/>
                          </a:rPr>
                          <m:t>𝒗</m:t>
                        </m:r>
                      </m:e>
                    </m:acc>
                    <m:r>
                      <a:rPr lang="fr-FR" sz="2400" b="1" i="1" smtClean="0">
                        <a:latin typeface="Cambria Math"/>
                        <a:ea typeface="Cambria Math"/>
                      </a:rPr>
                      <m:t>(</m:t>
                    </m:r>
                    <m:r>
                      <a:rPr lang="fr-FR" sz="2400" b="1" i="1" smtClean="0">
                        <a:latin typeface="Cambria Math"/>
                        <a:ea typeface="Cambria Math"/>
                      </a:rPr>
                      <m:t>𝒕</m:t>
                    </m:r>
                    <m:r>
                      <a:rPr lang="fr-FR" sz="2400" b="1" i="1" smtClean="0">
                        <a:latin typeface="Cambria Math"/>
                        <a:ea typeface="Cambria Math"/>
                      </a:rPr>
                      <m:t>)=</m:t>
                    </m:r>
                    <m:f>
                      <m:fPr>
                        <m:ctrlPr>
                          <a:rPr lang="fr-FR" sz="2400" b="1" i="1" smtClean="0">
                            <a:latin typeface="Cambria Math"/>
                            <a:ea typeface="Cambria Math"/>
                          </a:rPr>
                        </m:ctrlPr>
                      </m:fPr>
                      <m:num>
                        <m:acc>
                          <m:accPr>
                            <m:chr m:val="⃗"/>
                            <m:ctrlPr>
                              <a:rPr lang="fr-FR" sz="2400" b="1" i="1" smtClean="0">
                                <a:latin typeface="Cambria Math"/>
                                <a:ea typeface="Cambria Math"/>
                              </a:rPr>
                            </m:ctrlPr>
                          </m:accPr>
                          <m:e>
                            <m:sSub>
                              <m:sSubPr>
                                <m:ctrlPr>
                                  <a:rPr lang="fr-FR" sz="2400" b="1" i="1" smtClean="0">
                                    <a:latin typeface="Cambria Math"/>
                                    <a:ea typeface="Cambria Math"/>
                                  </a:rPr>
                                </m:ctrlPr>
                              </m:sSubPr>
                              <m:e>
                                <m:r>
                                  <a:rPr lang="fr-FR" sz="2400" b="1" i="1" smtClean="0">
                                    <a:latin typeface="Cambria Math"/>
                                    <a:ea typeface="Cambria Math"/>
                                  </a:rPr>
                                  <m:t>𝑴</m:t>
                                </m:r>
                              </m:e>
                              <m:sub>
                                <m:r>
                                  <a:rPr lang="fr-FR" sz="2400" b="1" i="1" smtClean="0">
                                    <a:latin typeface="Cambria Math"/>
                                    <a:ea typeface="Cambria Math"/>
                                  </a:rPr>
                                  <m:t>𝟏</m:t>
                                </m:r>
                              </m:sub>
                            </m:sSub>
                            <m:sSub>
                              <m:sSubPr>
                                <m:ctrlPr>
                                  <a:rPr lang="fr-FR" sz="2400" b="1" i="1" smtClean="0">
                                    <a:latin typeface="Cambria Math"/>
                                    <a:ea typeface="Cambria Math"/>
                                  </a:rPr>
                                </m:ctrlPr>
                              </m:sSubPr>
                              <m:e>
                                <m:r>
                                  <a:rPr lang="fr-FR" sz="2400" b="1" i="1" smtClean="0">
                                    <a:latin typeface="Cambria Math"/>
                                    <a:ea typeface="Cambria Math"/>
                                  </a:rPr>
                                  <m:t>𝑴</m:t>
                                </m:r>
                              </m:e>
                              <m:sub>
                                <m:r>
                                  <a:rPr lang="fr-FR" sz="2400" b="1" i="1" smtClean="0">
                                    <a:latin typeface="Cambria Math"/>
                                    <a:ea typeface="Cambria Math"/>
                                  </a:rPr>
                                  <m:t>𝟐</m:t>
                                </m:r>
                              </m:sub>
                            </m:sSub>
                          </m:e>
                        </m:acc>
                      </m:num>
                      <m:den>
                        <m:r>
                          <a:rPr lang="fr-FR" sz="2400" b="1" i="1" smtClean="0">
                            <a:latin typeface="Cambria Math"/>
                            <a:ea typeface="Cambria Math"/>
                          </a:rPr>
                          <m:t>∆</m:t>
                        </m:r>
                        <m:r>
                          <a:rPr lang="fr-FR" sz="2400" b="1" i="1" smtClean="0">
                            <a:latin typeface="Cambria Math"/>
                            <a:ea typeface="Cambria Math"/>
                          </a:rPr>
                          <m:t>𝒕</m:t>
                        </m:r>
                      </m:den>
                    </m:f>
                  </m:oMath>
                </a14:m>
                <a:r>
                  <a:rPr lang="fr-FR" sz="2400" b="1" dirty="0" smtClean="0"/>
                  <a:t>  With </a:t>
                </a:r>
                <a14:m>
                  <m:oMath xmlns:m="http://schemas.openxmlformats.org/officeDocument/2006/math">
                    <m:r>
                      <a:rPr lang="fr-FR" sz="2400" b="1" i="1" smtClean="0">
                        <a:solidFill>
                          <a:srgbClr val="FF0000"/>
                        </a:solidFill>
                        <a:latin typeface="Cambria Math"/>
                        <a:ea typeface="Cambria Math"/>
                      </a:rPr>
                      <m:t>∆</m:t>
                    </m:r>
                    <m:r>
                      <a:rPr lang="fr-FR" sz="2400" b="1" i="1" smtClean="0">
                        <a:solidFill>
                          <a:srgbClr val="FF0000"/>
                        </a:solidFill>
                        <a:latin typeface="Cambria Math"/>
                        <a:ea typeface="Cambria Math"/>
                      </a:rPr>
                      <m:t>𝒕</m:t>
                    </m:r>
                    <m:r>
                      <a:rPr lang="fr-FR" sz="2400" b="1" i="1" smtClean="0">
                        <a:solidFill>
                          <a:srgbClr val="FF0000"/>
                        </a:solidFill>
                        <a:latin typeface="Cambria Math"/>
                        <a:ea typeface="Cambria Math"/>
                      </a:rPr>
                      <m:t>=</m:t>
                    </m:r>
                    <m:sSub>
                      <m:sSubPr>
                        <m:ctrlPr>
                          <a:rPr lang="fr-FR" sz="2400" b="1" i="1">
                            <a:solidFill>
                              <a:srgbClr val="FF0000"/>
                            </a:solidFill>
                            <a:latin typeface="Cambria Math"/>
                            <a:ea typeface="Cambria Math"/>
                          </a:rPr>
                        </m:ctrlPr>
                      </m:sSubPr>
                      <m:e>
                        <m:r>
                          <a:rPr lang="fr-FR" sz="2400" b="1" i="1">
                            <a:solidFill>
                              <a:srgbClr val="FF0000"/>
                            </a:solidFill>
                            <a:latin typeface="Cambria Math"/>
                            <a:ea typeface="Cambria Math"/>
                          </a:rPr>
                          <m:t>𝒕</m:t>
                        </m:r>
                      </m:e>
                      <m:sub>
                        <m:r>
                          <a:rPr lang="fr-FR" sz="2400" b="1" i="1">
                            <a:solidFill>
                              <a:srgbClr val="FF0000"/>
                            </a:solidFill>
                            <a:latin typeface="Cambria Math"/>
                            <a:ea typeface="Cambria Math"/>
                          </a:rPr>
                          <m:t>𝟐</m:t>
                        </m:r>
                      </m:sub>
                    </m:sSub>
                    <m:r>
                      <a:rPr lang="fr-FR" sz="2400" b="1" i="1">
                        <a:solidFill>
                          <a:srgbClr val="FF0000"/>
                        </a:solidFill>
                        <a:latin typeface="Cambria Math"/>
                        <a:ea typeface="Cambria Math"/>
                      </a:rPr>
                      <m:t>−</m:t>
                    </m:r>
                    <m:sSub>
                      <m:sSubPr>
                        <m:ctrlPr>
                          <a:rPr lang="fr-FR" sz="2400" b="1" i="1">
                            <a:solidFill>
                              <a:srgbClr val="FF0000"/>
                            </a:solidFill>
                            <a:latin typeface="Cambria Math"/>
                            <a:ea typeface="Cambria Math"/>
                          </a:rPr>
                        </m:ctrlPr>
                      </m:sSubPr>
                      <m:e>
                        <m:r>
                          <a:rPr lang="fr-FR" sz="2400" b="1" i="1">
                            <a:solidFill>
                              <a:srgbClr val="FF0000"/>
                            </a:solidFill>
                            <a:latin typeface="Cambria Math"/>
                            <a:ea typeface="Cambria Math"/>
                          </a:rPr>
                          <m:t>𝒕</m:t>
                        </m:r>
                      </m:e>
                      <m:sub>
                        <m:r>
                          <a:rPr lang="fr-FR" sz="2400" b="1" i="1">
                            <a:solidFill>
                              <a:srgbClr val="FF0000"/>
                            </a:solidFill>
                            <a:latin typeface="Cambria Math"/>
                            <a:ea typeface="Cambria Math"/>
                          </a:rPr>
                          <m:t>𝟏</m:t>
                        </m:r>
                      </m:sub>
                    </m:sSub>
                    <m:r>
                      <a:rPr lang="fr-FR" sz="2400" b="1" i="1" smtClean="0">
                        <a:solidFill>
                          <a:srgbClr val="FF0000"/>
                        </a:solidFill>
                        <a:latin typeface="Cambria Math"/>
                        <a:ea typeface="Cambria Math"/>
                      </a:rPr>
                      <m:t>≪≪</m:t>
                    </m:r>
                  </m:oMath>
                </a14:m>
                <a:endParaRPr lang="fr-FR" sz="2400" b="1" dirty="0">
                  <a:solidFill>
                    <a:srgbClr val="FF0000"/>
                  </a:solidFill>
                </a:endParaRPr>
              </a:p>
            </p:txBody>
          </p:sp>
        </mc:Choice>
        <mc:Fallback>
          <p:sp>
            <p:nvSpPr>
              <p:cNvPr id="32" name="ZoneTexte 31"/>
              <p:cNvSpPr txBox="1">
                <a:spLocks noRot="1" noChangeAspect="1" noMove="1" noResize="1" noEditPoints="1" noAdjustHandles="1" noChangeArrowheads="1" noChangeShapeType="1" noTextEdit="1"/>
              </p:cNvSpPr>
              <p:nvPr/>
            </p:nvSpPr>
            <p:spPr>
              <a:xfrm>
                <a:off x="123224" y="1349079"/>
                <a:ext cx="5528896" cy="693908"/>
              </a:xfrm>
              <a:prstGeom prst="rect">
                <a:avLst/>
              </a:prstGeom>
              <a:blipFill rotWithShape="1">
                <a:blip r:embed="rId7"/>
                <a:stretch>
                  <a:fillRect b="-7895"/>
                </a:stretch>
              </a:blipFill>
              <a:ln w="28575">
                <a:noFill/>
                <a:prstDash val="dash"/>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3" name="ZoneTexte 32"/>
              <p:cNvSpPr txBox="1"/>
              <p:nvPr/>
            </p:nvSpPr>
            <p:spPr>
              <a:xfrm>
                <a:off x="0" y="2114519"/>
                <a:ext cx="2592287" cy="881716"/>
              </a:xfrm>
              <a:prstGeom prst="rect">
                <a:avLst/>
              </a:prstGeom>
              <a:noFill/>
              <a:ln w="28575">
                <a:solidFill>
                  <a:schemeClr val="accent6">
                    <a:lumMod val="20000"/>
                    <a:lumOff val="80000"/>
                  </a:schemeClr>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latin typeface="Cambria Math"/>
                              <a:ea typeface="Cambria Math"/>
                            </a:rPr>
                          </m:ctrlPr>
                        </m:accPr>
                        <m:e>
                          <m:r>
                            <a:rPr lang="fr-FR" sz="2400" b="1" i="1" smtClean="0">
                              <a:latin typeface="Cambria Math"/>
                              <a:ea typeface="Cambria Math"/>
                            </a:rPr>
                            <m:t>𝒗</m:t>
                          </m:r>
                        </m:e>
                      </m:acc>
                      <m:r>
                        <a:rPr lang="fr-FR" sz="2400" b="1" i="1" smtClean="0">
                          <a:latin typeface="Cambria Math"/>
                          <a:ea typeface="Cambria Math"/>
                        </a:rPr>
                        <m:t>(</m:t>
                      </m:r>
                      <m:r>
                        <a:rPr lang="fr-FR" sz="2400" b="1" i="1" smtClean="0">
                          <a:latin typeface="Cambria Math"/>
                          <a:ea typeface="Cambria Math"/>
                        </a:rPr>
                        <m:t>𝒕</m:t>
                      </m:r>
                      <m:r>
                        <a:rPr lang="fr-FR" sz="2400" b="1" i="1" smtClean="0">
                          <a:latin typeface="Cambria Math"/>
                          <a:ea typeface="Cambria Math"/>
                        </a:rPr>
                        <m:t>)=</m:t>
                      </m:r>
                      <m:f>
                        <m:fPr>
                          <m:ctrlPr>
                            <a:rPr lang="fr-FR" sz="2400" b="1" i="1" smtClean="0">
                              <a:latin typeface="Cambria Math"/>
                              <a:ea typeface="Cambria Math"/>
                            </a:rPr>
                          </m:ctrlPr>
                        </m:fPr>
                        <m:num>
                          <m:r>
                            <a:rPr lang="fr-FR" sz="2400" b="1" i="1" smtClean="0">
                              <a:latin typeface="Cambria Math"/>
                              <a:ea typeface="Cambria Math"/>
                            </a:rPr>
                            <m:t>∆</m:t>
                          </m:r>
                          <m:acc>
                            <m:accPr>
                              <m:chr m:val="⃗"/>
                              <m:ctrlPr>
                                <a:rPr lang="fr-FR" sz="2400" b="1" i="1" smtClean="0">
                                  <a:latin typeface="Cambria Math"/>
                                  <a:ea typeface="Cambria Math"/>
                                </a:rPr>
                              </m:ctrlPr>
                            </m:accPr>
                            <m:e>
                              <m:r>
                                <a:rPr lang="fr-FR" sz="2400" b="1" i="1" smtClean="0">
                                  <a:latin typeface="Cambria Math"/>
                                  <a:ea typeface="Cambria Math"/>
                                </a:rPr>
                                <m:t>𝑶𝑴</m:t>
                              </m:r>
                            </m:e>
                          </m:acc>
                        </m:num>
                        <m:den>
                          <m:r>
                            <a:rPr lang="fr-FR" sz="2400" b="1" i="1" smtClean="0">
                              <a:latin typeface="Cambria Math"/>
                              <a:ea typeface="Cambria Math"/>
                            </a:rPr>
                            <m:t>∆</m:t>
                          </m:r>
                          <m:r>
                            <a:rPr lang="fr-FR" sz="2400" b="1" i="1" smtClean="0">
                              <a:latin typeface="Cambria Math"/>
                              <a:ea typeface="Cambria Math"/>
                            </a:rPr>
                            <m:t>𝒕</m:t>
                          </m:r>
                        </m:den>
                      </m:f>
                    </m:oMath>
                  </m:oMathPara>
                </a14:m>
                <a:endParaRPr lang="fr-FR" sz="2400" b="1" dirty="0"/>
              </a:p>
            </p:txBody>
          </p:sp>
        </mc:Choice>
        <mc:Fallback>
          <p:sp>
            <p:nvSpPr>
              <p:cNvPr id="33" name="ZoneTexte 32"/>
              <p:cNvSpPr txBox="1">
                <a:spLocks noRot="1" noChangeAspect="1" noMove="1" noResize="1" noEditPoints="1" noAdjustHandles="1" noChangeArrowheads="1" noChangeShapeType="1" noTextEdit="1"/>
              </p:cNvSpPr>
              <p:nvPr/>
            </p:nvSpPr>
            <p:spPr>
              <a:xfrm>
                <a:off x="0" y="2114519"/>
                <a:ext cx="2592287" cy="881716"/>
              </a:xfrm>
              <a:prstGeom prst="rect">
                <a:avLst/>
              </a:prstGeom>
              <a:blipFill rotWithShape="1">
                <a:blip r:embed="rId8"/>
                <a:stretch>
                  <a:fillRect/>
                </a:stretch>
              </a:blipFill>
              <a:ln w="28575">
                <a:solidFill>
                  <a:schemeClr val="accent6">
                    <a:lumMod val="20000"/>
                    <a:lumOff val="80000"/>
                  </a:schemeClr>
                </a:solidFill>
                <a:prstDash val="dash"/>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4" name="ZoneTexte 33"/>
              <p:cNvSpPr txBox="1"/>
              <p:nvPr/>
            </p:nvSpPr>
            <p:spPr>
              <a:xfrm>
                <a:off x="395536" y="3789040"/>
                <a:ext cx="1999650" cy="114499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rgbClr val="FF0000"/>
                              </a:solidFill>
                              <a:latin typeface="Cambria Math"/>
                              <a:ea typeface="Cambria Math"/>
                            </a:rPr>
                          </m:ctrlPr>
                        </m:accPr>
                        <m:e>
                          <m:r>
                            <a:rPr lang="fr-FR" sz="3200" b="1" i="1" smtClean="0">
                              <a:solidFill>
                                <a:srgbClr val="FF0000"/>
                              </a:solidFill>
                              <a:latin typeface="Cambria Math"/>
                              <a:ea typeface="Cambria Math"/>
                            </a:rPr>
                            <m:t>𝒗</m:t>
                          </m:r>
                        </m:e>
                      </m:acc>
                      <m:r>
                        <a:rPr lang="fr-FR" sz="3200" b="1" i="1" smtClean="0">
                          <a:solidFill>
                            <a:srgbClr val="FF0000"/>
                          </a:solidFill>
                          <a:latin typeface="Cambria Math"/>
                          <a:ea typeface="Cambria Math"/>
                        </a:rPr>
                        <m:t>=</m:t>
                      </m:r>
                      <m:f>
                        <m:fPr>
                          <m:ctrlPr>
                            <a:rPr lang="fr-FR" sz="3200" b="1" i="1" smtClean="0">
                              <a:solidFill>
                                <a:srgbClr val="FF0000"/>
                              </a:solidFill>
                              <a:latin typeface="Cambria Math"/>
                              <a:ea typeface="Cambria Math"/>
                            </a:rPr>
                          </m:ctrlPr>
                        </m:fPr>
                        <m:num>
                          <m:r>
                            <a:rPr lang="fr-FR" sz="3200" b="1" i="1" smtClean="0">
                              <a:solidFill>
                                <a:srgbClr val="FF0000"/>
                              </a:solidFill>
                              <a:latin typeface="Cambria Math"/>
                              <a:ea typeface="Cambria Math"/>
                            </a:rPr>
                            <m:t>𝒅</m:t>
                          </m:r>
                          <m:acc>
                            <m:accPr>
                              <m:chr m:val="⃗"/>
                              <m:ctrlPr>
                                <a:rPr lang="fr-FR" sz="3200" b="1" i="1" smtClean="0">
                                  <a:solidFill>
                                    <a:srgbClr val="FF0000"/>
                                  </a:solidFill>
                                  <a:latin typeface="Cambria Math"/>
                                  <a:ea typeface="Cambria Math"/>
                                </a:rPr>
                              </m:ctrlPr>
                            </m:accPr>
                            <m:e>
                              <m:r>
                                <a:rPr lang="fr-FR" sz="3200" b="1" i="1" smtClean="0">
                                  <a:solidFill>
                                    <a:srgbClr val="FF0000"/>
                                  </a:solidFill>
                                  <a:latin typeface="Cambria Math"/>
                                  <a:ea typeface="Cambria Math"/>
                                </a:rPr>
                                <m:t>𝑶𝑴</m:t>
                              </m:r>
                            </m:e>
                          </m:acc>
                        </m:num>
                        <m:den>
                          <m:r>
                            <a:rPr lang="fr-FR" sz="3200" b="1" i="1" smtClean="0">
                              <a:solidFill>
                                <a:srgbClr val="FF0000"/>
                              </a:solidFill>
                              <a:latin typeface="Cambria Math"/>
                              <a:ea typeface="Cambria Math"/>
                            </a:rPr>
                            <m:t>𝒅𝒕</m:t>
                          </m:r>
                        </m:den>
                      </m:f>
                    </m:oMath>
                  </m:oMathPara>
                </a14:m>
                <a:endParaRPr lang="fr-FR" sz="2800" b="1" dirty="0">
                  <a:solidFill>
                    <a:srgbClr val="FF0000"/>
                  </a:solidFill>
                </a:endParaRPr>
              </a:p>
            </p:txBody>
          </p:sp>
        </mc:Choice>
        <mc:Fallback>
          <p:sp>
            <p:nvSpPr>
              <p:cNvPr id="34" name="ZoneTexte 33"/>
              <p:cNvSpPr txBox="1">
                <a:spLocks noRot="1" noChangeAspect="1" noMove="1" noResize="1" noEditPoints="1" noAdjustHandles="1" noChangeArrowheads="1" noChangeShapeType="1" noTextEdit="1"/>
              </p:cNvSpPr>
              <p:nvPr/>
            </p:nvSpPr>
            <p:spPr>
              <a:xfrm>
                <a:off x="395536" y="3789040"/>
                <a:ext cx="1999650" cy="1144993"/>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5" name="Rectangle 34"/>
              <p:cNvSpPr/>
              <p:nvPr/>
            </p:nvSpPr>
            <p:spPr>
              <a:xfrm>
                <a:off x="2277181" y="2324544"/>
                <a:ext cx="3147400" cy="461665"/>
              </a:xfrm>
              <a:prstGeom prst="rect">
                <a:avLst/>
              </a:prstGeom>
            </p:spPr>
            <p:txBody>
              <a:bodyPr wrap="none">
                <a:spAutoFit/>
              </a:bodyPr>
              <a:lstStyle/>
              <a:p>
                <a:r>
                  <a:rPr lang="fr-FR" sz="2400" b="1" dirty="0"/>
                  <a:t>With </a:t>
                </a:r>
                <a14:m>
                  <m:oMath xmlns:m="http://schemas.openxmlformats.org/officeDocument/2006/math">
                    <m:r>
                      <a:rPr lang="fr-FR" sz="2400" b="1" i="1">
                        <a:solidFill>
                          <a:srgbClr val="FF0000"/>
                        </a:solidFill>
                        <a:latin typeface="Cambria Math"/>
                        <a:ea typeface="Cambria Math"/>
                      </a:rPr>
                      <m:t>∆</m:t>
                    </m:r>
                    <m:r>
                      <a:rPr lang="fr-FR" sz="2400" b="1" i="1">
                        <a:solidFill>
                          <a:srgbClr val="FF0000"/>
                        </a:solidFill>
                        <a:latin typeface="Cambria Math"/>
                        <a:ea typeface="Cambria Math"/>
                      </a:rPr>
                      <m:t>𝒕</m:t>
                    </m:r>
                    <m:r>
                      <a:rPr lang="fr-FR" sz="2400" b="1" i="1">
                        <a:solidFill>
                          <a:srgbClr val="FF0000"/>
                        </a:solidFill>
                        <a:latin typeface="Cambria Math"/>
                        <a:ea typeface="Cambria Math"/>
                      </a:rPr>
                      <m:t>=</m:t>
                    </m:r>
                    <m:sSub>
                      <m:sSubPr>
                        <m:ctrlPr>
                          <a:rPr lang="fr-FR" sz="2400" b="1" i="1">
                            <a:solidFill>
                              <a:srgbClr val="FF0000"/>
                            </a:solidFill>
                            <a:latin typeface="Cambria Math"/>
                            <a:ea typeface="Cambria Math"/>
                          </a:rPr>
                        </m:ctrlPr>
                      </m:sSubPr>
                      <m:e>
                        <m:r>
                          <a:rPr lang="fr-FR" sz="2400" b="1" i="1">
                            <a:solidFill>
                              <a:srgbClr val="FF0000"/>
                            </a:solidFill>
                            <a:latin typeface="Cambria Math"/>
                            <a:ea typeface="Cambria Math"/>
                          </a:rPr>
                          <m:t>𝒕</m:t>
                        </m:r>
                      </m:e>
                      <m:sub>
                        <m:r>
                          <a:rPr lang="fr-FR" sz="2400" b="1" i="1">
                            <a:solidFill>
                              <a:srgbClr val="FF0000"/>
                            </a:solidFill>
                            <a:latin typeface="Cambria Math"/>
                            <a:ea typeface="Cambria Math"/>
                          </a:rPr>
                          <m:t>𝟐</m:t>
                        </m:r>
                      </m:sub>
                    </m:sSub>
                    <m:r>
                      <a:rPr lang="fr-FR" sz="2400" b="1" i="1">
                        <a:solidFill>
                          <a:srgbClr val="FF0000"/>
                        </a:solidFill>
                        <a:latin typeface="Cambria Math"/>
                        <a:ea typeface="Cambria Math"/>
                      </a:rPr>
                      <m:t>−</m:t>
                    </m:r>
                    <m:sSub>
                      <m:sSubPr>
                        <m:ctrlPr>
                          <a:rPr lang="fr-FR" sz="2400" b="1" i="1">
                            <a:solidFill>
                              <a:srgbClr val="FF0000"/>
                            </a:solidFill>
                            <a:latin typeface="Cambria Math"/>
                            <a:ea typeface="Cambria Math"/>
                          </a:rPr>
                        </m:ctrlPr>
                      </m:sSubPr>
                      <m:e>
                        <m:r>
                          <a:rPr lang="fr-FR" sz="2400" b="1" i="1">
                            <a:solidFill>
                              <a:srgbClr val="FF0000"/>
                            </a:solidFill>
                            <a:latin typeface="Cambria Math"/>
                            <a:ea typeface="Cambria Math"/>
                          </a:rPr>
                          <m:t>𝒕</m:t>
                        </m:r>
                      </m:e>
                      <m:sub>
                        <m:r>
                          <a:rPr lang="fr-FR" sz="2400" b="1" i="1">
                            <a:solidFill>
                              <a:srgbClr val="FF0000"/>
                            </a:solidFill>
                            <a:latin typeface="Cambria Math"/>
                            <a:ea typeface="Cambria Math"/>
                          </a:rPr>
                          <m:t>𝟏</m:t>
                        </m:r>
                      </m:sub>
                    </m:sSub>
                    <m:r>
                      <a:rPr lang="fr-FR" sz="2400" b="1" i="1">
                        <a:solidFill>
                          <a:srgbClr val="FF0000"/>
                        </a:solidFill>
                        <a:latin typeface="Cambria Math"/>
                        <a:ea typeface="Cambria Math"/>
                      </a:rPr>
                      <m:t>≪≪</m:t>
                    </m:r>
                  </m:oMath>
                </a14:m>
                <a:endParaRPr lang="fr-FR" sz="2400" b="1" dirty="0">
                  <a:solidFill>
                    <a:srgbClr val="FF0000"/>
                  </a:solidFill>
                </a:endParaRPr>
              </a:p>
            </p:txBody>
          </p:sp>
        </mc:Choice>
        <mc:Fallback>
          <p:sp>
            <p:nvSpPr>
              <p:cNvPr id="35" name="Rectangle 34"/>
              <p:cNvSpPr>
                <a:spLocks noRot="1" noChangeAspect="1" noMove="1" noResize="1" noEditPoints="1" noAdjustHandles="1" noChangeArrowheads="1" noChangeShapeType="1" noTextEdit="1"/>
              </p:cNvSpPr>
              <p:nvPr/>
            </p:nvSpPr>
            <p:spPr>
              <a:xfrm>
                <a:off x="2277181" y="2324544"/>
                <a:ext cx="3147400" cy="461665"/>
              </a:xfrm>
              <a:prstGeom prst="rect">
                <a:avLst/>
              </a:prstGeom>
              <a:blipFill rotWithShape="1">
                <a:blip r:embed="rId10"/>
                <a:stretch>
                  <a:fillRect l="-3101" t="-10526" b="-28947"/>
                </a:stretch>
              </a:blipFill>
            </p:spPr>
            <p:txBody>
              <a:bodyPr/>
              <a:lstStyle/>
              <a:p>
                <a:r>
                  <a:rPr lang="fr-FR">
                    <a:noFill/>
                  </a:rPr>
                  <a:t> </a:t>
                </a:r>
              </a:p>
            </p:txBody>
          </p:sp>
        </mc:Fallback>
      </mc:AlternateContent>
      <p:sp>
        <p:nvSpPr>
          <p:cNvPr id="36" name="Flèche droite 35"/>
          <p:cNvSpPr/>
          <p:nvPr/>
        </p:nvSpPr>
        <p:spPr>
          <a:xfrm rot="8099611">
            <a:off x="1671272" y="3112050"/>
            <a:ext cx="942722" cy="40263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mc:Choice xmlns:a14="http://schemas.microsoft.com/office/drawing/2010/main" Requires="a14">
          <p:sp>
            <p:nvSpPr>
              <p:cNvPr id="37" name="Rectangle 36"/>
              <p:cNvSpPr/>
              <p:nvPr/>
            </p:nvSpPr>
            <p:spPr>
              <a:xfrm>
                <a:off x="117390" y="5388399"/>
                <a:ext cx="8712968" cy="705642"/>
              </a:xfrm>
              <a:prstGeom prst="rect">
                <a:avLst/>
              </a:prstGeom>
              <a:blipFill>
                <a:blip r:embed="rId11"/>
                <a:tile tx="0" ty="0" sx="100000" sy="100000" flip="none" algn="tl"/>
              </a:blipFill>
            </p:spPr>
            <p:txBody>
              <a:bodyPr wrap="square">
                <a:spAutoFit/>
              </a:bodyPr>
              <a:lstStyle/>
              <a:p>
                <a:pPr algn="just"/>
                <a:r>
                  <a:rPr lang="en-US" b="1" dirty="0">
                    <a:solidFill>
                      <a:srgbClr val="000000"/>
                    </a:solidFill>
                    <a:latin typeface="Arial Rounded MT Bold"/>
                  </a:rPr>
                  <a:t>The instantaneous velocity vector at time 𝑡 is the derivative of the position vector </a:t>
                </a:r>
                <a14:m>
                  <m:oMath xmlns:m="http://schemas.openxmlformats.org/officeDocument/2006/math">
                    <m:acc>
                      <m:accPr>
                        <m:chr m:val="⃗"/>
                        <m:ctrlPr>
                          <a:rPr lang="en-US" b="1" i="1" dirty="0" smtClean="0">
                            <a:solidFill>
                              <a:srgbClr val="000000"/>
                            </a:solidFill>
                            <a:latin typeface="Cambria Math"/>
                          </a:rPr>
                        </m:ctrlPr>
                      </m:accPr>
                      <m:e>
                        <m:r>
                          <a:rPr lang="en-US" b="1" i="1" dirty="0">
                            <a:solidFill>
                              <a:srgbClr val="000000"/>
                            </a:solidFill>
                            <a:latin typeface="Cambria Math"/>
                          </a:rPr>
                          <m:t>𝑶𝑴</m:t>
                        </m:r>
                      </m:e>
                    </m:acc>
                  </m:oMath>
                </a14:m>
                <a:r>
                  <a:rPr lang="en-US" b="1" dirty="0">
                    <a:solidFill>
                      <a:srgbClr val="000000"/>
                    </a:solidFill>
                    <a:latin typeface="Arial Rounded MT Bold"/>
                  </a:rPr>
                  <a:t> with respect to time.</a:t>
                </a:r>
                <a:endParaRPr lang="fr-FR" b="1" dirty="0">
                  <a:solidFill>
                    <a:srgbClr val="000000"/>
                  </a:solidFill>
                  <a:latin typeface="Arial Rounded MT Bold"/>
                </a:endParaRPr>
              </a:p>
            </p:txBody>
          </p:sp>
        </mc:Choice>
        <mc:Fallback>
          <p:sp>
            <p:nvSpPr>
              <p:cNvPr id="37" name="Rectangle 36"/>
              <p:cNvSpPr>
                <a:spLocks noRot="1" noChangeAspect="1" noMove="1" noResize="1" noEditPoints="1" noAdjustHandles="1" noChangeArrowheads="1" noChangeShapeType="1" noTextEdit="1"/>
              </p:cNvSpPr>
              <p:nvPr/>
            </p:nvSpPr>
            <p:spPr>
              <a:xfrm>
                <a:off x="117390" y="5388399"/>
                <a:ext cx="8712968" cy="705642"/>
              </a:xfrm>
              <a:prstGeom prst="rect">
                <a:avLst/>
              </a:prstGeom>
              <a:blipFill rotWithShape="1">
                <a:blip r:embed="rId12"/>
                <a:stretch>
                  <a:fillRect l="-559" t="-4310" r="-559" b="-8621"/>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8" name="Rectangle 37"/>
              <p:cNvSpPr/>
              <p:nvPr/>
            </p:nvSpPr>
            <p:spPr>
              <a:xfrm>
                <a:off x="2592287" y="2999982"/>
                <a:ext cx="2812437" cy="461665"/>
              </a:xfrm>
              <a:prstGeom prst="rect">
                <a:avLst/>
              </a:prstGeom>
            </p:spPr>
            <p:txBody>
              <a:bodyPr wrap="none">
                <a:spAutoFit/>
              </a:bodyPr>
              <a:lstStyle/>
              <a:p>
                <a:r>
                  <a:rPr lang="fr-FR" sz="2400" b="1" dirty="0" smtClean="0">
                    <a:solidFill>
                      <a:srgbClr val="002060"/>
                    </a:solidFill>
                  </a:rPr>
                  <a:t>we</a:t>
                </a:r>
                <a:r>
                  <a:rPr lang="fr-FR" sz="2400" b="1" dirty="0">
                    <a:solidFill>
                      <a:srgbClr val="002060"/>
                    </a:solidFill>
                  </a:rPr>
                  <a:t> </a:t>
                </a:r>
                <a:r>
                  <a:rPr lang="fr-FR" sz="2400" b="1" dirty="0" smtClean="0">
                    <a:solidFill>
                      <a:srgbClr val="002060"/>
                    </a:solidFill>
                  </a:rPr>
                  <a:t>replace </a:t>
                </a:r>
                <a14:m>
                  <m:oMath xmlns:m="http://schemas.openxmlformats.org/officeDocument/2006/math">
                    <m:r>
                      <a:rPr lang="fr-FR" sz="2400" b="1" i="1">
                        <a:solidFill>
                          <a:srgbClr val="002060"/>
                        </a:solidFill>
                        <a:latin typeface="Cambria Math"/>
                        <a:ea typeface="Cambria Math"/>
                      </a:rPr>
                      <m:t>∆</m:t>
                    </m:r>
                    <m:r>
                      <a:rPr lang="fr-FR" sz="2400" b="1" i="1">
                        <a:solidFill>
                          <a:srgbClr val="002060"/>
                        </a:solidFill>
                        <a:latin typeface="Cambria Math"/>
                        <a:ea typeface="Cambria Math"/>
                      </a:rPr>
                      <m:t>𝒕</m:t>
                    </m:r>
                  </m:oMath>
                </a14:m>
                <a:r>
                  <a:rPr lang="fr-FR" sz="2400" b="1" dirty="0" smtClean="0">
                    <a:solidFill>
                      <a:srgbClr val="002060"/>
                    </a:solidFill>
                  </a:rPr>
                  <a:t> by </a:t>
                </a:r>
                <a:r>
                  <a:rPr lang="fr-FR" sz="2400" b="1" dirty="0" err="1" smtClean="0">
                    <a:solidFill>
                      <a:srgbClr val="002060"/>
                    </a:solidFill>
                  </a:rPr>
                  <a:t>dt</a:t>
                </a:r>
                <a:r>
                  <a:rPr lang="fr-FR" sz="2400" b="1" dirty="0" smtClean="0">
                    <a:solidFill>
                      <a:srgbClr val="002060"/>
                    </a:solidFill>
                  </a:rPr>
                  <a:t>  </a:t>
                </a:r>
                <a:endParaRPr lang="fr-FR" sz="2400" b="1" dirty="0">
                  <a:solidFill>
                    <a:srgbClr val="002060"/>
                  </a:solidFill>
                </a:endParaRPr>
              </a:p>
            </p:txBody>
          </p:sp>
        </mc:Choice>
        <mc:Fallback>
          <p:sp>
            <p:nvSpPr>
              <p:cNvPr id="38" name="Rectangle 37"/>
              <p:cNvSpPr>
                <a:spLocks noRot="1" noChangeAspect="1" noMove="1" noResize="1" noEditPoints="1" noAdjustHandles="1" noChangeArrowheads="1" noChangeShapeType="1" noTextEdit="1"/>
              </p:cNvSpPr>
              <p:nvPr/>
            </p:nvSpPr>
            <p:spPr>
              <a:xfrm>
                <a:off x="2592287" y="2999982"/>
                <a:ext cx="2812437" cy="461665"/>
              </a:xfrm>
              <a:prstGeom prst="rect">
                <a:avLst/>
              </a:prstGeom>
              <a:blipFill rotWithShape="1">
                <a:blip r:embed="rId13"/>
                <a:stretch>
                  <a:fillRect l="-3247" t="-10526" b="-28947"/>
                </a:stretch>
              </a:blipFill>
            </p:spPr>
            <p:txBody>
              <a:bodyPr/>
              <a:lstStyle/>
              <a:p>
                <a:r>
                  <a:rPr lang="fr-FR">
                    <a:noFill/>
                  </a:rPr>
                  <a:t> </a:t>
                </a:r>
              </a:p>
            </p:txBody>
          </p:sp>
        </mc:Fallback>
      </mc:AlternateContent>
    </p:spTree>
    <p:extLst>
      <p:ext uri="{BB962C8B-B14F-4D97-AF65-F5344CB8AC3E}">
        <p14:creationId xmlns:p14="http://schemas.microsoft.com/office/powerpoint/2010/main" val="32638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downLeft)">
                                      <p:cBhvr>
                                        <p:cTn id="41" dur="500"/>
                                        <p:tgtEl>
                                          <p:spTgt spid="31"/>
                                        </p:tgtEl>
                                      </p:cBhvr>
                                    </p:animEffect>
                                  </p:childTnLst>
                                </p:cTn>
                              </p:par>
                              <p:par>
                                <p:cTn id="42" presetID="18" presetClass="entr" presetSubtype="12"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strips(down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par>
                                <p:cTn id="58" presetID="16" presetClass="entr" presetSubtype="21"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arn(inVertical)">
                                      <p:cBhvr>
                                        <p:cTn id="60" dur="500"/>
                                        <p:tgtEl>
                                          <p:spTgt spid="3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arn(inVertical)">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animBg="1"/>
      <p:bldP spid="35" grpId="0"/>
      <p:bldP spid="36"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16</a:t>
            </a:fld>
            <a:endParaRPr lang="fr-FR" b="1" dirty="0">
              <a:solidFill>
                <a:schemeClr val="tx1"/>
              </a:solidFill>
            </a:endParaRPr>
          </a:p>
        </p:txBody>
      </p:sp>
      <p:sp>
        <p:nvSpPr>
          <p:cNvPr id="5" name="Rectangle 4"/>
          <p:cNvSpPr/>
          <p:nvPr/>
        </p:nvSpPr>
        <p:spPr>
          <a:xfrm>
            <a:off x="332416" y="593717"/>
            <a:ext cx="8590088" cy="923330"/>
          </a:xfrm>
          <a:prstGeom prst="rect">
            <a:avLst/>
          </a:prstGeom>
        </p:spPr>
        <p:txBody>
          <a:bodyPr wrap="square">
            <a:spAutoFit/>
          </a:bodyPr>
          <a:lstStyle/>
          <a:p>
            <a:pPr algn="just"/>
            <a:r>
              <a:rPr lang="en-US" b="1" dirty="0">
                <a:solidFill>
                  <a:srgbClr val="000000"/>
                </a:solidFill>
                <a:latin typeface="Arial Rounded MT Bold"/>
              </a:rPr>
              <a:t>In the </a:t>
            </a:r>
            <a:r>
              <a:rPr lang="en-US" b="1" u="sng" dirty="0">
                <a:solidFill>
                  <a:srgbClr val="FF0000"/>
                </a:solidFill>
                <a:latin typeface="Arial Rounded MT Bold" pitchFamily="34" charset="0"/>
              </a:rPr>
              <a:t>Cartesian coordinates </a:t>
            </a:r>
            <a:r>
              <a:rPr lang="en-US" b="1" dirty="0" smtClean="0">
                <a:solidFill>
                  <a:srgbClr val="000000"/>
                </a:solidFill>
                <a:latin typeface="Arial Rounded MT Bold"/>
              </a:rPr>
              <a:t>for </a:t>
            </a:r>
            <a:r>
              <a:rPr lang="en-US" b="1" dirty="0">
                <a:solidFill>
                  <a:srgbClr val="000000"/>
                </a:solidFill>
                <a:latin typeface="Arial Rounded MT Bold"/>
              </a:rPr>
              <a:t>example, we deduce the expression of the </a:t>
            </a:r>
            <a:r>
              <a:rPr lang="en-US" b="1" u="sng" dirty="0">
                <a:solidFill>
                  <a:srgbClr val="FF0000"/>
                </a:solidFill>
                <a:latin typeface="Arial Rounded MT Bold"/>
              </a:rPr>
              <a:t>instantaneous velocity vector </a:t>
            </a:r>
            <a:r>
              <a:rPr lang="en-US" b="1" dirty="0">
                <a:solidFill>
                  <a:srgbClr val="000000"/>
                </a:solidFill>
                <a:latin typeface="Arial Rounded MT Bold"/>
              </a:rPr>
              <a:t>from the expression of the </a:t>
            </a:r>
            <a:r>
              <a:rPr lang="en-US" b="1" u="sng" dirty="0">
                <a:solidFill>
                  <a:srgbClr val="FF0000"/>
                </a:solidFill>
                <a:latin typeface="Arial Rounded MT Bold"/>
              </a:rPr>
              <a:t>position vector</a:t>
            </a:r>
            <a:r>
              <a:rPr lang="en-US" b="1" dirty="0">
                <a:solidFill>
                  <a:srgbClr val="000000"/>
                </a:solidFill>
                <a:latin typeface="Arial Rounded MT Bold"/>
              </a:rPr>
              <a:t> by </a:t>
            </a:r>
            <a:r>
              <a:rPr lang="en-US" b="1" dirty="0" smtClean="0">
                <a:solidFill>
                  <a:srgbClr val="000000"/>
                </a:solidFill>
                <a:latin typeface="Arial Rounded MT Bold"/>
              </a:rPr>
              <a:t>deriving:</a:t>
            </a:r>
            <a:endParaRPr lang="fr-FR" b="1" dirty="0">
              <a:solidFill>
                <a:srgbClr val="000000"/>
              </a:solidFill>
              <a:latin typeface="Arial Rounded MT Bold"/>
            </a:endParaRPr>
          </a:p>
        </p:txBody>
      </p:sp>
      <mc:AlternateContent xmlns:mc="http://schemas.openxmlformats.org/markup-compatibility/2006">
        <mc:Choice xmlns:a14="http://schemas.microsoft.com/office/drawing/2010/main" Requires="a14">
          <p:sp>
            <p:nvSpPr>
              <p:cNvPr id="7" name="ZoneTexte 6"/>
              <p:cNvSpPr txBox="1"/>
              <p:nvPr/>
            </p:nvSpPr>
            <p:spPr>
              <a:xfrm>
                <a:off x="3552419" y="2017980"/>
                <a:ext cx="2927093" cy="4458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𝒗</m:t>
                          </m:r>
                        </m:e>
                      </m:acc>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m:t>
                      </m:r>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𝒙</m:t>
                          </m:r>
                        </m:e>
                      </m:acc>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𝒊</m:t>
                          </m:r>
                        </m:e>
                      </m:acc>
                      <m: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m:t>
                      </m:r>
                      <m:acc>
                        <m:accPr>
                          <m:chr m:val="̇"/>
                          <m:ctrlP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𝒚</m:t>
                          </m:r>
                        </m:e>
                      </m:acc>
                      <m:acc>
                        <m:accPr>
                          <m:chr m:val="⃗"/>
                          <m:ctrlP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𝒋</m:t>
                          </m:r>
                        </m:e>
                      </m:acc>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m:t>
                      </m:r>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𝒛</m:t>
                          </m:r>
                        </m:e>
                      </m:acc>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𝒌</m:t>
                          </m:r>
                        </m:e>
                      </m:acc>
                    </m:oMath>
                  </m:oMathPara>
                </a14:m>
                <a:endParaRPr lang="fr-FR"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endParaRPr>
              </a:p>
            </p:txBody>
          </p:sp>
        </mc:Choice>
        <mc:Fallback>
          <p:sp>
            <p:nvSpPr>
              <p:cNvPr id="7" name="ZoneTexte 6"/>
              <p:cNvSpPr txBox="1">
                <a:spLocks noRot="1" noChangeAspect="1" noMove="1" noResize="1" noEditPoints="1" noAdjustHandles="1" noChangeArrowheads="1" noChangeShapeType="1" noTextEdit="1"/>
              </p:cNvSpPr>
              <p:nvPr/>
            </p:nvSpPr>
            <p:spPr>
              <a:xfrm>
                <a:off x="3552419" y="2017980"/>
                <a:ext cx="2927093" cy="445891"/>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267986" y="2279553"/>
                <a:ext cx="2869695" cy="62715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tx1"/>
                              </a:solidFill>
                              <a:latin typeface="Cambria Math"/>
                              <a:ea typeface="Calibri"/>
                              <a:cs typeface="Times New Roman"/>
                            </a:rPr>
                          </m:ctrlPr>
                        </m:accPr>
                        <m:e>
                          <m:r>
                            <a:rPr lang="fr-FR" sz="2000" b="1" i="1">
                              <a:solidFill>
                                <a:schemeClr val="tx1"/>
                              </a:solidFill>
                              <a:effectLst/>
                              <a:latin typeface="Cambria Math"/>
                              <a:ea typeface="Calibri"/>
                              <a:cs typeface="Times New Roman"/>
                            </a:rPr>
                            <m:t>𝑶𝑴</m:t>
                          </m:r>
                        </m:e>
                      </m:acc>
                      <m:r>
                        <a:rPr lang="fr-FR" sz="2000" b="1" i="1">
                          <a:solidFill>
                            <a:schemeClr val="tx1"/>
                          </a:solidFill>
                          <a:effectLst/>
                          <a:latin typeface="Cambria Math"/>
                          <a:ea typeface="Calibri"/>
                          <a:cs typeface="Times New Roman"/>
                        </a:rPr>
                        <m:t>=</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𝒓</m:t>
                          </m:r>
                        </m:e>
                      </m:acc>
                      <m:r>
                        <a:rPr lang="fr-FR" sz="2000" b="1" i="1">
                          <a:solidFill>
                            <a:schemeClr val="tx1"/>
                          </a:solidFill>
                          <a:effectLst/>
                          <a:latin typeface="Cambria Math"/>
                          <a:ea typeface="Calibri"/>
                          <a:cs typeface="Times New Roman"/>
                        </a:rPr>
                        <m:t>=</m:t>
                      </m:r>
                      <m:r>
                        <a:rPr lang="fr-FR" sz="2000" b="1" i="1">
                          <a:solidFill>
                            <a:schemeClr val="tx1"/>
                          </a:solidFill>
                          <a:effectLst/>
                          <a:latin typeface="Cambria Math"/>
                          <a:ea typeface="Calibri"/>
                          <a:cs typeface="Times New Roman"/>
                        </a:rPr>
                        <m:t>𝒙</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𝒊</m:t>
                          </m:r>
                        </m:e>
                      </m:acc>
                      <m:r>
                        <a:rPr lang="fr-FR" sz="2000" b="1" i="1">
                          <a:solidFill>
                            <a:schemeClr val="tx1"/>
                          </a:solidFill>
                          <a:effectLst/>
                          <a:latin typeface="Cambria Math"/>
                          <a:ea typeface="Calibri"/>
                          <a:cs typeface="Times New Roman"/>
                        </a:rPr>
                        <m:t>+</m:t>
                      </m:r>
                      <m:r>
                        <a:rPr lang="fr-FR" sz="2000" b="1" i="1">
                          <a:solidFill>
                            <a:schemeClr val="tx1"/>
                          </a:solidFill>
                          <a:effectLst/>
                          <a:latin typeface="Cambria Math"/>
                          <a:ea typeface="Calibri"/>
                          <a:cs typeface="Times New Roman"/>
                        </a:rPr>
                        <m:t>𝒚</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𝒋</m:t>
                          </m:r>
                        </m:e>
                      </m:acc>
                      <m:r>
                        <a:rPr lang="fr-FR" sz="2000" b="1" i="1">
                          <a:solidFill>
                            <a:schemeClr val="tx1"/>
                          </a:solidFill>
                          <a:effectLst/>
                          <a:latin typeface="Cambria Math"/>
                          <a:ea typeface="Calibri"/>
                          <a:cs typeface="Times New Roman"/>
                        </a:rPr>
                        <m:t>+</m:t>
                      </m:r>
                      <m:r>
                        <a:rPr lang="fr-FR" sz="2000" b="1" i="1">
                          <a:solidFill>
                            <a:schemeClr val="tx1"/>
                          </a:solidFill>
                          <a:effectLst/>
                          <a:latin typeface="Cambria Math"/>
                          <a:ea typeface="Calibri"/>
                          <a:cs typeface="Times New Roman"/>
                        </a:rPr>
                        <m:t>𝒛</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𝒌</m:t>
                          </m:r>
                        </m:e>
                      </m:acc>
                    </m:oMath>
                  </m:oMathPara>
                </a14:m>
                <a:endParaRPr lang="fr-FR" sz="1600" dirty="0">
                  <a:solidFill>
                    <a:schemeClr val="tx1"/>
                  </a:solidFill>
                  <a:ea typeface="Calibri"/>
                  <a:cs typeface="Times New Roman"/>
                </a:endParaRPr>
              </a:p>
            </p:txBody>
          </p:sp>
        </mc:Choice>
        <mc:Fallback>
          <p:sp>
            <p:nvSpPr>
              <p:cNvPr id="9" name="Rectangle 8"/>
              <p:cNvSpPr>
                <a:spLocks noRot="1" noChangeAspect="1" noMove="1" noResize="1" noEditPoints="1" noAdjustHandles="1" noChangeArrowheads="1" noChangeShapeType="1" noTextEdit="1"/>
              </p:cNvSpPr>
              <p:nvPr/>
            </p:nvSpPr>
            <p:spPr>
              <a:xfrm>
                <a:off x="267986" y="2279553"/>
                <a:ext cx="2869695" cy="627159"/>
              </a:xfrm>
              <a:prstGeom prst="rect">
                <a:avLst/>
              </a:prstGeom>
              <a:blipFill rotWithShape="1">
                <a:blip r:embed="rId3"/>
                <a:stretch>
                  <a:fillRect/>
                </a:stretch>
              </a:blipFill>
            </p:spPr>
            <p:txBody>
              <a:bodyPr/>
              <a:lstStyle/>
              <a:p>
                <a:r>
                  <a:rPr lang="fr-FR">
                    <a:noFill/>
                  </a:rPr>
                  <a:t> </a:t>
                </a:r>
              </a:p>
            </p:txBody>
          </p:sp>
        </mc:Fallback>
      </mc:AlternateContent>
      <p:sp>
        <p:nvSpPr>
          <p:cNvPr id="10" name="Flèche droite 9"/>
          <p:cNvSpPr/>
          <p:nvPr/>
        </p:nvSpPr>
        <p:spPr>
          <a:xfrm>
            <a:off x="3264419" y="2463871"/>
            <a:ext cx="288000" cy="432000"/>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15" name="Groupe 14"/>
          <p:cNvGrpSpPr/>
          <p:nvPr/>
        </p:nvGrpSpPr>
        <p:grpSpPr>
          <a:xfrm>
            <a:off x="358970" y="4381956"/>
            <a:ext cx="3096649" cy="715573"/>
            <a:chOff x="909809" y="5238492"/>
            <a:chExt cx="3096649" cy="715573"/>
          </a:xfrm>
        </p:grpSpPr>
        <mc:AlternateContent xmlns:mc="http://schemas.openxmlformats.org/markup-compatibility/2006" xmlns:a14="http://schemas.microsoft.com/office/drawing/2010/main">
          <mc:Choice Requires="a14">
            <p:sp>
              <p:nvSpPr>
                <p:cNvPr id="11" name="ZoneTexte 10"/>
                <p:cNvSpPr txBox="1"/>
                <p:nvPr/>
              </p:nvSpPr>
              <p:spPr>
                <a:xfrm>
                  <a:off x="909809" y="5238492"/>
                  <a:ext cx="1147365"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effectLst>
                                  <a:glow rad="101600">
                                    <a:schemeClr val="accent2">
                                      <a:satMod val="175000"/>
                                      <a:alpha val="40000"/>
                                    </a:schemeClr>
                                  </a:glow>
                                </a:effectLst>
                                <a:latin typeface="Cambria Math"/>
                              </a:rPr>
                            </m:ctrlPr>
                          </m:accPr>
                          <m:e>
                            <m:r>
                              <a:rPr lang="fr-FR" sz="2000" b="1" i="1" smtClean="0">
                                <a:effectLst>
                                  <a:glow rad="101600">
                                    <a:schemeClr val="accent2">
                                      <a:satMod val="175000"/>
                                      <a:alpha val="40000"/>
                                    </a:schemeClr>
                                  </a:glow>
                                </a:effectLst>
                                <a:latin typeface="Cambria Math"/>
                              </a:rPr>
                              <m:t>𝒙</m:t>
                            </m:r>
                          </m:e>
                        </m:acc>
                        <m:r>
                          <a:rPr lang="fr-FR" sz="2000" b="1" i="1" smtClean="0">
                            <a:effectLst>
                              <a:glow rad="101600">
                                <a:schemeClr val="accent2">
                                  <a:satMod val="175000"/>
                                  <a:alpha val="40000"/>
                                </a:schemeClr>
                              </a:glow>
                            </a:effectLst>
                            <a:latin typeface="Cambria Math"/>
                            <a:ea typeface="Cambria Math"/>
                          </a:rPr>
                          <m:t>=</m:t>
                        </m:r>
                        <m:f>
                          <m:fPr>
                            <m:ctrlPr>
                              <a:rPr lang="fr-FR" sz="2000" b="1" i="1" smtClean="0">
                                <a:effectLst>
                                  <a:glow rad="101600">
                                    <a:schemeClr val="accent2">
                                      <a:satMod val="175000"/>
                                      <a:alpha val="40000"/>
                                    </a:schemeClr>
                                  </a:glow>
                                </a:effectLst>
                                <a:latin typeface="Cambria Math"/>
                                <a:ea typeface="Cambria Math"/>
                              </a:rPr>
                            </m:ctrlPr>
                          </m:fPr>
                          <m:num>
                            <m:r>
                              <a:rPr lang="fr-FR" sz="2000" b="1" i="1" smtClean="0">
                                <a:effectLst>
                                  <a:glow rad="101600">
                                    <a:schemeClr val="accent2">
                                      <a:satMod val="175000"/>
                                      <a:alpha val="40000"/>
                                    </a:schemeClr>
                                  </a:glow>
                                </a:effectLst>
                                <a:latin typeface="Cambria Math"/>
                                <a:ea typeface="Cambria Math"/>
                              </a:rPr>
                              <m:t>𝒅𝒙</m:t>
                            </m:r>
                          </m:num>
                          <m:den>
                            <m:r>
                              <a:rPr lang="fr-FR" sz="2000" b="1" i="1" smtClean="0">
                                <a:effectLst>
                                  <a:glow rad="101600">
                                    <a:schemeClr val="accent2">
                                      <a:satMod val="175000"/>
                                      <a:alpha val="40000"/>
                                    </a:schemeClr>
                                  </a:glow>
                                </a:effectLst>
                                <a:latin typeface="Cambria Math"/>
                                <a:ea typeface="Cambria Math"/>
                              </a:rPr>
                              <m:t>𝒅𝒕</m:t>
                            </m:r>
                          </m:den>
                        </m:f>
                        <m:r>
                          <a:rPr lang="fr-FR" sz="2000" b="1" i="0" smtClean="0">
                            <a:effectLst>
                              <a:glow rad="101600">
                                <a:schemeClr val="accent2">
                                  <a:satMod val="175000"/>
                                  <a:alpha val="40000"/>
                                </a:schemeClr>
                              </a:glow>
                            </a:effectLst>
                            <a:latin typeface="Cambria Math"/>
                            <a:ea typeface="Cambria Math"/>
                          </a:rPr>
                          <m:t>;</m:t>
                        </m:r>
                      </m:oMath>
                    </m:oMathPara>
                  </a14:m>
                  <a:endParaRPr lang="fr-FR" sz="2000" b="1" dirty="0">
                    <a:effectLst>
                      <a:glow rad="101600">
                        <a:schemeClr val="accent2">
                          <a:satMod val="175000"/>
                          <a:alpha val="40000"/>
                        </a:schemeClr>
                      </a:glo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909809" y="5238492"/>
                  <a:ext cx="1147365" cy="676917"/>
                </a:xfrm>
                <a:prstGeom prst="rect">
                  <a:avLst/>
                </a:prstGeom>
                <a:blipFill rotWithShape="1">
                  <a:blip r:embed="rId6"/>
                  <a:stretch>
                    <a:fillRect b="-450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917921" y="5277148"/>
                  <a:ext cx="1216294"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effectLst>
                                  <a:glow rad="101600">
                                    <a:schemeClr val="accent2">
                                      <a:satMod val="175000"/>
                                      <a:alpha val="40000"/>
                                    </a:schemeClr>
                                  </a:glow>
                                </a:effectLst>
                                <a:latin typeface="Cambria Math"/>
                              </a:rPr>
                            </m:ctrlPr>
                          </m:accPr>
                          <m:e>
                            <m:r>
                              <a:rPr lang="fr-FR" sz="2000" b="1" i="1" smtClean="0">
                                <a:effectLst>
                                  <a:glow rad="101600">
                                    <a:schemeClr val="accent2">
                                      <a:satMod val="175000"/>
                                      <a:alpha val="40000"/>
                                    </a:schemeClr>
                                  </a:glow>
                                </a:effectLst>
                                <a:latin typeface="Cambria Math"/>
                              </a:rPr>
                              <m:t>𝒚</m:t>
                            </m:r>
                          </m:e>
                        </m:acc>
                        <m:r>
                          <a:rPr lang="fr-FR" sz="2000" b="1" i="1" smtClean="0">
                            <a:effectLst>
                              <a:glow rad="101600">
                                <a:schemeClr val="accent2">
                                  <a:satMod val="175000"/>
                                  <a:alpha val="40000"/>
                                </a:schemeClr>
                              </a:glow>
                            </a:effectLst>
                            <a:latin typeface="Cambria Math"/>
                            <a:ea typeface="Cambria Math"/>
                          </a:rPr>
                          <m:t>=</m:t>
                        </m:r>
                        <m:f>
                          <m:fPr>
                            <m:ctrlPr>
                              <a:rPr lang="fr-FR" sz="2000" b="1" i="1" smtClean="0">
                                <a:effectLst>
                                  <a:glow rad="101600">
                                    <a:schemeClr val="accent2">
                                      <a:satMod val="175000"/>
                                      <a:alpha val="40000"/>
                                    </a:schemeClr>
                                  </a:glow>
                                </a:effectLst>
                                <a:latin typeface="Cambria Math"/>
                                <a:ea typeface="Cambria Math"/>
                              </a:rPr>
                            </m:ctrlPr>
                          </m:fPr>
                          <m:num>
                            <m:r>
                              <a:rPr lang="fr-FR" sz="2000" b="1" i="1" smtClean="0">
                                <a:effectLst>
                                  <a:glow rad="101600">
                                    <a:schemeClr val="accent2">
                                      <a:satMod val="175000"/>
                                      <a:alpha val="40000"/>
                                    </a:schemeClr>
                                  </a:glow>
                                </a:effectLst>
                                <a:latin typeface="Cambria Math"/>
                                <a:ea typeface="Cambria Math"/>
                              </a:rPr>
                              <m:t>𝒅𝒚</m:t>
                            </m:r>
                          </m:num>
                          <m:den>
                            <m:r>
                              <a:rPr lang="fr-FR" sz="2000" b="1" i="1" smtClean="0">
                                <a:effectLst>
                                  <a:glow rad="101600">
                                    <a:schemeClr val="accent2">
                                      <a:satMod val="175000"/>
                                      <a:alpha val="40000"/>
                                    </a:schemeClr>
                                  </a:glow>
                                </a:effectLst>
                                <a:latin typeface="Cambria Math"/>
                                <a:ea typeface="Cambria Math"/>
                              </a:rPr>
                              <m:t>𝒅𝒕</m:t>
                            </m:r>
                          </m:den>
                        </m:f>
                        <m:r>
                          <a:rPr lang="fr-FR" sz="2000" b="1" i="0" smtClean="0">
                            <a:effectLst>
                              <a:glow rad="101600">
                                <a:schemeClr val="accent2">
                                  <a:satMod val="175000"/>
                                  <a:alpha val="40000"/>
                                </a:schemeClr>
                              </a:glow>
                            </a:effectLst>
                            <a:latin typeface="Cambria Math"/>
                            <a:ea typeface="Cambria Math"/>
                          </a:rPr>
                          <m:t> ;</m:t>
                        </m:r>
                      </m:oMath>
                    </m:oMathPara>
                  </a14:m>
                  <a:endParaRPr lang="fr-FR" sz="2000" b="1" dirty="0">
                    <a:effectLst>
                      <a:glow rad="101600">
                        <a:schemeClr val="accent2">
                          <a:satMod val="175000"/>
                          <a:alpha val="40000"/>
                        </a:schemeClr>
                      </a:glo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917921" y="5277148"/>
                  <a:ext cx="1216294" cy="676917"/>
                </a:xfrm>
                <a:prstGeom prst="rect">
                  <a:avLst/>
                </a:prstGeom>
                <a:blipFill rotWithShape="1">
                  <a:blip r:embed="rId7"/>
                  <a:stretch>
                    <a:fillRect b="-36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2998041" y="5256746"/>
                  <a:ext cx="1008417"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effectLst>
                                  <a:glow rad="101600">
                                    <a:schemeClr val="accent2">
                                      <a:satMod val="175000"/>
                                      <a:alpha val="40000"/>
                                    </a:schemeClr>
                                  </a:glow>
                                </a:effectLst>
                                <a:latin typeface="Cambria Math"/>
                              </a:rPr>
                            </m:ctrlPr>
                          </m:accPr>
                          <m:e>
                            <m:r>
                              <a:rPr lang="fr-FR" sz="2000" b="1" i="1" smtClean="0">
                                <a:effectLst>
                                  <a:glow rad="101600">
                                    <a:schemeClr val="accent2">
                                      <a:satMod val="175000"/>
                                      <a:alpha val="40000"/>
                                    </a:schemeClr>
                                  </a:glow>
                                </a:effectLst>
                                <a:latin typeface="Cambria Math"/>
                              </a:rPr>
                              <m:t>𝒛</m:t>
                            </m:r>
                          </m:e>
                        </m:acc>
                        <m:r>
                          <a:rPr lang="fr-FR" sz="2000" b="1" i="1" smtClean="0">
                            <a:effectLst>
                              <a:glow rad="101600">
                                <a:schemeClr val="accent2">
                                  <a:satMod val="175000"/>
                                  <a:alpha val="40000"/>
                                </a:schemeClr>
                              </a:glow>
                            </a:effectLst>
                            <a:latin typeface="Cambria Math"/>
                            <a:ea typeface="Cambria Math"/>
                          </a:rPr>
                          <m:t>=</m:t>
                        </m:r>
                        <m:f>
                          <m:fPr>
                            <m:ctrlPr>
                              <a:rPr lang="fr-FR" sz="2000" b="1" i="1" smtClean="0">
                                <a:effectLst>
                                  <a:glow rad="101600">
                                    <a:schemeClr val="accent2">
                                      <a:satMod val="175000"/>
                                      <a:alpha val="40000"/>
                                    </a:schemeClr>
                                  </a:glow>
                                </a:effectLst>
                                <a:latin typeface="Cambria Math"/>
                                <a:ea typeface="Cambria Math"/>
                              </a:rPr>
                            </m:ctrlPr>
                          </m:fPr>
                          <m:num>
                            <m:r>
                              <a:rPr lang="fr-FR" sz="2000" b="1" i="1" smtClean="0">
                                <a:effectLst>
                                  <a:glow rad="101600">
                                    <a:schemeClr val="accent2">
                                      <a:satMod val="175000"/>
                                      <a:alpha val="40000"/>
                                    </a:schemeClr>
                                  </a:glow>
                                </a:effectLst>
                                <a:latin typeface="Cambria Math"/>
                                <a:ea typeface="Cambria Math"/>
                              </a:rPr>
                              <m:t>𝒅𝒛</m:t>
                            </m:r>
                          </m:num>
                          <m:den>
                            <m:r>
                              <a:rPr lang="fr-FR" sz="2000" b="1" i="1" smtClean="0">
                                <a:effectLst>
                                  <a:glow rad="101600">
                                    <a:schemeClr val="accent2">
                                      <a:satMod val="175000"/>
                                      <a:alpha val="40000"/>
                                    </a:schemeClr>
                                  </a:glow>
                                </a:effectLst>
                                <a:latin typeface="Cambria Math"/>
                                <a:ea typeface="Cambria Math"/>
                              </a:rPr>
                              <m:t>𝒅𝒕</m:t>
                            </m:r>
                          </m:den>
                        </m:f>
                      </m:oMath>
                    </m:oMathPara>
                  </a14:m>
                  <a:endParaRPr lang="fr-FR" sz="2000" b="1" dirty="0">
                    <a:effectLst>
                      <a:glow rad="101600">
                        <a:schemeClr val="accent2">
                          <a:satMod val="175000"/>
                          <a:alpha val="40000"/>
                        </a:schemeClr>
                      </a:glo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2998041" y="5256746"/>
                  <a:ext cx="1008417" cy="676917"/>
                </a:xfrm>
                <a:prstGeom prst="rect">
                  <a:avLst/>
                </a:prstGeom>
                <a:blipFill rotWithShape="1">
                  <a:blip r:embed="rId8"/>
                  <a:stretch>
                    <a:fillRect b="-4505"/>
                  </a:stretch>
                </a:blipFill>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17" name="ZoneTexte 16"/>
              <p:cNvSpPr txBox="1"/>
              <p:nvPr/>
            </p:nvSpPr>
            <p:spPr>
              <a:xfrm>
                <a:off x="7025645" y="2080434"/>
                <a:ext cx="2116156" cy="1087221"/>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latin typeface="Cambria Math"/>
                            </a:rPr>
                          </m:ctrlPr>
                        </m:accPr>
                        <m:e>
                          <m:r>
                            <a:rPr lang="fr-FR" sz="2400" b="1" i="1" smtClean="0">
                              <a:latin typeface="Cambria Math"/>
                            </a:rPr>
                            <m:t>𝒗</m:t>
                          </m:r>
                        </m:e>
                      </m:acc>
                      <m:r>
                        <a:rPr lang="fr-FR" sz="2400" b="1" i="1" smtClean="0">
                          <a:latin typeface="Cambria Math"/>
                          <a:ea typeface="Cambria Math"/>
                        </a:rPr>
                        <m:t>=</m:t>
                      </m:r>
                      <m:d>
                        <m:dPr>
                          <m:ctrlPr>
                            <a:rPr lang="fr-FR" sz="2400" b="1" i="1" smtClean="0">
                              <a:latin typeface="Cambria Math"/>
                              <a:ea typeface="Cambria Math"/>
                            </a:rPr>
                          </m:ctrlPr>
                        </m:dPr>
                        <m:e>
                          <m:m>
                            <m:mPr>
                              <m:mcs>
                                <m:mc>
                                  <m:mcPr>
                                    <m:count m:val="1"/>
                                    <m:mcJc m:val="center"/>
                                  </m:mcPr>
                                </m:mc>
                              </m:mcs>
                              <m:ctrlPr>
                                <a:rPr lang="fr-FR" sz="2400" b="1" i="1" smtClean="0">
                                  <a:latin typeface="Cambria Math"/>
                                  <a:ea typeface="Cambria Math"/>
                                </a:rPr>
                              </m:ctrlPr>
                            </m:mPr>
                            <m:mr>
                              <m:e>
                                <m:acc>
                                  <m:accPr>
                                    <m:chr m:val="̇"/>
                                    <m:ctrlPr>
                                      <a:rPr lang="fr-FR" sz="2400" b="1" i="1" smtClean="0">
                                        <a:latin typeface="Cambria Math"/>
                                        <a:ea typeface="Cambria Math"/>
                                      </a:rPr>
                                    </m:ctrlPr>
                                  </m:accPr>
                                  <m:e>
                                    <m:r>
                                      <m:rPr>
                                        <m:brk m:alnAt="7"/>
                                      </m:rPr>
                                      <a:rPr lang="fr-FR" sz="2400" b="1" i="1">
                                        <a:latin typeface="Cambria Math"/>
                                        <a:ea typeface="Cambria Math"/>
                                      </a:rPr>
                                      <m:t>𝒙</m:t>
                                    </m:r>
                                  </m:e>
                                </m:acc>
                                <m:r>
                                  <a:rPr lang="fr-FR" sz="2400" b="1" i="1" smtClean="0">
                                    <a:latin typeface="Cambria Math"/>
                                  </a:rPr>
                                  <m:t>=</m:t>
                                </m:r>
                              </m:e>
                            </m:mr>
                            <m:mr>
                              <m:e>
                                <m:acc>
                                  <m:accPr>
                                    <m:chr m:val="̇"/>
                                    <m:ctrlPr>
                                      <a:rPr lang="fr-FR" sz="2400" b="1" i="1" smtClean="0">
                                        <a:latin typeface="Cambria Math"/>
                                        <a:ea typeface="Cambria Math"/>
                                      </a:rPr>
                                    </m:ctrlPr>
                                  </m:accPr>
                                  <m:e>
                                    <m:r>
                                      <a:rPr lang="fr-FR" sz="2400" b="1" i="1">
                                        <a:latin typeface="Cambria Math"/>
                                        <a:ea typeface="Cambria Math"/>
                                      </a:rPr>
                                      <m:t>𝒚</m:t>
                                    </m:r>
                                  </m:e>
                                </m:acc>
                                <m:r>
                                  <a:rPr lang="fr-FR" sz="2400" b="1" i="1" smtClean="0">
                                    <a:latin typeface="Cambria Math"/>
                                  </a:rPr>
                                  <m:t>=</m:t>
                                </m:r>
                              </m:e>
                            </m:mr>
                            <m:mr>
                              <m:e>
                                <m:acc>
                                  <m:accPr>
                                    <m:chr m:val="̇"/>
                                    <m:ctrlPr>
                                      <a:rPr lang="fr-FR" sz="2400" b="1" i="1" smtClean="0">
                                        <a:latin typeface="Cambria Math"/>
                                        <a:ea typeface="Cambria Math"/>
                                      </a:rPr>
                                    </m:ctrlPr>
                                  </m:accPr>
                                  <m:e>
                                    <m:r>
                                      <a:rPr lang="fr-FR" sz="2400" b="1" i="1">
                                        <a:latin typeface="Cambria Math"/>
                                        <a:ea typeface="Cambria Math"/>
                                      </a:rPr>
                                      <m:t>𝒛</m:t>
                                    </m:r>
                                  </m:e>
                                </m:acc>
                                <m:r>
                                  <a:rPr lang="fr-FR" sz="2400" b="1" i="1" smtClean="0">
                                    <a:latin typeface="Cambria Math"/>
                                  </a:rPr>
                                  <m:t>=</m:t>
                                </m:r>
                              </m:e>
                            </m:mr>
                          </m:m>
                          <m:m>
                            <m:mPr>
                              <m:mcs>
                                <m:mc>
                                  <m:mcPr>
                                    <m:count m:val="1"/>
                                    <m:mcJc m:val="center"/>
                                  </m:mcPr>
                                </m:mc>
                              </m:mcs>
                              <m:ctrlPr>
                                <a:rPr lang="fr-FR" sz="2400" b="1" i="1">
                                  <a:latin typeface="Cambria Math"/>
                                  <a:ea typeface="Cambria Math"/>
                                </a:rPr>
                              </m:ctrlPr>
                            </m:mPr>
                            <m:mr>
                              <m:e>
                                <m:sSub>
                                  <m:sSubPr>
                                    <m:ctrlPr>
                                      <a:rPr lang="fr-FR" sz="2400" b="1" i="1">
                                        <a:latin typeface="Cambria Math"/>
                                        <a:ea typeface="Cambria Math"/>
                                      </a:rPr>
                                    </m:ctrlPr>
                                  </m:sSubPr>
                                  <m:e>
                                    <m:r>
                                      <a:rPr lang="fr-FR" sz="2400" b="1" i="1" smtClean="0">
                                        <a:latin typeface="Cambria Math"/>
                                        <a:ea typeface="Cambria Math"/>
                                      </a:rPr>
                                      <m:t>𝒗</m:t>
                                    </m:r>
                                  </m:e>
                                  <m:sub>
                                    <m:r>
                                      <a:rPr lang="fr-FR" sz="2400" b="1" i="1" smtClean="0">
                                        <a:latin typeface="Cambria Math"/>
                                        <a:ea typeface="Cambria Math"/>
                                      </a:rPr>
                                      <m:t>𝒙</m:t>
                                    </m:r>
                                  </m:sub>
                                </m:sSub>
                              </m:e>
                            </m:mr>
                            <m:mr>
                              <m:e>
                                <m:sSub>
                                  <m:sSubPr>
                                    <m:ctrlPr>
                                      <a:rPr lang="fr-FR" sz="2400" b="1" i="1">
                                        <a:latin typeface="Cambria Math"/>
                                        <a:ea typeface="Cambria Math"/>
                                      </a:rPr>
                                    </m:ctrlPr>
                                  </m:sSubPr>
                                  <m:e>
                                    <m:r>
                                      <a:rPr lang="fr-FR" sz="2400" b="1" i="1" smtClean="0">
                                        <a:latin typeface="Cambria Math"/>
                                        <a:ea typeface="Cambria Math"/>
                                      </a:rPr>
                                      <m:t>𝒗</m:t>
                                    </m:r>
                                  </m:e>
                                  <m:sub>
                                    <m:r>
                                      <a:rPr lang="fr-FR" sz="2400" b="1" i="1" smtClean="0">
                                        <a:latin typeface="Cambria Math"/>
                                        <a:ea typeface="Cambria Math"/>
                                      </a:rPr>
                                      <m:t>𝒚</m:t>
                                    </m:r>
                                  </m:sub>
                                </m:sSub>
                              </m:e>
                            </m:mr>
                            <m:mr>
                              <m:e>
                                <m:sSub>
                                  <m:sSubPr>
                                    <m:ctrlPr>
                                      <a:rPr lang="fr-FR" sz="2400" b="1" i="1">
                                        <a:latin typeface="Cambria Math"/>
                                        <a:ea typeface="Cambria Math"/>
                                      </a:rPr>
                                    </m:ctrlPr>
                                  </m:sSubPr>
                                  <m:e>
                                    <m:r>
                                      <a:rPr lang="fr-FR" sz="2400" b="1" i="1" smtClean="0">
                                        <a:latin typeface="Cambria Math"/>
                                        <a:ea typeface="Cambria Math"/>
                                      </a:rPr>
                                      <m:t>𝒗</m:t>
                                    </m:r>
                                  </m:e>
                                  <m:sub>
                                    <m:r>
                                      <a:rPr lang="fr-FR" sz="2400" b="1" i="1" smtClean="0">
                                        <a:latin typeface="Cambria Math"/>
                                        <a:ea typeface="Cambria Math"/>
                                      </a:rPr>
                                      <m:t>𝒛</m:t>
                                    </m:r>
                                  </m:sub>
                                </m:sSub>
                              </m:e>
                            </m:mr>
                          </m:m>
                        </m:e>
                      </m:d>
                    </m:oMath>
                  </m:oMathPara>
                </a14:m>
                <a:endParaRPr lang="fr-FR" sz="2400" b="1" dirty="0"/>
              </a:p>
            </p:txBody>
          </p:sp>
        </mc:Choice>
        <mc:Fallback>
          <p:sp>
            <p:nvSpPr>
              <p:cNvPr id="17" name="ZoneTexte 16"/>
              <p:cNvSpPr txBox="1">
                <a:spLocks noRot="1" noChangeAspect="1" noMove="1" noResize="1" noEditPoints="1" noAdjustHandles="1" noChangeArrowheads="1" noChangeShapeType="1" noTextEdit="1"/>
              </p:cNvSpPr>
              <p:nvPr/>
            </p:nvSpPr>
            <p:spPr>
              <a:xfrm>
                <a:off x="7025645" y="2080434"/>
                <a:ext cx="2116156" cy="1087221"/>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9" name="ZoneTexte 18"/>
              <p:cNvSpPr txBox="1"/>
              <p:nvPr/>
            </p:nvSpPr>
            <p:spPr>
              <a:xfrm>
                <a:off x="3443486" y="2927077"/>
                <a:ext cx="3424613" cy="481157"/>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ctrlPr>
                        </m:accPr>
                        <m:e>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𝒗</m:t>
                          </m:r>
                        </m:e>
                      </m:acc>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m:t>
                      </m:r>
                      <m:sSub>
                        <m:sSubPr>
                          <m:ctrlP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ctrlPr>
                        </m:sSubPr>
                        <m:e>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𝒗</m:t>
                          </m:r>
                        </m:e>
                        <m:sub>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𝒙</m:t>
                          </m:r>
                        </m:sub>
                      </m:sSub>
                      <m:acc>
                        <m:accPr>
                          <m:chr m:val="⃗"/>
                          <m:ctrlP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ctrlPr>
                        </m:accPr>
                        <m:e>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𝒊</m:t>
                          </m:r>
                        </m:e>
                      </m:acc>
                      <m: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m:t>
                      </m:r>
                      <m:sSub>
                        <m:sSubPr>
                          <m:ctrlP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ctrlPr>
                        </m:sSubPr>
                        <m:e>
                          <m: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𝒗</m:t>
                          </m:r>
                        </m:e>
                        <m:sub>
                          <m: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𝒚</m:t>
                          </m:r>
                        </m:sub>
                      </m:sSub>
                      <m:acc>
                        <m:accPr>
                          <m:chr m:val="⃗"/>
                          <m:ctrlP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ctrlPr>
                        </m:accPr>
                        <m:e>
                          <m: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𝒋</m:t>
                          </m:r>
                        </m:e>
                      </m:acc>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m:t>
                      </m:r>
                      <m:sSub>
                        <m:sSubPr>
                          <m:ctrlP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ctrlPr>
                        </m:sSubPr>
                        <m:e>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𝒗</m:t>
                          </m:r>
                        </m:e>
                        <m:sub>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𝒛</m:t>
                          </m:r>
                        </m:sub>
                      </m:sSub>
                      <m:acc>
                        <m:accPr>
                          <m:chr m:val="⃗"/>
                          <m:ctrlP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ctrlPr>
                        </m:accPr>
                        <m:e>
                          <m:r>
                            <a:rPr lang="fr-FR" sz="20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ea typeface="Cambria Math"/>
                            </a:rPr>
                            <m:t>𝒌</m:t>
                          </m:r>
                        </m:e>
                      </m:acc>
                    </m:oMath>
                  </m:oMathPara>
                </a14:m>
                <a:endPar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mc:Choice>
        <mc:Fallback>
          <p:sp>
            <p:nvSpPr>
              <p:cNvPr id="19" name="ZoneTexte 18"/>
              <p:cNvSpPr txBox="1">
                <a:spLocks noRot="1" noChangeAspect="1" noMove="1" noResize="1" noEditPoints="1" noAdjustHandles="1" noChangeArrowheads="1" noChangeShapeType="1" noTextEdit="1"/>
              </p:cNvSpPr>
              <p:nvPr/>
            </p:nvSpPr>
            <p:spPr>
              <a:xfrm>
                <a:off x="3443486" y="2927077"/>
                <a:ext cx="3424613" cy="481157"/>
              </a:xfrm>
              <a:prstGeom prst="rect">
                <a:avLst/>
              </a:prstGeom>
              <a:blipFill rotWithShape="1">
                <a:blip r:embed="rId10"/>
                <a:stretch>
                  <a:fillRect t="-2410" b="-2410"/>
                </a:stretch>
              </a:blipFill>
              <a:ln>
                <a:solidFill>
                  <a:srgbClr val="00B0F0"/>
                </a:solidFill>
              </a:ln>
            </p:spPr>
            <p:txBody>
              <a:bodyPr/>
              <a:lstStyle/>
              <a:p>
                <a:r>
                  <a:rPr lang="fr-FR">
                    <a:noFill/>
                  </a:rPr>
                  <a:t> </a:t>
                </a:r>
              </a:p>
            </p:txBody>
          </p:sp>
        </mc:Fallback>
      </mc:AlternateContent>
      <p:sp>
        <p:nvSpPr>
          <p:cNvPr id="20" name="Flèche droite 19"/>
          <p:cNvSpPr/>
          <p:nvPr/>
        </p:nvSpPr>
        <p:spPr>
          <a:xfrm>
            <a:off x="6632108" y="2377132"/>
            <a:ext cx="288000" cy="432000"/>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22" name="Groupe 21"/>
          <p:cNvGrpSpPr/>
          <p:nvPr/>
        </p:nvGrpSpPr>
        <p:grpSpPr>
          <a:xfrm>
            <a:off x="184024" y="3970508"/>
            <a:ext cx="3559932" cy="1229825"/>
            <a:chOff x="4261" y="5363872"/>
            <a:chExt cx="3559932" cy="1229825"/>
          </a:xfrm>
        </p:grpSpPr>
        <p:sp>
          <p:nvSpPr>
            <p:cNvPr id="16" name="ZoneTexte 15"/>
            <p:cNvSpPr txBox="1"/>
            <p:nvPr/>
          </p:nvSpPr>
          <p:spPr>
            <a:xfrm>
              <a:off x="107504" y="5670367"/>
              <a:ext cx="3456689" cy="923330"/>
            </a:xfrm>
            <a:prstGeom prst="rect">
              <a:avLst/>
            </a:prstGeom>
            <a:noFill/>
            <a:ln w="38100">
              <a:solidFill>
                <a:srgbClr val="00FF00"/>
              </a:solidFill>
            </a:ln>
          </p:spPr>
          <p:txBody>
            <a:bodyPr wrap="square" rtlCol="0">
              <a:spAutoFit/>
            </a:bodyPr>
            <a:lstStyle/>
            <a:p>
              <a:endParaRPr lang="fr-FR" sz="5400" dirty="0"/>
            </a:p>
          </p:txBody>
        </p:sp>
        <p:sp>
          <p:nvSpPr>
            <p:cNvPr id="8" name="Rectangle 7"/>
            <p:cNvSpPr/>
            <p:nvPr/>
          </p:nvSpPr>
          <p:spPr>
            <a:xfrm>
              <a:off x="4261" y="5363872"/>
              <a:ext cx="828112" cy="369332"/>
            </a:xfrm>
            <a:prstGeom prst="rect">
              <a:avLst/>
            </a:prstGeom>
            <a:solidFill>
              <a:srgbClr val="FFFF00"/>
            </a:solidFill>
          </p:spPr>
          <p:txBody>
            <a:bodyPr wrap="none">
              <a:spAutoFit/>
            </a:bodyPr>
            <a:lstStyle/>
            <a:p>
              <a:r>
                <a:rPr lang="fr-FR" b="1" u="sng" dirty="0" err="1" smtClean="0"/>
                <a:t>Where</a:t>
              </a:r>
              <a:endParaRPr lang="fr-FR" b="1" u="sng" dirty="0"/>
            </a:p>
          </p:txBody>
        </p:sp>
      </p:grpSp>
      <mc:AlternateContent xmlns:mc="http://schemas.openxmlformats.org/markup-compatibility/2006">
        <mc:Choice xmlns:a14="http://schemas.microsoft.com/office/drawing/2010/main" Requires="a14">
          <p:sp>
            <p:nvSpPr>
              <p:cNvPr id="23" name="ZoneTexte 22"/>
              <p:cNvSpPr txBox="1"/>
              <p:nvPr/>
            </p:nvSpPr>
            <p:spPr>
              <a:xfrm>
                <a:off x="3743956" y="4415286"/>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228600">
                              <a:schemeClr val="accent5">
                                <a:satMod val="175000"/>
                                <a:alpha val="40000"/>
                              </a:schemeClr>
                            </a:glow>
                          </a:effectLst>
                          <a:latin typeface="Cambria Math"/>
                        </a:rPr>
                        <m:t>⇒</m:t>
                      </m:r>
                    </m:oMath>
                  </m:oMathPara>
                </a14:m>
                <a:endParaRPr lang="fr-FR" sz="3200" b="1" dirty="0">
                  <a:effectLst>
                    <a:glow rad="228600">
                      <a:schemeClr val="accent5">
                        <a:satMod val="175000"/>
                        <a:alpha val="40000"/>
                      </a:schemeClr>
                    </a:glow>
                  </a:effectLst>
                </a:endParaRPr>
              </a:p>
            </p:txBody>
          </p:sp>
        </mc:Choice>
        <mc:Fallback>
          <p:sp>
            <p:nvSpPr>
              <p:cNvPr id="23" name="ZoneTexte 22"/>
              <p:cNvSpPr txBox="1">
                <a:spLocks noRot="1" noChangeAspect="1" noMove="1" noResize="1" noEditPoints="1" noAdjustHandles="1" noChangeArrowheads="1" noChangeShapeType="1" noTextEdit="1"/>
              </p:cNvSpPr>
              <p:nvPr/>
            </p:nvSpPr>
            <p:spPr>
              <a:xfrm>
                <a:off x="3743956" y="4415286"/>
                <a:ext cx="633507" cy="584775"/>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4" name="ZoneTexte 23"/>
              <p:cNvSpPr txBox="1"/>
              <p:nvPr/>
            </p:nvSpPr>
            <p:spPr>
              <a:xfrm>
                <a:off x="4302819" y="4439930"/>
                <a:ext cx="2752933" cy="67691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latin typeface="Cambria Math"/>
                            </a:rPr>
                          </m:ctrlPr>
                        </m:accPr>
                        <m:e>
                          <m:r>
                            <a:rPr lang="fr-FR" sz="2000" b="1" i="1" smtClean="0">
                              <a:latin typeface="Cambria Math"/>
                            </a:rPr>
                            <m:t>𝒗</m:t>
                          </m:r>
                        </m:e>
                      </m:acc>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𝒅𝒙</m:t>
                          </m:r>
                        </m:num>
                        <m:den>
                          <m:r>
                            <a:rPr lang="fr-FR" sz="2000" b="1" i="1" smtClean="0">
                              <a:latin typeface="Cambria Math"/>
                              <a:ea typeface="Cambria Math"/>
                            </a:rPr>
                            <m:t>𝒅𝒕</m:t>
                          </m:r>
                        </m:den>
                      </m:f>
                      <m:acc>
                        <m:accPr>
                          <m:chr m:val="⃗"/>
                          <m:ctrlPr>
                            <a:rPr lang="fr-FR" sz="2000" b="1" i="1" smtClean="0">
                              <a:latin typeface="Cambria Math"/>
                              <a:ea typeface="Cambria Math"/>
                            </a:rPr>
                          </m:ctrlPr>
                        </m:accPr>
                        <m:e>
                          <m:r>
                            <a:rPr lang="fr-FR" sz="2000" b="1" i="1" smtClean="0">
                              <a:latin typeface="Cambria Math"/>
                              <a:ea typeface="Cambria Math"/>
                            </a:rPr>
                            <m:t>𝒊</m:t>
                          </m:r>
                        </m:e>
                      </m:acc>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𝒅𝒚</m:t>
                          </m:r>
                        </m:num>
                        <m:den>
                          <m:r>
                            <a:rPr lang="fr-FR" sz="2000" b="1" i="1" smtClean="0">
                              <a:latin typeface="Cambria Math"/>
                              <a:ea typeface="Cambria Math"/>
                            </a:rPr>
                            <m:t>𝒅𝒕</m:t>
                          </m:r>
                        </m:den>
                      </m:f>
                      <m:acc>
                        <m:accPr>
                          <m:chr m:val="⃗"/>
                          <m:ctrlPr>
                            <a:rPr lang="fr-FR" sz="2000" b="1" i="1" smtClean="0">
                              <a:latin typeface="Cambria Math"/>
                              <a:ea typeface="Cambria Math"/>
                            </a:rPr>
                          </m:ctrlPr>
                        </m:accPr>
                        <m:e>
                          <m:r>
                            <a:rPr lang="fr-FR" sz="2000" b="1" i="1" smtClean="0">
                              <a:latin typeface="Cambria Math"/>
                              <a:ea typeface="Cambria Math"/>
                            </a:rPr>
                            <m:t>𝒋</m:t>
                          </m:r>
                        </m:e>
                      </m:acc>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𝒅𝒛</m:t>
                          </m:r>
                        </m:num>
                        <m:den>
                          <m:r>
                            <a:rPr lang="fr-FR" sz="2000" b="1" i="1" smtClean="0">
                              <a:latin typeface="Cambria Math"/>
                              <a:ea typeface="Cambria Math"/>
                            </a:rPr>
                            <m:t>𝒅𝒕</m:t>
                          </m:r>
                        </m:den>
                      </m:f>
                      <m:acc>
                        <m:accPr>
                          <m:chr m:val="⃗"/>
                          <m:ctrlPr>
                            <a:rPr lang="fr-FR" sz="2000" b="1" i="1" smtClean="0">
                              <a:latin typeface="Cambria Math"/>
                              <a:ea typeface="Cambria Math"/>
                            </a:rPr>
                          </m:ctrlPr>
                        </m:accPr>
                        <m:e>
                          <m:r>
                            <a:rPr lang="fr-FR" sz="2000" b="1" i="1" smtClean="0">
                              <a:latin typeface="Cambria Math"/>
                              <a:ea typeface="Cambria Math"/>
                            </a:rPr>
                            <m:t>𝒌</m:t>
                          </m:r>
                        </m:e>
                      </m:acc>
                    </m:oMath>
                  </m:oMathPara>
                </a14:m>
                <a:endParaRPr lang="fr-FR" sz="2000" b="1" dirty="0"/>
              </a:p>
            </p:txBody>
          </p:sp>
        </mc:Choice>
        <mc:Fallback>
          <p:sp>
            <p:nvSpPr>
              <p:cNvPr id="24" name="ZoneTexte 23"/>
              <p:cNvSpPr txBox="1">
                <a:spLocks noRot="1" noChangeAspect="1" noMove="1" noResize="1" noEditPoints="1" noAdjustHandles="1" noChangeArrowheads="1" noChangeShapeType="1" noTextEdit="1"/>
              </p:cNvSpPr>
              <p:nvPr/>
            </p:nvSpPr>
            <p:spPr>
              <a:xfrm>
                <a:off x="4302819" y="4439930"/>
                <a:ext cx="2752933" cy="676917"/>
              </a:xfrm>
              <a:prstGeom prst="rect">
                <a:avLst/>
              </a:prstGeom>
              <a:blipFill rotWithShape="1">
                <a:blip r:embed="rId1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1027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ox(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800" decel="100000"/>
                                        <p:tgtEl>
                                          <p:spTgt spid="15"/>
                                        </p:tgtEl>
                                      </p:cBhvr>
                                    </p:animEffect>
                                    <p:anim calcmode="lin" valueType="num">
                                      <p:cBhvr>
                                        <p:cTn id="32" dur="800" decel="100000" fill="hold"/>
                                        <p:tgtEl>
                                          <p:spTgt spid="15"/>
                                        </p:tgtEl>
                                        <p:attrNameLst>
                                          <p:attrName>style.rotation</p:attrName>
                                        </p:attrNameLst>
                                      </p:cBhvr>
                                      <p:tavLst>
                                        <p:tav tm="0">
                                          <p:val>
                                            <p:fltVal val="-90"/>
                                          </p:val>
                                        </p:tav>
                                        <p:tav tm="100000">
                                          <p:val>
                                            <p:fltVal val="0"/>
                                          </p:val>
                                        </p:tav>
                                      </p:tavLst>
                                    </p:anim>
                                    <p:anim calcmode="lin" valueType="num">
                                      <p:cBhvr>
                                        <p:cTn id="33" dur="800" decel="100000" fill="hold"/>
                                        <p:tgtEl>
                                          <p:spTgt spid="15"/>
                                        </p:tgtEl>
                                        <p:attrNameLst>
                                          <p:attrName>ppt_x</p:attrName>
                                        </p:attrNameLst>
                                      </p:cBhvr>
                                      <p:tavLst>
                                        <p:tav tm="0">
                                          <p:val>
                                            <p:strVal val="#ppt_x+0.4"/>
                                          </p:val>
                                        </p:tav>
                                        <p:tav tm="100000">
                                          <p:val>
                                            <p:strVal val="#ppt_x-0.05"/>
                                          </p:val>
                                        </p:tav>
                                      </p:tavLst>
                                    </p:anim>
                                    <p:anim calcmode="lin" valueType="num">
                                      <p:cBhvr>
                                        <p:cTn id="34" dur="800" decel="100000" fill="hold"/>
                                        <p:tgtEl>
                                          <p:spTgt spid="1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800" decel="100000"/>
                                        <p:tgtEl>
                                          <p:spTgt spid="22"/>
                                        </p:tgtEl>
                                      </p:cBhvr>
                                    </p:animEffect>
                                    <p:anim calcmode="lin" valueType="num">
                                      <p:cBhvr>
                                        <p:cTn id="40" dur="800" decel="100000" fill="hold"/>
                                        <p:tgtEl>
                                          <p:spTgt spid="22"/>
                                        </p:tgtEl>
                                        <p:attrNameLst>
                                          <p:attrName>style.rotation</p:attrName>
                                        </p:attrNameLst>
                                      </p:cBhvr>
                                      <p:tavLst>
                                        <p:tav tm="0">
                                          <p:val>
                                            <p:fltVal val="-90"/>
                                          </p:val>
                                        </p:tav>
                                        <p:tav tm="100000">
                                          <p:val>
                                            <p:fltVal val="0"/>
                                          </p:val>
                                        </p:tav>
                                      </p:tavLst>
                                    </p:anim>
                                    <p:anim calcmode="lin" valueType="num">
                                      <p:cBhvr>
                                        <p:cTn id="41" dur="800" decel="100000" fill="hold"/>
                                        <p:tgtEl>
                                          <p:spTgt spid="22"/>
                                        </p:tgtEl>
                                        <p:attrNameLst>
                                          <p:attrName>ppt_x</p:attrName>
                                        </p:attrNameLst>
                                      </p:cBhvr>
                                      <p:tavLst>
                                        <p:tav tm="0">
                                          <p:val>
                                            <p:strVal val="#ppt_x+0.4"/>
                                          </p:val>
                                        </p:tav>
                                        <p:tav tm="100000">
                                          <p:val>
                                            <p:strVal val="#ppt_x-0.05"/>
                                          </p:val>
                                        </p:tav>
                                      </p:tavLst>
                                    </p:anim>
                                    <p:anim calcmode="lin" valueType="num">
                                      <p:cBhvr>
                                        <p:cTn id="42" dur="800" decel="100000" fill="hold"/>
                                        <p:tgtEl>
                                          <p:spTgt spid="2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800" decel="100000"/>
                                        <p:tgtEl>
                                          <p:spTgt spid="23"/>
                                        </p:tgtEl>
                                      </p:cBhvr>
                                    </p:animEffect>
                                    <p:anim calcmode="lin" valueType="num">
                                      <p:cBhvr>
                                        <p:cTn id="48" dur="800" decel="100000" fill="hold"/>
                                        <p:tgtEl>
                                          <p:spTgt spid="23"/>
                                        </p:tgtEl>
                                        <p:attrNameLst>
                                          <p:attrName>style.rotation</p:attrName>
                                        </p:attrNameLst>
                                      </p:cBhvr>
                                      <p:tavLst>
                                        <p:tav tm="0">
                                          <p:val>
                                            <p:fltVal val="-90"/>
                                          </p:val>
                                        </p:tav>
                                        <p:tav tm="100000">
                                          <p:val>
                                            <p:fltVal val="0"/>
                                          </p:val>
                                        </p:tav>
                                      </p:tavLst>
                                    </p:anim>
                                    <p:anim calcmode="lin" valueType="num">
                                      <p:cBhvr>
                                        <p:cTn id="49" dur="800" decel="100000" fill="hold"/>
                                        <p:tgtEl>
                                          <p:spTgt spid="23"/>
                                        </p:tgtEl>
                                        <p:attrNameLst>
                                          <p:attrName>ppt_x</p:attrName>
                                        </p:attrNameLst>
                                      </p:cBhvr>
                                      <p:tavLst>
                                        <p:tav tm="0">
                                          <p:val>
                                            <p:strVal val="#ppt_x+0.4"/>
                                          </p:val>
                                        </p:tav>
                                        <p:tav tm="100000">
                                          <p:val>
                                            <p:strVal val="#ppt_x-0.05"/>
                                          </p:val>
                                        </p:tav>
                                      </p:tavLst>
                                    </p:anim>
                                    <p:anim calcmode="lin" valueType="num">
                                      <p:cBhvr>
                                        <p:cTn id="50" dur="800" decel="100000" fill="hold"/>
                                        <p:tgtEl>
                                          <p:spTgt spid="2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800" decel="100000"/>
                                        <p:tgtEl>
                                          <p:spTgt spid="24"/>
                                        </p:tgtEl>
                                      </p:cBhvr>
                                    </p:animEffect>
                                    <p:anim calcmode="lin" valueType="num">
                                      <p:cBhvr>
                                        <p:cTn id="56" dur="800" decel="100000" fill="hold"/>
                                        <p:tgtEl>
                                          <p:spTgt spid="24"/>
                                        </p:tgtEl>
                                        <p:attrNameLst>
                                          <p:attrName>style.rotation</p:attrName>
                                        </p:attrNameLst>
                                      </p:cBhvr>
                                      <p:tavLst>
                                        <p:tav tm="0">
                                          <p:val>
                                            <p:fltVal val="-90"/>
                                          </p:val>
                                        </p:tav>
                                        <p:tav tm="100000">
                                          <p:val>
                                            <p:fltVal val="0"/>
                                          </p:val>
                                        </p:tav>
                                      </p:tavLst>
                                    </p:anim>
                                    <p:anim calcmode="lin" valueType="num">
                                      <p:cBhvr>
                                        <p:cTn id="57" dur="800" decel="100000" fill="hold"/>
                                        <p:tgtEl>
                                          <p:spTgt spid="24"/>
                                        </p:tgtEl>
                                        <p:attrNameLst>
                                          <p:attrName>ppt_x</p:attrName>
                                        </p:attrNameLst>
                                      </p:cBhvr>
                                      <p:tavLst>
                                        <p:tav tm="0">
                                          <p:val>
                                            <p:strVal val="#ppt_x+0.4"/>
                                          </p:val>
                                        </p:tav>
                                        <p:tav tm="100000">
                                          <p:val>
                                            <p:strVal val="#ppt_x-0.05"/>
                                          </p:val>
                                        </p:tav>
                                      </p:tavLst>
                                    </p:anim>
                                    <p:anim calcmode="lin" valueType="num">
                                      <p:cBhvr>
                                        <p:cTn id="58" dur="800" decel="100000" fill="hold"/>
                                        <p:tgtEl>
                                          <p:spTgt spid="2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7" grpId="0" animBg="1"/>
      <p:bldP spid="19" grpId="0" animBg="1"/>
      <p:bldP spid="20"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17</a:t>
            </a:fld>
            <a:endParaRPr lang="fr-FR" b="1"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179512" y="476672"/>
                <a:ext cx="8352928" cy="646331"/>
              </a:xfrm>
              <a:prstGeom prst="rect">
                <a:avLst/>
              </a:prstGeom>
            </p:spPr>
            <p:txBody>
              <a:bodyPr wrap="square">
                <a:spAutoFit/>
              </a:bodyPr>
              <a:lstStyle/>
              <a:p>
                <a:pPr algn="just"/>
                <a:r>
                  <a:rPr lang="en-US" b="1" dirty="0" smtClean="0">
                    <a:solidFill>
                      <a:srgbClr val="000000"/>
                    </a:solidFill>
                    <a:latin typeface="Arial Rounded MT Bold"/>
                  </a:rPr>
                  <a:t>The </a:t>
                </a:r>
                <a:r>
                  <a:rPr lang="en-US" b="1" dirty="0">
                    <a:solidFill>
                      <a:srgbClr val="000000"/>
                    </a:solidFill>
                    <a:latin typeface="Arial Rounded MT Bold"/>
                  </a:rPr>
                  <a:t>instantaneous velocity vector </a:t>
                </a:r>
                <a14:m>
                  <m:oMath xmlns:m="http://schemas.openxmlformats.org/officeDocument/2006/math">
                    <m:acc>
                      <m:accPr>
                        <m:chr m:val="⃗"/>
                        <m:ctrlPr>
                          <a:rPr lang="en-US" b="1" i="1" dirty="0" smtClean="0">
                            <a:solidFill>
                              <a:srgbClr val="000000"/>
                            </a:solidFill>
                            <a:latin typeface="Cambria Math"/>
                          </a:rPr>
                        </m:ctrlPr>
                      </m:accPr>
                      <m:e>
                        <m:r>
                          <a:rPr lang="en-US" b="1" i="1" dirty="0">
                            <a:solidFill>
                              <a:srgbClr val="000000"/>
                            </a:solidFill>
                            <a:latin typeface="Cambria Math"/>
                          </a:rPr>
                          <m:t>𝒗</m:t>
                        </m:r>
                      </m:e>
                    </m:acc>
                  </m:oMath>
                </a14:m>
                <a:r>
                  <a:rPr lang="en-US" b="1" dirty="0">
                    <a:solidFill>
                      <a:srgbClr val="000000"/>
                    </a:solidFill>
                    <a:latin typeface="Arial Rounded MT Bold"/>
                  </a:rPr>
                  <a:t> is carried by </a:t>
                </a:r>
                <a:r>
                  <a:rPr lang="en-US" b="1" dirty="0">
                    <a:solidFill>
                      <a:srgbClr val="00B0F0"/>
                    </a:solidFill>
                    <a:latin typeface="Arial Rounded MT Bold"/>
                  </a:rPr>
                  <a:t>the tangent </a:t>
                </a:r>
                <a:r>
                  <a:rPr lang="en-US" b="1" dirty="0">
                    <a:solidFill>
                      <a:srgbClr val="000000"/>
                    </a:solidFill>
                    <a:latin typeface="Arial Rounded MT Bold"/>
                  </a:rPr>
                  <a:t>to the trajectory at point M; it is always </a:t>
                </a:r>
                <a:r>
                  <a:rPr lang="en-US" b="1" dirty="0">
                    <a:solidFill>
                      <a:srgbClr val="00B0F0"/>
                    </a:solidFill>
                    <a:latin typeface="Arial Rounded MT Bold"/>
                  </a:rPr>
                  <a:t>oriented in the direction of movement</a:t>
                </a:r>
                <a:r>
                  <a:rPr lang="en-US" b="1" dirty="0">
                    <a:solidFill>
                      <a:srgbClr val="000000"/>
                    </a:solidFill>
                    <a:latin typeface="Arial Rounded MT Bold"/>
                  </a:rPr>
                  <a:t>.</a:t>
                </a:r>
                <a:endParaRPr lang="fr-FR" b="1" dirty="0">
                  <a:solidFill>
                    <a:srgbClr val="000000"/>
                  </a:solidFill>
                  <a:latin typeface="Arial Rounded MT Bold"/>
                </a:endParaRPr>
              </a:p>
            </p:txBody>
          </p:sp>
        </mc:Choice>
        <mc:Fallback xmlns="">
          <p:sp>
            <p:nvSpPr>
              <p:cNvPr id="2" name="Rectangle 1"/>
              <p:cNvSpPr>
                <a:spLocks noRot="1" noChangeAspect="1" noMove="1" noResize="1" noEditPoints="1" noAdjustHandles="1" noChangeArrowheads="1" noChangeShapeType="1" noTextEdit="1"/>
              </p:cNvSpPr>
              <p:nvPr/>
            </p:nvSpPr>
            <p:spPr>
              <a:xfrm>
                <a:off x="179512" y="476672"/>
                <a:ext cx="8352928" cy="646331"/>
              </a:xfrm>
              <a:prstGeom prst="rect">
                <a:avLst/>
              </a:prstGeom>
              <a:blipFill rotWithShape="1">
                <a:blip r:embed="rId2"/>
                <a:stretch>
                  <a:fillRect l="-584" t="-4717" r="-584" b="-14151"/>
                </a:stretch>
              </a:blipFill>
            </p:spPr>
            <p:txBody>
              <a:bodyPr/>
              <a:lstStyle/>
              <a:p>
                <a:r>
                  <a:rPr lang="fr-FR">
                    <a:noFill/>
                  </a:rPr>
                  <a:t> </a:t>
                </a:r>
              </a:p>
            </p:txBody>
          </p:sp>
        </mc:Fallback>
      </mc:AlternateContent>
      <p:cxnSp>
        <p:nvCxnSpPr>
          <p:cNvPr id="5" name="Connecteur droit avec flèche 4"/>
          <p:cNvCxnSpPr/>
          <p:nvPr/>
        </p:nvCxnSpPr>
        <p:spPr>
          <a:xfrm flipV="1">
            <a:off x="827584" y="1381981"/>
            <a:ext cx="59322" cy="13933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1747372" y="2445670"/>
            <a:ext cx="605066" cy="6923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2794273" y="3618584"/>
            <a:ext cx="1532836" cy="3144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e 10"/>
          <p:cNvGrpSpPr/>
          <p:nvPr/>
        </p:nvGrpSpPr>
        <p:grpSpPr>
          <a:xfrm>
            <a:off x="981893" y="1367575"/>
            <a:ext cx="3242753" cy="2243372"/>
            <a:chOff x="3489487" y="1326362"/>
            <a:chExt cx="3242753" cy="2243372"/>
          </a:xfrm>
        </p:grpSpPr>
        <p:sp>
          <p:nvSpPr>
            <p:cNvPr id="3" name="Forme libre 2"/>
            <p:cNvSpPr/>
            <p:nvPr/>
          </p:nvSpPr>
          <p:spPr>
            <a:xfrm rot="17800150">
              <a:off x="3738346" y="1077503"/>
              <a:ext cx="2243372" cy="2741089"/>
            </a:xfrm>
            <a:custGeom>
              <a:avLst/>
              <a:gdLst>
                <a:gd name="connsiteX0" fmla="*/ 0 w 1916094"/>
                <a:gd name="connsiteY0" fmla="*/ 144772 h 1550506"/>
                <a:gd name="connsiteX1" fmla="*/ 721217 w 1916094"/>
                <a:gd name="connsiteY1" fmla="*/ 15984 h 1550506"/>
                <a:gd name="connsiteX2" fmla="*/ 734096 w 1916094"/>
                <a:gd name="connsiteY2" fmla="*/ 466744 h 1550506"/>
                <a:gd name="connsiteX3" fmla="*/ 51516 w 1916094"/>
                <a:gd name="connsiteY3" fmla="*/ 1394023 h 1550506"/>
                <a:gd name="connsiteX4" fmla="*/ 1700012 w 1916094"/>
                <a:gd name="connsiteY4" fmla="*/ 1548570 h 1550506"/>
                <a:gd name="connsiteX5" fmla="*/ 1906074 w 1916094"/>
                <a:gd name="connsiteY5" fmla="*/ 1484175 h 1550506"/>
                <a:gd name="connsiteX6" fmla="*/ 1790164 w 1916094"/>
                <a:gd name="connsiteY6" fmla="*/ 1535691 h 1550506"/>
                <a:gd name="connsiteX7" fmla="*/ 1777285 w 1916094"/>
                <a:gd name="connsiteY7" fmla="*/ 1535691 h 155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6094" h="1550506">
                  <a:moveTo>
                    <a:pt x="0" y="144772"/>
                  </a:moveTo>
                  <a:cubicBezTo>
                    <a:pt x="299434" y="53547"/>
                    <a:pt x="598868" y="-37678"/>
                    <a:pt x="721217" y="15984"/>
                  </a:cubicBezTo>
                  <a:cubicBezTo>
                    <a:pt x="843566" y="69646"/>
                    <a:pt x="845713" y="237071"/>
                    <a:pt x="734096" y="466744"/>
                  </a:cubicBezTo>
                  <a:cubicBezTo>
                    <a:pt x="622479" y="696417"/>
                    <a:pt x="-109470" y="1213719"/>
                    <a:pt x="51516" y="1394023"/>
                  </a:cubicBezTo>
                  <a:cubicBezTo>
                    <a:pt x="212502" y="1574327"/>
                    <a:pt x="1390919" y="1533545"/>
                    <a:pt x="1700012" y="1548570"/>
                  </a:cubicBezTo>
                  <a:cubicBezTo>
                    <a:pt x="2009105" y="1563595"/>
                    <a:pt x="1891049" y="1486321"/>
                    <a:pt x="1906074" y="1484175"/>
                  </a:cubicBezTo>
                  <a:cubicBezTo>
                    <a:pt x="1921099" y="1482029"/>
                    <a:pt x="1811629" y="1527105"/>
                    <a:pt x="1790164" y="1535691"/>
                  </a:cubicBezTo>
                  <a:cubicBezTo>
                    <a:pt x="1768699" y="1544277"/>
                    <a:pt x="1772992" y="1539984"/>
                    <a:pt x="1777285" y="15356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6372200" y="1916832"/>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3" name="Connecteur droit avec flèche 12"/>
          <p:cNvCxnSpPr/>
          <p:nvPr/>
        </p:nvCxnSpPr>
        <p:spPr>
          <a:xfrm flipV="1">
            <a:off x="3504566" y="1891216"/>
            <a:ext cx="720080" cy="13409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30100" y="2791828"/>
            <a:ext cx="4574907" cy="369332"/>
          </a:xfrm>
          <a:prstGeom prst="rect">
            <a:avLst/>
          </a:prstGeom>
        </p:spPr>
        <p:txBody>
          <a:bodyPr wrap="none">
            <a:spAutoFit/>
          </a:bodyPr>
          <a:lstStyle/>
          <a:p>
            <a:r>
              <a:rPr lang="fr-FR" b="1" dirty="0">
                <a:solidFill>
                  <a:prstClr val="black"/>
                </a:solidFill>
                <a:latin typeface="Arial Rounded MT Bold" pitchFamily="34" charset="0"/>
              </a:rPr>
              <a:t>Figure </a:t>
            </a:r>
            <a:r>
              <a:rPr lang="fr-FR" b="1" dirty="0" smtClean="0">
                <a:solidFill>
                  <a:prstClr val="black"/>
                </a:solidFill>
                <a:latin typeface="Arial Rounded MT Bold" pitchFamily="34" charset="0"/>
              </a:rPr>
              <a:t>3: </a:t>
            </a:r>
            <a:r>
              <a:rPr lang="en-US" b="1" dirty="0" smtClean="0">
                <a:solidFill>
                  <a:srgbClr val="000000"/>
                </a:solidFill>
                <a:latin typeface="Arial Rounded MT Bold"/>
              </a:rPr>
              <a:t>instantaneous </a:t>
            </a:r>
            <a:r>
              <a:rPr lang="en-US" b="1" dirty="0">
                <a:solidFill>
                  <a:srgbClr val="000000"/>
                </a:solidFill>
                <a:latin typeface="Arial Rounded MT Bold"/>
              </a:rPr>
              <a:t>velocity vector </a:t>
            </a:r>
            <a:endParaRPr lang="fr-FR" dirty="0"/>
          </a:p>
        </p:txBody>
      </p:sp>
      <p:sp>
        <p:nvSpPr>
          <p:cNvPr id="18" name="Rectangle 17"/>
          <p:cNvSpPr/>
          <p:nvPr/>
        </p:nvSpPr>
        <p:spPr>
          <a:xfrm>
            <a:off x="251520" y="4535713"/>
            <a:ext cx="643516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a:solidFill>
                  <a:srgbClr val="000000"/>
                </a:solidFill>
                <a:latin typeface="Arial Rounded MT Bold"/>
              </a:rPr>
              <a:t>Magnitude of the </a:t>
            </a:r>
            <a:r>
              <a:rPr lang="fr-FR" b="1" dirty="0" err="1">
                <a:solidFill>
                  <a:srgbClr val="000000"/>
                </a:solidFill>
                <a:latin typeface="Arial Rounded MT Bold"/>
              </a:rPr>
              <a:t>instantaneous</a:t>
            </a:r>
            <a:r>
              <a:rPr lang="fr-FR" b="1" dirty="0">
                <a:solidFill>
                  <a:srgbClr val="000000"/>
                </a:solidFill>
                <a:latin typeface="Arial Rounded MT Bold"/>
              </a:rPr>
              <a:t> </a:t>
            </a:r>
            <a:r>
              <a:rPr lang="fr-FR" b="1" dirty="0" err="1">
                <a:solidFill>
                  <a:srgbClr val="000000"/>
                </a:solidFill>
                <a:latin typeface="Arial Rounded MT Bold"/>
              </a:rPr>
              <a:t>velocity</a:t>
            </a:r>
            <a:r>
              <a:rPr lang="fr-FR" b="1" dirty="0">
                <a:solidFill>
                  <a:srgbClr val="000000"/>
                </a:solidFill>
                <a:latin typeface="Arial Rounded MT Bold"/>
              </a:rPr>
              <a:t> </a:t>
            </a:r>
            <a:r>
              <a:rPr lang="fr-FR" b="1" dirty="0" err="1">
                <a:solidFill>
                  <a:srgbClr val="000000"/>
                </a:solidFill>
                <a:latin typeface="Arial Rounded MT Bold"/>
              </a:rPr>
              <a:t>vector</a:t>
            </a:r>
            <a:r>
              <a:rPr lang="fr-FR" b="1" dirty="0">
                <a:solidFill>
                  <a:srgbClr val="000000"/>
                </a:solidFill>
                <a:latin typeface="Arial Rounded MT Bold"/>
              </a:rPr>
              <a:t> </a:t>
            </a:r>
            <a:r>
              <a:rPr lang="fr-FR" b="1" dirty="0" err="1">
                <a:solidFill>
                  <a:srgbClr val="000000"/>
                </a:solidFill>
                <a:latin typeface="Arial Rounded MT Bold"/>
              </a:rPr>
              <a:t>modulus</a:t>
            </a:r>
            <a:endParaRPr lang="fr-FR" b="1" dirty="0">
              <a:solidFill>
                <a:srgbClr val="000000"/>
              </a:solidFill>
              <a:latin typeface="Arial Rounded MT Bold"/>
            </a:endParaRPr>
          </a:p>
        </p:txBody>
      </p:sp>
      <mc:AlternateContent xmlns:mc="http://schemas.openxmlformats.org/markup-compatibility/2006" xmlns:a14="http://schemas.microsoft.com/office/drawing/2010/main">
        <mc:Choice Requires="a14">
          <p:sp>
            <p:nvSpPr>
              <p:cNvPr id="19" name="ZoneTexte 18"/>
              <p:cNvSpPr txBox="1"/>
              <p:nvPr/>
            </p:nvSpPr>
            <p:spPr>
              <a:xfrm>
                <a:off x="448274" y="5248184"/>
                <a:ext cx="3607526" cy="688715"/>
              </a:xfrm>
              <a:prstGeom prst="rect">
                <a:avLst/>
              </a:prstGeom>
              <a:solidFill>
                <a:schemeClr val="accent3">
                  <a:lumMod val="20000"/>
                  <a:lumOff val="80000"/>
                </a:schemeClr>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0" i="1" smtClean="0">
                          <a:latin typeface="Cambria Math"/>
                        </a:rPr>
                        <m:t>𝑣</m:t>
                      </m:r>
                      <m:r>
                        <a:rPr lang="fr-FR" sz="3200" b="0" i="1" smtClean="0">
                          <a:latin typeface="Cambria Math"/>
                        </a:rPr>
                        <m:t>=</m:t>
                      </m:r>
                      <m:rad>
                        <m:radPr>
                          <m:degHide m:val="on"/>
                          <m:ctrlPr>
                            <a:rPr lang="fr-FR" sz="3200" b="0" i="1" smtClean="0">
                              <a:latin typeface="Cambria Math"/>
                            </a:rPr>
                          </m:ctrlPr>
                        </m:radPr>
                        <m:deg/>
                        <m:e>
                          <m:sSup>
                            <m:sSupPr>
                              <m:ctrlPr>
                                <a:rPr lang="fr-FR" sz="3200" b="0" i="1" smtClean="0">
                                  <a:latin typeface="Cambria Math"/>
                                </a:rPr>
                              </m:ctrlPr>
                            </m:sSupPr>
                            <m:e>
                              <m:acc>
                                <m:accPr>
                                  <m:chr m:val="̇"/>
                                  <m:ctrlPr>
                                    <a:rPr lang="fr-FR" sz="3200" b="0" i="1" smtClean="0">
                                      <a:latin typeface="Cambria Math"/>
                                    </a:rPr>
                                  </m:ctrlPr>
                                </m:accPr>
                                <m:e>
                                  <m:r>
                                    <a:rPr lang="fr-FR" sz="3200" b="0" i="1" smtClean="0">
                                      <a:latin typeface="Cambria Math"/>
                                    </a:rPr>
                                    <m:t>𝑥</m:t>
                                  </m:r>
                                </m:e>
                              </m:acc>
                            </m:e>
                            <m:sup>
                              <m:r>
                                <a:rPr lang="fr-FR" sz="3200" b="0" i="1" smtClean="0">
                                  <a:latin typeface="Cambria Math"/>
                                </a:rPr>
                                <m:t>2</m:t>
                              </m:r>
                            </m:sup>
                          </m:sSup>
                          <m:r>
                            <a:rPr lang="fr-FR" sz="3200" b="0" i="1" smtClean="0">
                              <a:latin typeface="Cambria Math"/>
                            </a:rPr>
                            <m:t>+</m:t>
                          </m:r>
                          <m:sSup>
                            <m:sSupPr>
                              <m:ctrlPr>
                                <a:rPr lang="fr-FR" sz="3200" b="0" i="1" smtClean="0">
                                  <a:latin typeface="Cambria Math"/>
                                </a:rPr>
                              </m:ctrlPr>
                            </m:sSupPr>
                            <m:e>
                              <m:acc>
                                <m:accPr>
                                  <m:chr m:val="̇"/>
                                  <m:ctrlPr>
                                    <a:rPr lang="fr-FR" sz="3200" b="0" i="1" smtClean="0">
                                      <a:latin typeface="Cambria Math"/>
                                    </a:rPr>
                                  </m:ctrlPr>
                                </m:accPr>
                                <m:e>
                                  <m:r>
                                    <a:rPr lang="fr-FR" sz="3200" b="0" i="1" smtClean="0">
                                      <a:latin typeface="Cambria Math"/>
                                    </a:rPr>
                                    <m:t>𝑦</m:t>
                                  </m:r>
                                </m:e>
                              </m:acc>
                            </m:e>
                            <m:sup>
                              <m:r>
                                <a:rPr lang="fr-FR" sz="3200" b="0" i="1" smtClean="0">
                                  <a:latin typeface="Cambria Math"/>
                                </a:rPr>
                                <m:t>2</m:t>
                              </m:r>
                            </m:sup>
                          </m:sSup>
                          <m:r>
                            <a:rPr lang="fr-FR" sz="3200" b="0" i="1" smtClean="0">
                              <a:latin typeface="Cambria Math"/>
                            </a:rPr>
                            <m:t>+</m:t>
                          </m:r>
                          <m:sSup>
                            <m:sSupPr>
                              <m:ctrlPr>
                                <a:rPr lang="fr-FR" sz="3200" b="0" i="1" smtClean="0">
                                  <a:latin typeface="Cambria Math"/>
                                </a:rPr>
                              </m:ctrlPr>
                            </m:sSupPr>
                            <m:e>
                              <m:acc>
                                <m:accPr>
                                  <m:chr m:val="̇"/>
                                  <m:ctrlPr>
                                    <a:rPr lang="fr-FR" sz="3200" b="0" i="1" smtClean="0">
                                      <a:latin typeface="Cambria Math"/>
                                    </a:rPr>
                                  </m:ctrlPr>
                                </m:accPr>
                                <m:e>
                                  <m:r>
                                    <a:rPr lang="fr-FR" sz="3200" b="0" i="1" smtClean="0">
                                      <a:latin typeface="Cambria Math"/>
                                    </a:rPr>
                                    <m:t>𝑧</m:t>
                                  </m:r>
                                </m:e>
                              </m:acc>
                            </m:e>
                            <m:sup>
                              <m:r>
                                <a:rPr lang="fr-FR" sz="3200" b="0" i="1" smtClean="0">
                                  <a:latin typeface="Cambria Math"/>
                                </a:rPr>
                                <m:t>2</m:t>
                              </m:r>
                            </m:sup>
                          </m:sSup>
                        </m:e>
                      </m:rad>
                    </m:oMath>
                  </m:oMathPara>
                </a14:m>
                <a:endParaRPr lang="fr-FR" sz="3200" dirty="0"/>
              </a:p>
            </p:txBody>
          </p:sp>
        </mc:Choice>
        <mc:Fallback xmlns="">
          <p:sp>
            <p:nvSpPr>
              <p:cNvPr id="19" name="ZoneTexte 18"/>
              <p:cNvSpPr txBox="1">
                <a:spLocks noRot="1" noChangeAspect="1" noMove="1" noResize="1" noEditPoints="1" noAdjustHandles="1" noChangeArrowheads="1" noChangeShapeType="1" noTextEdit="1"/>
              </p:cNvSpPr>
              <p:nvPr/>
            </p:nvSpPr>
            <p:spPr>
              <a:xfrm>
                <a:off x="448274" y="5248184"/>
                <a:ext cx="3607526" cy="688715"/>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p:sp>
        <p:nvSpPr>
          <p:cNvPr id="20" name="Rectangle 19"/>
          <p:cNvSpPr/>
          <p:nvPr/>
        </p:nvSpPr>
        <p:spPr>
          <a:xfrm>
            <a:off x="4078925" y="5436284"/>
            <a:ext cx="3513078" cy="369332"/>
          </a:xfrm>
          <a:prstGeom prst="rect">
            <a:avLst/>
          </a:prstGeom>
        </p:spPr>
        <p:txBody>
          <a:bodyPr wrap="none">
            <a:spAutoFit/>
          </a:bodyPr>
          <a:lstStyle/>
          <a:p>
            <a:r>
              <a:rPr lang="en-US" b="1" dirty="0">
                <a:solidFill>
                  <a:srgbClr val="000000"/>
                </a:solidFill>
                <a:latin typeface="Arial Rounded MT Bold"/>
              </a:rPr>
              <a:t>The SI unit of </a:t>
            </a:r>
            <a:r>
              <a:rPr lang="fr-FR" b="1" dirty="0" err="1">
                <a:solidFill>
                  <a:srgbClr val="000000"/>
                </a:solidFill>
                <a:latin typeface="Arial Rounded MT Bold"/>
              </a:rPr>
              <a:t>velocity</a:t>
            </a:r>
            <a:r>
              <a:rPr lang="fr-FR" b="1" dirty="0">
                <a:solidFill>
                  <a:srgbClr val="000000"/>
                </a:solidFill>
                <a:latin typeface="Arial Rounded MT Bold"/>
              </a:rPr>
              <a:t> </a:t>
            </a:r>
            <a:r>
              <a:rPr lang="en-US" b="1" dirty="0" smtClean="0">
                <a:solidFill>
                  <a:srgbClr val="000000"/>
                </a:solidFill>
                <a:latin typeface="Arial Rounded MT Bold"/>
              </a:rPr>
              <a:t>is </a:t>
            </a:r>
            <a:r>
              <a:rPr lang="fr-FR" b="1" dirty="0" smtClean="0">
                <a:solidFill>
                  <a:prstClr val="black"/>
                </a:solidFill>
                <a:latin typeface="Arial Rounded MT Bold" pitchFamily="34" charset="0"/>
              </a:rPr>
              <a:t>(m/s</a:t>
            </a:r>
            <a:r>
              <a:rPr lang="fr-FR" b="1" dirty="0">
                <a:solidFill>
                  <a:prstClr val="black"/>
                </a:solidFill>
                <a:latin typeface="Arial Rounded MT Bold" pitchFamily="34" charset="0"/>
              </a:rPr>
              <a:t>) </a:t>
            </a:r>
            <a:endParaRPr lang="fr-FR" dirty="0"/>
          </a:p>
        </p:txBody>
      </p:sp>
      <p:grpSp>
        <p:nvGrpSpPr>
          <p:cNvPr id="16" name="Groupe 15"/>
          <p:cNvGrpSpPr/>
          <p:nvPr/>
        </p:nvGrpSpPr>
        <p:grpSpPr>
          <a:xfrm>
            <a:off x="323528" y="2561712"/>
            <a:ext cx="587717" cy="369332"/>
            <a:chOff x="323528" y="2561712"/>
            <a:chExt cx="587717" cy="369332"/>
          </a:xfrm>
        </p:grpSpPr>
        <mc:AlternateContent xmlns:mc="http://schemas.openxmlformats.org/markup-compatibility/2006" xmlns:a14="http://schemas.microsoft.com/office/drawing/2010/main">
          <mc:Choice Requires="a14">
            <p:sp>
              <p:nvSpPr>
                <p:cNvPr id="14" name="ZoneTexte 13"/>
                <p:cNvSpPr txBox="1"/>
                <p:nvPr/>
              </p:nvSpPr>
              <p:spPr>
                <a:xfrm>
                  <a:off x="323528" y="256171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a:rPr>
                            </m:ctrlPr>
                          </m:sSubPr>
                          <m:e>
                            <m:r>
                              <a:rPr lang="fr-FR" b="1" i="1" smtClean="0">
                                <a:latin typeface="Cambria Math"/>
                              </a:rPr>
                              <m:t>𝑴</m:t>
                            </m:r>
                          </m:e>
                          <m:sub>
                            <m:r>
                              <a:rPr lang="fr-FR" b="1" i="1" smtClean="0">
                                <a:latin typeface="Cambria Math"/>
                              </a:rPr>
                              <m:t>𝟏</m:t>
                            </m:r>
                          </m:sub>
                        </m:sSub>
                      </m:oMath>
                    </m:oMathPara>
                  </a14:m>
                  <a:endParaRPr lang="fr-FR" b="1" dirty="0"/>
                </a:p>
              </p:txBody>
            </p:sp>
          </mc:Choice>
          <mc:Fallback xmlns="">
            <p:sp>
              <p:nvSpPr>
                <p:cNvPr id="14" name="ZoneTexte 13"/>
                <p:cNvSpPr txBox="1">
                  <a:spLocks noRot="1" noChangeAspect="1" noMove="1" noResize="1" noEditPoints="1" noAdjustHandles="1" noChangeArrowheads="1" noChangeShapeType="1" noTextEdit="1"/>
                </p:cNvSpPr>
                <p:nvPr/>
              </p:nvSpPr>
              <p:spPr>
                <a:xfrm>
                  <a:off x="323528" y="2561712"/>
                  <a:ext cx="504056" cy="369332"/>
                </a:xfrm>
                <a:prstGeom prst="rect">
                  <a:avLst/>
                </a:prstGeom>
                <a:blipFill rotWithShape="1">
                  <a:blip r:embed="rId4"/>
                  <a:stretch>
                    <a:fillRect/>
                  </a:stretch>
                </a:blipFill>
              </p:spPr>
              <p:txBody>
                <a:bodyPr/>
                <a:lstStyle/>
                <a:p>
                  <a:r>
                    <a:rPr lang="fr-FR">
                      <a:noFill/>
                    </a:rPr>
                    <a:t> </a:t>
                  </a:r>
                </a:p>
              </p:txBody>
            </p:sp>
          </mc:Fallback>
        </mc:AlternateContent>
        <p:sp>
          <p:nvSpPr>
            <p:cNvPr id="15" name="Ellipse 14"/>
            <p:cNvSpPr/>
            <p:nvPr/>
          </p:nvSpPr>
          <p:spPr>
            <a:xfrm>
              <a:off x="803245" y="2758712"/>
              <a:ext cx="108000" cy="94224"/>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grpSp>
        <p:nvGrpSpPr>
          <p:cNvPr id="21" name="Groupe 20"/>
          <p:cNvGrpSpPr/>
          <p:nvPr/>
        </p:nvGrpSpPr>
        <p:grpSpPr>
          <a:xfrm>
            <a:off x="1187624" y="2204864"/>
            <a:ext cx="587717" cy="369332"/>
            <a:chOff x="323528" y="2561712"/>
            <a:chExt cx="587717" cy="369332"/>
          </a:xfrm>
        </p:grpSpPr>
        <mc:AlternateContent xmlns:mc="http://schemas.openxmlformats.org/markup-compatibility/2006" xmlns:a14="http://schemas.microsoft.com/office/drawing/2010/main">
          <mc:Choice Requires="a14">
            <p:sp>
              <p:nvSpPr>
                <p:cNvPr id="22" name="ZoneTexte 21"/>
                <p:cNvSpPr txBox="1"/>
                <p:nvPr/>
              </p:nvSpPr>
              <p:spPr>
                <a:xfrm>
                  <a:off x="323528" y="256171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a:rPr>
                            </m:ctrlPr>
                          </m:sSubPr>
                          <m:e>
                            <m:r>
                              <a:rPr lang="fr-FR" b="1" i="1" smtClean="0">
                                <a:latin typeface="Cambria Math"/>
                              </a:rPr>
                              <m:t>𝑴</m:t>
                            </m:r>
                          </m:e>
                          <m:sub>
                            <m:r>
                              <a:rPr lang="fr-FR" b="1" i="1" smtClean="0">
                                <a:latin typeface="Cambria Math"/>
                              </a:rPr>
                              <m:t>𝟐</m:t>
                            </m:r>
                          </m:sub>
                        </m:sSub>
                      </m:oMath>
                    </m:oMathPara>
                  </a14:m>
                  <a:endParaRPr lang="fr-FR" b="1" dirty="0"/>
                </a:p>
              </p:txBody>
            </p:sp>
          </mc:Choice>
          <mc:Fallback xmlns="">
            <p:sp>
              <p:nvSpPr>
                <p:cNvPr id="22" name="ZoneTexte 21"/>
                <p:cNvSpPr txBox="1">
                  <a:spLocks noRot="1" noChangeAspect="1" noMove="1" noResize="1" noEditPoints="1" noAdjustHandles="1" noChangeArrowheads="1" noChangeShapeType="1" noTextEdit="1"/>
                </p:cNvSpPr>
                <p:nvPr/>
              </p:nvSpPr>
              <p:spPr>
                <a:xfrm>
                  <a:off x="323528" y="2561712"/>
                  <a:ext cx="504056" cy="369332"/>
                </a:xfrm>
                <a:prstGeom prst="rect">
                  <a:avLst/>
                </a:prstGeom>
                <a:blipFill rotWithShape="1">
                  <a:blip r:embed="rId5"/>
                  <a:stretch>
                    <a:fillRect/>
                  </a:stretch>
                </a:blipFill>
              </p:spPr>
              <p:txBody>
                <a:bodyPr/>
                <a:lstStyle/>
                <a:p>
                  <a:r>
                    <a:rPr lang="fr-FR">
                      <a:noFill/>
                    </a:rPr>
                    <a:t> </a:t>
                  </a:r>
                </a:p>
              </p:txBody>
            </p:sp>
          </mc:Fallback>
        </mc:AlternateContent>
        <p:sp>
          <p:nvSpPr>
            <p:cNvPr id="23" name="Ellipse 22"/>
            <p:cNvSpPr/>
            <p:nvPr/>
          </p:nvSpPr>
          <p:spPr>
            <a:xfrm>
              <a:off x="803245" y="2758712"/>
              <a:ext cx="108000" cy="94224"/>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grpSp>
        <p:nvGrpSpPr>
          <p:cNvPr id="24" name="Groupe 23"/>
          <p:cNvGrpSpPr/>
          <p:nvPr/>
        </p:nvGrpSpPr>
        <p:grpSpPr>
          <a:xfrm>
            <a:off x="2260923" y="3710099"/>
            <a:ext cx="587717" cy="369332"/>
            <a:chOff x="323528" y="2561712"/>
            <a:chExt cx="587717" cy="369332"/>
          </a:xfrm>
        </p:grpSpPr>
        <mc:AlternateContent xmlns:mc="http://schemas.openxmlformats.org/markup-compatibility/2006" xmlns:a14="http://schemas.microsoft.com/office/drawing/2010/main">
          <mc:Choice Requires="a14">
            <p:sp>
              <p:nvSpPr>
                <p:cNvPr id="25" name="ZoneTexte 24"/>
                <p:cNvSpPr txBox="1"/>
                <p:nvPr/>
              </p:nvSpPr>
              <p:spPr>
                <a:xfrm>
                  <a:off x="323528" y="256171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a:rPr>
                            </m:ctrlPr>
                          </m:sSubPr>
                          <m:e>
                            <m:r>
                              <a:rPr lang="fr-FR" b="1" i="1" smtClean="0">
                                <a:latin typeface="Cambria Math"/>
                              </a:rPr>
                              <m:t>𝑴</m:t>
                            </m:r>
                          </m:e>
                          <m:sub>
                            <m:r>
                              <a:rPr lang="fr-FR" b="1" i="1" smtClean="0">
                                <a:latin typeface="Cambria Math"/>
                              </a:rPr>
                              <m:t>𝟑</m:t>
                            </m:r>
                          </m:sub>
                        </m:sSub>
                      </m:oMath>
                    </m:oMathPara>
                  </a14:m>
                  <a:endParaRPr lang="fr-FR" b="1" dirty="0"/>
                </a:p>
              </p:txBody>
            </p:sp>
          </mc:Choice>
          <mc:Fallback xmlns="">
            <p:sp>
              <p:nvSpPr>
                <p:cNvPr id="25" name="ZoneTexte 24"/>
                <p:cNvSpPr txBox="1">
                  <a:spLocks noRot="1" noChangeAspect="1" noMove="1" noResize="1" noEditPoints="1" noAdjustHandles="1" noChangeArrowheads="1" noChangeShapeType="1" noTextEdit="1"/>
                </p:cNvSpPr>
                <p:nvPr/>
              </p:nvSpPr>
              <p:spPr>
                <a:xfrm>
                  <a:off x="323528" y="2561712"/>
                  <a:ext cx="504056" cy="369332"/>
                </a:xfrm>
                <a:prstGeom prst="rect">
                  <a:avLst/>
                </a:prstGeom>
                <a:blipFill rotWithShape="1">
                  <a:blip r:embed="rId6"/>
                  <a:stretch>
                    <a:fillRect/>
                  </a:stretch>
                </a:blipFill>
              </p:spPr>
              <p:txBody>
                <a:bodyPr/>
                <a:lstStyle/>
                <a:p>
                  <a:r>
                    <a:rPr lang="fr-FR">
                      <a:noFill/>
                    </a:rPr>
                    <a:t> </a:t>
                  </a:r>
                </a:p>
              </p:txBody>
            </p:sp>
          </mc:Fallback>
        </mc:AlternateContent>
        <p:sp>
          <p:nvSpPr>
            <p:cNvPr id="26" name="Ellipse 25"/>
            <p:cNvSpPr/>
            <p:nvPr/>
          </p:nvSpPr>
          <p:spPr>
            <a:xfrm>
              <a:off x="803245" y="2758712"/>
              <a:ext cx="108000" cy="94224"/>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grpSp>
        <p:nvGrpSpPr>
          <p:cNvPr id="30" name="Groupe 29"/>
          <p:cNvGrpSpPr/>
          <p:nvPr/>
        </p:nvGrpSpPr>
        <p:grpSpPr>
          <a:xfrm>
            <a:off x="2966155" y="3005336"/>
            <a:ext cx="587717" cy="369332"/>
            <a:chOff x="323528" y="2561712"/>
            <a:chExt cx="587717" cy="369332"/>
          </a:xfrm>
        </p:grpSpPr>
        <mc:AlternateContent xmlns:mc="http://schemas.openxmlformats.org/markup-compatibility/2006" xmlns:a14="http://schemas.microsoft.com/office/drawing/2010/main">
          <mc:Choice Requires="a14">
            <p:sp>
              <p:nvSpPr>
                <p:cNvPr id="31" name="ZoneTexte 30"/>
                <p:cNvSpPr txBox="1"/>
                <p:nvPr/>
              </p:nvSpPr>
              <p:spPr>
                <a:xfrm>
                  <a:off x="323528" y="256171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a:rPr>
                            </m:ctrlPr>
                          </m:sSubPr>
                          <m:e>
                            <m:r>
                              <a:rPr lang="fr-FR" b="1" i="1" smtClean="0">
                                <a:latin typeface="Cambria Math"/>
                              </a:rPr>
                              <m:t>𝑴</m:t>
                            </m:r>
                            <m:r>
                              <a:rPr lang="fr-FR" b="1" i="1" smtClean="0">
                                <a:latin typeface="Cambria Math"/>
                              </a:rPr>
                              <m:t>𝟒</m:t>
                            </m:r>
                          </m:e>
                          <m:sub>
                            <m:r>
                              <a:rPr lang="fr-FR" b="1" i="1" smtClean="0">
                                <a:latin typeface="Cambria Math"/>
                              </a:rPr>
                              <m:t>𝟏</m:t>
                            </m:r>
                          </m:sub>
                        </m:sSub>
                      </m:oMath>
                    </m:oMathPara>
                  </a14:m>
                  <a:endParaRPr lang="fr-FR" b="1" dirty="0"/>
                </a:p>
              </p:txBody>
            </p:sp>
          </mc:Choice>
          <mc:Fallback xmlns="">
            <p:sp>
              <p:nvSpPr>
                <p:cNvPr id="31" name="ZoneTexte 30"/>
                <p:cNvSpPr txBox="1">
                  <a:spLocks noRot="1" noChangeAspect="1" noMove="1" noResize="1" noEditPoints="1" noAdjustHandles="1" noChangeArrowheads="1" noChangeShapeType="1" noTextEdit="1"/>
                </p:cNvSpPr>
                <p:nvPr/>
              </p:nvSpPr>
              <p:spPr>
                <a:xfrm>
                  <a:off x="323528" y="2561712"/>
                  <a:ext cx="504056" cy="369332"/>
                </a:xfrm>
                <a:prstGeom prst="rect">
                  <a:avLst/>
                </a:prstGeom>
                <a:blipFill rotWithShape="1">
                  <a:blip r:embed="rId7"/>
                  <a:stretch>
                    <a:fillRect r="-20732"/>
                  </a:stretch>
                </a:blipFill>
              </p:spPr>
              <p:txBody>
                <a:bodyPr/>
                <a:lstStyle/>
                <a:p>
                  <a:r>
                    <a:rPr lang="fr-FR">
                      <a:noFill/>
                    </a:rPr>
                    <a:t> </a:t>
                  </a:r>
                </a:p>
              </p:txBody>
            </p:sp>
          </mc:Fallback>
        </mc:AlternateContent>
        <p:sp>
          <p:nvSpPr>
            <p:cNvPr id="32" name="Ellipse 31"/>
            <p:cNvSpPr/>
            <p:nvPr/>
          </p:nvSpPr>
          <p:spPr>
            <a:xfrm>
              <a:off x="803245" y="2758712"/>
              <a:ext cx="108000" cy="94224"/>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Tree>
    <p:extLst>
      <p:ext uri="{BB962C8B-B14F-4D97-AF65-F5344CB8AC3E}">
        <p14:creationId xmlns:p14="http://schemas.microsoft.com/office/powerpoint/2010/main" val="32444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1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18</a:t>
            </a:fld>
            <a:endParaRPr lang="fr-FR" b="1" dirty="0">
              <a:solidFill>
                <a:schemeClr val="tx1"/>
              </a:solidFill>
            </a:endParaRPr>
          </a:p>
        </p:txBody>
      </p:sp>
      <mc:AlternateContent xmlns:mc="http://schemas.openxmlformats.org/markup-compatibility/2006" xmlns:a14="http://schemas.microsoft.com/office/drawing/2010/main">
        <mc:Choice Requires="a14">
          <p:sp>
            <p:nvSpPr>
              <p:cNvPr id="4" name="Rectangle 3"/>
              <p:cNvSpPr/>
              <p:nvPr/>
            </p:nvSpPr>
            <p:spPr>
              <a:xfrm>
                <a:off x="35496" y="1077314"/>
                <a:ext cx="2071273" cy="402931"/>
              </a:xfrm>
              <a:prstGeom prst="rect">
                <a:avLst/>
              </a:prstGeom>
            </p:spPr>
            <p:txBody>
              <a:bodyPr wrap="none">
                <a:spAutoFit/>
              </a:bodyPr>
              <a:lstStyle/>
              <a:p>
                <a:r>
                  <a:rPr lang="fr-FR" b="1" dirty="0" smtClean="0">
                    <a:solidFill>
                      <a:srgbClr val="000000"/>
                    </a:solidFill>
                    <a:latin typeface="Arial Rounded MT Bold"/>
                  </a:rPr>
                  <a:t>1. </a:t>
                </a:r>
                <a:r>
                  <a:rPr lang="fr-FR" b="1" dirty="0" err="1" smtClean="0">
                    <a:solidFill>
                      <a:srgbClr val="000000"/>
                    </a:solidFill>
                    <a:latin typeface="Arial Rounded MT Bold"/>
                  </a:rPr>
                  <a:t>Calculate</a:t>
                </a:r>
                <a:r>
                  <a:rPr lang="fr-FR" b="1" dirty="0" smtClean="0">
                    <a:solidFill>
                      <a:srgbClr val="000000"/>
                    </a:solidFill>
                    <a:latin typeface="Arial Rounded MT Bold"/>
                  </a:rPr>
                  <a:t> </a:t>
                </a:r>
                <a14:m>
                  <m:oMath xmlns:m="http://schemas.openxmlformats.org/officeDocument/2006/math">
                    <m:acc>
                      <m:accPr>
                        <m:chr m:val="⃗"/>
                        <m:ctrlPr>
                          <a:rPr lang="fr-FR" b="1" i="1" smtClean="0">
                            <a:solidFill>
                              <a:srgbClr val="000000"/>
                            </a:solidFill>
                            <a:latin typeface="Cambria Math"/>
                          </a:rPr>
                        </m:ctrlPr>
                      </m:accPr>
                      <m:e>
                        <m:r>
                          <a:rPr lang="fr-FR" b="1" i="1" smtClean="0">
                            <a:solidFill>
                              <a:srgbClr val="000000"/>
                            </a:solidFill>
                            <a:latin typeface="Cambria Math"/>
                          </a:rPr>
                          <m:t>𝑽</m:t>
                        </m:r>
                      </m:e>
                    </m:acc>
                    <m:d>
                      <m:dPr>
                        <m:ctrlPr>
                          <a:rPr lang="fr-FR" b="1" i="1" smtClean="0">
                            <a:solidFill>
                              <a:srgbClr val="000000"/>
                            </a:solidFill>
                            <a:latin typeface="Cambria Math"/>
                          </a:rPr>
                        </m:ctrlPr>
                      </m:dPr>
                      <m:e>
                        <m:r>
                          <a:rPr lang="fr-FR" b="1" i="1" smtClean="0">
                            <a:solidFill>
                              <a:srgbClr val="000000"/>
                            </a:solidFill>
                            <a:latin typeface="Cambria Math"/>
                          </a:rPr>
                          <m:t>𝒕</m:t>
                        </m:r>
                      </m:e>
                    </m:d>
                    <m:r>
                      <a:rPr lang="fr-FR" b="1" i="1" smtClean="0">
                        <a:solidFill>
                          <a:srgbClr val="000000"/>
                        </a:solidFill>
                        <a:latin typeface="Cambria Math"/>
                      </a:rPr>
                      <m:t>.</m:t>
                    </m:r>
                  </m:oMath>
                </a14:m>
                <a:endParaRPr lang="fr-FR" b="1" dirty="0">
                  <a:solidFill>
                    <a:srgbClr val="000000"/>
                  </a:solidFill>
                  <a:latin typeface="Arial Rounded MT Bold"/>
                </a:endParaRPr>
              </a:p>
            </p:txBody>
          </p:sp>
        </mc:Choice>
        <mc:Fallback xmlns="">
          <p:sp>
            <p:nvSpPr>
              <p:cNvPr id="4" name="Rectangle 3"/>
              <p:cNvSpPr>
                <a:spLocks noRot="1" noChangeAspect="1" noMove="1" noResize="1" noEditPoints="1" noAdjustHandles="1" noChangeArrowheads="1" noChangeShapeType="1" noTextEdit="1"/>
              </p:cNvSpPr>
              <p:nvPr/>
            </p:nvSpPr>
            <p:spPr>
              <a:xfrm>
                <a:off x="35496" y="1077314"/>
                <a:ext cx="2071273" cy="402931"/>
              </a:xfrm>
              <a:prstGeom prst="rect">
                <a:avLst/>
              </a:prstGeom>
              <a:blipFill rotWithShape="1">
                <a:blip r:embed="rId2"/>
                <a:stretch>
                  <a:fillRect l="-2647" b="-22727"/>
                </a:stretch>
              </a:blipFill>
            </p:spPr>
            <p:txBody>
              <a:bodyPr/>
              <a:lstStyle/>
              <a:p>
                <a:r>
                  <a:rPr lang="fr-FR">
                    <a:noFill/>
                  </a:rPr>
                  <a:t> </a:t>
                </a:r>
              </a:p>
            </p:txBody>
          </p:sp>
        </mc:Fallback>
      </mc:AlternateContent>
      <p:sp>
        <p:nvSpPr>
          <p:cNvPr id="6" name="Rectangle 5"/>
          <p:cNvSpPr/>
          <p:nvPr/>
        </p:nvSpPr>
        <p:spPr>
          <a:xfrm>
            <a:off x="40965" y="116632"/>
            <a:ext cx="1458091" cy="369332"/>
          </a:xfrm>
          <a:prstGeom prst="rect">
            <a:avLst/>
          </a:prstGeom>
          <a:solidFill>
            <a:srgbClr val="FFFF00"/>
          </a:solidFill>
        </p:spPr>
        <p:txBody>
          <a:bodyPr wrap="none">
            <a:spAutoFit/>
          </a:bodyPr>
          <a:lstStyle/>
          <a:p>
            <a:r>
              <a:rPr lang="fr-FR" b="1" dirty="0">
                <a:solidFill>
                  <a:srgbClr val="000000"/>
                </a:solidFill>
                <a:latin typeface="Arial Rounded MT Bold"/>
              </a:rPr>
              <a:t>Application</a:t>
            </a:r>
          </a:p>
        </p:txBody>
      </p:sp>
      <mc:AlternateContent xmlns:mc="http://schemas.openxmlformats.org/markup-compatibility/2006" xmlns:a14="http://schemas.microsoft.com/office/drawing/2010/main">
        <mc:Choice Requires="a14">
          <p:sp>
            <p:nvSpPr>
              <p:cNvPr id="8" name="Rectangle 7"/>
              <p:cNvSpPr/>
              <p:nvPr/>
            </p:nvSpPr>
            <p:spPr>
              <a:xfrm>
                <a:off x="35496" y="597375"/>
                <a:ext cx="6669583" cy="404791"/>
              </a:xfrm>
              <a:prstGeom prst="rect">
                <a:avLst/>
              </a:prstGeom>
            </p:spPr>
            <p:txBody>
              <a:bodyPr wrap="none">
                <a:spAutoFit/>
              </a:bodyPr>
              <a:lstStyle/>
              <a:p>
                <a:r>
                  <a:rPr lang="en-US" b="1" dirty="0" smtClean="0">
                    <a:solidFill>
                      <a:srgbClr val="000000"/>
                    </a:solidFill>
                    <a:latin typeface="Arial Rounded MT Bold"/>
                  </a:rPr>
                  <a:t>We </a:t>
                </a:r>
                <a:r>
                  <a:rPr lang="en-US" b="1" dirty="0">
                    <a:solidFill>
                      <a:srgbClr val="000000"/>
                    </a:solidFill>
                    <a:latin typeface="Arial Rounded MT Bold"/>
                  </a:rPr>
                  <a:t>consider a mobile with position </a:t>
                </a:r>
                <a:r>
                  <a:rPr lang="en-US" b="1" dirty="0" smtClean="0">
                    <a:solidFill>
                      <a:srgbClr val="000000"/>
                    </a:solidFill>
                    <a:latin typeface="Arial Rounded MT Bold"/>
                  </a:rPr>
                  <a:t>vector </a:t>
                </a:r>
                <a14:m>
                  <m:oMath xmlns:m="http://schemas.openxmlformats.org/officeDocument/2006/math">
                    <m:acc>
                      <m:accPr>
                        <m:chr m:val="⃗"/>
                        <m:ctrlPr>
                          <a:rPr lang="en-US" b="1" i="1" smtClean="0">
                            <a:solidFill>
                              <a:srgbClr val="000000"/>
                            </a:solidFill>
                            <a:latin typeface="Cambria Math"/>
                          </a:rPr>
                        </m:ctrlPr>
                      </m:accPr>
                      <m:e>
                        <m:r>
                          <a:rPr lang="fr-FR" b="1" i="1" smtClean="0">
                            <a:solidFill>
                              <a:srgbClr val="000000"/>
                            </a:solidFill>
                            <a:latin typeface="Cambria Math"/>
                          </a:rPr>
                          <m:t>𝑶𝑴</m:t>
                        </m:r>
                      </m:e>
                    </m:acc>
                    <m:r>
                      <a:rPr lang="en-US" b="1" i="1" smtClean="0">
                        <a:solidFill>
                          <a:srgbClr val="000000"/>
                        </a:solidFill>
                        <a:latin typeface="Cambria Math"/>
                        <a:ea typeface="Cambria Math"/>
                      </a:rPr>
                      <m:t>=</m:t>
                    </m:r>
                    <m:r>
                      <a:rPr lang="fr-FR" b="1" i="1" smtClean="0">
                        <a:solidFill>
                          <a:srgbClr val="000000"/>
                        </a:solidFill>
                        <a:latin typeface="Cambria Math"/>
                        <a:ea typeface="Cambria Math"/>
                      </a:rPr>
                      <m:t>𝟑</m:t>
                    </m:r>
                    <m:r>
                      <a:rPr lang="fr-FR" b="1" i="1" smtClean="0">
                        <a:solidFill>
                          <a:srgbClr val="000000"/>
                        </a:solidFill>
                        <a:latin typeface="Cambria Math"/>
                        <a:ea typeface="Cambria Math"/>
                      </a:rPr>
                      <m:t>𝒕</m:t>
                    </m:r>
                    <m:acc>
                      <m:accPr>
                        <m:chr m:val="⃗"/>
                        <m:ctrlPr>
                          <a:rPr lang="fr-FR" b="1" i="1" smtClean="0">
                            <a:solidFill>
                              <a:srgbClr val="000000"/>
                            </a:solidFill>
                            <a:latin typeface="Cambria Math"/>
                            <a:ea typeface="Cambria Math"/>
                          </a:rPr>
                        </m:ctrlPr>
                      </m:accPr>
                      <m:e>
                        <m:r>
                          <a:rPr lang="fr-FR" b="1" i="1" smtClean="0">
                            <a:solidFill>
                              <a:srgbClr val="000000"/>
                            </a:solidFill>
                            <a:latin typeface="Cambria Math"/>
                            <a:ea typeface="Cambria Math"/>
                          </a:rPr>
                          <m:t>𝒊</m:t>
                        </m:r>
                      </m:e>
                    </m:acc>
                    <m:r>
                      <a:rPr lang="en-US" b="1" i="1">
                        <a:solidFill>
                          <a:srgbClr val="000000"/>
                        </a:solidFill>
                        <a:latin typeface="Cambria Math"/>
                        <a:ea typeface="Cambria Math"/>
                      </a:rPr>
                      <m:t>−</m:t>
                    </m:r>
                    <m:r>
                      <a:rPr lang="fr-FR" b="1" i="1" smtClean="0">
                        <a:solidFill>
                          <a:srgbClr val="000000"/>
                        </a:solidFill>
                        <a:latin typeface="Cambria Math"/>
                        <a:ea typeface="Cambria Math"/>
                      </a:rPr>
                      <m:t>𝟐</m:t>
                    </m:r>
                    <m:sSup>
                      <m:sSupPr>
                        <m:ctrlPr>
                          <a:rPr lang="fr-FR" b="1" i="1" smtClean="0">
                            <a:solidFill>
                              <a:srgbClr val="000000"/>
                            </a:solidFill>
                            <a:latin typeface="Cambria Math"/>
                            <a:ea typeface="Cambria Math"/>
                          </a:rPr>
                        </m:ctrlPr>
                      </m:sSupPr>
                      <m:e>
                        <m:r>
                          <a:rPr lang="fr-FR" b="1" i="1" smtClean="0">
                            <a:solidFill>
                              <a:srgbClr val="000000"/>
                            </a:solidFill>
                            <a:latin typeface="Cambria Math"/>
                            <a:ea typeface="Cambria Math"/>
                          </a:rPr>
                          <m:t>𝒕</m:t>
                        </m:r>
                      </m:e>
                      <m:sup>
                        <m:r>
                          <a:rPr lang="fr-FR" b="1" i="1" smtClean="0">
                            <a:solidFill>
                              <a:srgbClr val="000000"/>
                            </a:solidFill>
                            <a:latin typeface="Cambria Math"/>
                            <a:ea typeface="Cambria Math"/>
                          </a:rPr>
                          <m:t>𝟐</m:t>
                        </m:r>
                      </m:sup>
                    </m:sSup>
                    <m:acc>
                      <m:accPr>
                        <m:chr m:val="⃗"/>
                        <m:ctrlPr>
                          <a:rPr lang="fr-FR" b="1" i="1" smtClean="0">
                            <a:solidFill>
                              <a:srgbClr val="000000"/>
                            </a:solidFill>
                            <a:latin typeface="Cambria Math"/>
                            <a:ea typeface="Cambria Math"/>
                          </a:rPr>
                        </m:ctrlPr>
                      </m:accPr>
                      <m:e>
                        <m:r>
                          <a:rPr lang="fr-FR" b="1" i="1" smtClean="0">
                            <a:solidFill>
                              <a:srgbClr val="000000"/>
                            </a:solidFill>
                            <a:latin typeface="Cambria Math"/>
                            <a:ea typeface="Cambria Math"/>
                          </a:rPr>
                          <m:t>𝑱</m:t>
                        </m:r>
                      </m:e>
                    </m:acc>
                  </m:oMath>
                </a14:m>
                <a:endParaRPr lang="fr-FR" b="1" dirty="0">
                  <a:solidFill>
                    <a:srgbClr val="000000"/>
                  </a:solidFill>
                  <a:latin typeface="Arial Rounded MT Bold"/>
                </a:endParaRPr>
              </a:p>
            </p:txBody>
          </p:sp>
        </mc:Choice>
        <mc:Fallback xmlns="">
          <p:sp>
            <p:nvSpPr>
              <p:cNvPr id="8" name="Rectangle 7"/>
              <p:cNvSpPr>
                <a:spLocks noRot="1" noChangeAspect="1" noMove="1" noResize="1" noEditPoints="1" noAdjustHandles="1" noChangeArrowheads="1" noChangeShapeType="1" noTextEdit="1"/>
              </p:cNvSpPr>
              <p:nvPr/>
            </p:nvSpPr>
            <p:spPr>
              <a:xfrm>
                <a:off x="35496" y="597375"/>
                <a:ext cx="6669583" cy="404791"/>
              </a:xfrm>
              <a:prstGeom prst="rect">
                <a:avLst/>
              </a:prstGeom>
              <a:blipFill rotWithShape="1">
                <a:blip r:embed="rId3"/>
                <a:stretch>
                  <a:fillRect l="-823" t="-21212" r="-2559" b="-22727"/>
                </a:stretch>
              </a:blipFill>
            </p:spPr>
            <p:txBody>
              <a:bodyPr/>
              <a:lstStyle/>
              <a:p>
                <a:r>
                  <a:rPr lang="fr-FR">
                    <a:noFill/>
                  </a:rPr>
                  <a:t> </a:t>
                </a:r>
              </a:p>
            </p:txBody>
          </p:sp>
        </mc:Fallback>
      </mc:AlternateContent>
      <p:sp>
        <p:nvSpPr>
          <p:cNvPr id="27" name="Rectangle 26"/>
          <p:cNvSpPr/>
          <p:nvPr/>
        </p:nvSpPr>
        <p:spPr>
          <a:xfrm>
            <a:off x="58756" y="1480245"/>
            <a:ext cx="6313444" cy="369332"/>
          </a:xfrm>
          <a:prstGeom prst="rect">
            <a:avLst/>
          </a:prstGeom>
        </p:spPr>
        <p:txBody>
          <a:bodyPr wrap="square">
            <a:spAutoFit/>
          </a:bodyPr>
          <a:lstStyle/>
          <a:p>
            <a:r>
              <a:rPr lang="en-US" b="1" dirty="0">
                <a:solidFill>
                  <a:srgbClr val="000000"/>
                </a:solidFill>
                <a:latin typeface="Arial Rounded MT Bold"/>
              </a:rPr>
              <a:t>2. </a:t>
            </a:r>
            <a:r>
              <a:rPr lang="en-US" b="1" dirty="0" smtClean="0">
                <a:solidFill>
                  <a:srgbClr val="000000"/>
                </a:solidFill>
                <a:latin typeface="Arial Rounded MT Bold"/>
              </a:rPr>
              <a:t>Deduce </a:t>
            </a:r>
            <a:r>
              <a:rPr lang="en-US" b="1" dirty="0">
                <a:solidFill>
                  <a:srgbClr val="000000"/>
                </a:solidFill>
                <a:latin typeface="Arial Rounded MT Bold"/>
              </a:rPr>
              <a:t>its norm (</a:t>
            </a:r>
            <a:r>
              <a:rPr lang="fr-FR" b="1" dirty="0">
                <a:solidFill>
                  <a:srgbClr val="000000"/>
                </a:solidFill>
                <a:latin typeface="Arial Rounded MT Bold"/>
              </a:rPr>
              <a:t>magnitude) </a:t>
            </a:r>
            <a:r>
              <a:rPr lang="en-US" b="1" dirty="0">
                <a:solidFill>
                  <a:srgbClr val="000000"/>
                </a:solidFill>
                <a:latin typeface="Arial Rounded MT Bold"/>
              </a:rPr>
              <a:t>at date </a:t>
            </a:r>
            <a:r>
              <a:rPr lang="en-US" b="1" dirty="0" smtClean="0">
                <a:solidFill>
                  <a:srgbClr val="000000"/>
                </a:solidFill>
                <a:latin typeface="Arial Rounded MT Bold"/>
              </a:rPr>
              <a:t>‘‘t’’.</a:t>
            </a:r>
            <a:endParaRPr lang="fr-FR" b="1" dirty="0">
              <a:solidFill>
                <a:srgbClr val="000000"/>
              </a:solidFill>
              <a:latin typeface="Arial Rounded MT Bold"/>
            </a:endParaRPr>
          </a:p>
        </p:txBody>
      </p:sp>
      <p:sp>
        <p:nvSpPr>
          <p:cNvPr id="28" name="Rectangle 27"/>
          <p:cNvSpPr/>
          <p:nvPr/>
        </p:nvSpPr>
        <p:spPr>
          <a:xfrm>
            <a:off x="87999" y="1874193"/>
            <a:ext cx="3831755" cy="369332"/>
          </a:xfrm>
          <a:prstGeom prst="rect">
            <a:avLst/>
          </a:prstGeom>
        </p:spPr>
        <p:txBody>
          <a:bodyPr wrap="none">
            <a:spAutoFit/>
          </a:bodyPr>
          <a:lstStyle/>
          <a:p>
            <a:r>
              <a:rPr lang="en-US" b="1" dirty="0">
                <a:solidFill>
                  <a:srgbClr val="000000"/>
                </a:solidFill>
                <a:latin typeface="Arial Rounded MT Bold"/>
              </a:rPr>
              <a:t>3. </a:t>
            </a:r>
            <a:r>
              <a:rPr lang="en-US" b="1" dirty="0" smtClean="0">
                <a:solidFill>
                  <a:srgbClr val="000000"/>
                </a:solidFill>
                <a:latin typeface="Arial Rounded MT Bold"/>
              </a:rPr>
              <a:t>Calculate </a:t>
            </a:r>
            <a:r>
              <a:rPr lang="en-US" b="1" dirty="0">
                <a:solidFill>
                  <a:srgbClr val="000000"/>
                </a:solidFill>
                <a:latin typeface="Arial Rounded MT Bold"/>
              </a:rPr>
              <a:t>velocity </a:t>
            </a:r>
            <a:r>
              <a:rPr lang="en-US" b="1" dirty="0" smtClean="0">
                <a:solidFill>
                  <a:srgbClr val="000000"/>
                </a:solidFill>
                <a:latin typeface="Arial Rounded MT Bold"/>
              </a:rPr>
              <a:t>at </a:t>
            </a:r>
            <a:r>
              <a:rPr lang="en-US" b="1" dirty="0">
                <a:solidFill>
                  <a:srgbClr val="000000"/>
                </a:solidFill>
                <a:latin typeface="Arial Rounded MT Bold"/>
              </a:rPr>
              <a:t>date </a:t>
            </a:r>
            <a:r>
              <a:rPr lang="en-US" b="1" dirty="0" smtClean="0">
                <a:solidFill>
                  <a:srgbClr val="000000"/>
                </a:solidFill>
                <a:latin typeface="Arial Rounded MT Bold"/>
              </a:rPr>
              <a:t>t=2s.</a:t>
            </a:r>
            <a:endParaRPr lang="fr-FR" b="1" dirty="0">
              <a:solidFill>
                <a:srgbClr val="000000"/>
              </a:solidFill>
              <a:latin typeface="Arial Rounded MT Bold"/>
            </a:endParaRPr>
          </a:p>
        </p:txBody>
      </p:sp>
      <p:sp>
        <p:nvSpPr>
          <p:cNvPr id="33" name="Rectangle 32"/>
          <p:cNvSpPr/>
          <p:nvPr/>
        </p:nvSpPr>
        <p:spPr>
          <a:xfrm>
            <a:off x="87999" y="2395460"/>
            <a:ext cx="1103187" cy="369332"/>
          </a:xfrm>
          <a:prstGeom prst="rect">
            <a:avLst/>
          </a:prstGeom>
          <a:blipFill>
            <a:blip r:embed="rId4"/>
            <a:tile tx="0" ty="0" sx="100000" sy="100000" flip="none" algn="tl"/>
          </a:blipFill>
        </p:spPr>
        <p:txBody>
          <a:bodyPr wrap="none">
            <a:spAutoFit/>
          </a:bodyPr>
          <a:lstStyle/>
          <a:p>
            <a:r>
              <a:rPr lang="fr-FR" b="1" dirty="0">
                <a:latin typeface="Arial Rounded MT Bold" pitchFamily="34" charset="0"/>
              </a:rPr>
              <a:t>Solution</a:t>
            </a:r>
          </a:p>
        </p:txBody>
      </p:sp>
      <mc:AlternateContent xmlns:mc="http://schemas.openxmlformats.org/markup-compatibility/2006" xmlns:a14="http://schemas.microsoft.com/office/drawing/2010/main">
        <mc:Choice Requires="a14">
          <p:sp>
            <p:nvSpPr>
              <p:cNvPr id="29" name="ZoneTexte 28"/>
              <p:cNvSpPr txBox="1"/>
              <p:nvPr/>
            </p:nvSpPr>
            <p:spPr>
              <a:xfrm>
                <a:off x="4013301" y="2849713"/>
                <a:ext cx="1503168" cy="684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latin typeface="Cambria Math"/>
                            </a:rPr>
                          </m:ctrlPr>
                        </m:accPr>
                        <m:e>
                          <m:r>
                            <a:rPr lang="fr-FR" b="1" i="1" smtClean="0">
                              <a:latin typeface="Cambria Math"/>
                            </a:rPr>
                            <m:t>𝑽</m:t>
                          </m:r>
                        </m:e>
                      </m:acc>
                      <m:d>
                        <m:dPr>
                          <m:ctrlPr>
                            <a:rPr lang="fr-FR" b="1" i="1" smtClean="0">
                              <a:latin typeface="Cambria Math"/>
                            </a:rPr>
                          </m:ctrlPr>
                        </m:dPr>
                        <m:e>
                          <m:r>
                            <a:rPr lang="fr-FR" b="1" i="1" smtClean="0">
                              <a:latin typeface="Cambria Math"/>
                            </a:rPr>
                            <m:t>𝒕</m:t>
                          </m:r>
                        </m:e>
                      </m:d>
                      <m:r>
                        <a:rPr lang="fr-FR" b="1" i="1" smtClean="0">
                          <a:latin typeface="Cambria Math"/>
                          <a:ea typeface="Cambria Math"/>
                        </a:rPr>
                        <m:t>=</m:t>
                      </m:r>
                      <m:f>
                        <m:fPr>
                          <m:ctrlPr>
                            <a:rPr lang="fr-FR" b="1" i="1" smtClean="0">
                              <a:latin typeface="Cambria Math"/>
                              <a:ea typeface="Cambria Math"/>
                            </a:rPr>
                          </m:ctrlPr>
                        </m:fPr>
                        <m:num>
                          <m:r>
                            <a:rPr lang="fr-FR" b="1" i="1" smtClean="0">
                              <a:latin typeface="Cambria Math"/>
                              <a:ea typeface="Cambria Math"/>
                            </a:rPr>
                            <m:t>𝒅</m:t>
                          </m:r>
                          <m:acc>
                            <m:accPr>
                              <m:chr m:val="⃗"/>
                              <m:ctrlPr>
                                <a:rPr lang="fr-FR" b="1" i="1" smtClean="0">
                                  <a:latin typeface="Cambria Math"/>
                                  <a:ea typeface="Cambria Math"/>
                                </a:rPr>
                              </m:ctrlPr>
                            </m:accPr>
                            <m:e>
                              <m:r>
                                <a:rPr lang="fr-FR" b="1" i="1" smtClean="0">
                                  <a:latin typeface="Cambria Math"/>
                                  <a:ea typeface="Cambria Math"/>
                                </a:rPr>
                                <m:t>𝑶𝑴</m:t>
                              </m:r>
                            </m:e>
                          </m:acc>
                        </m:num>
                        <m:den>
                          <m:r>
                            <a:rPr lang="fr-FR" b="1" i="1" smtClean="0">
                              <a:latin typeface="Cambria Math"/>
                              <a:ea typeface="Cambria Math"/>
                            </a:rPr>
                            <m:t>𝒅𝒕</m:t>
                          </m:r>
                        </m:den>
                      </m:f>
                    </m:oMath>
                  </m:oMathPara>
                </a14:m>
                <a:endParaRPr lang="fr-FR" b="1" dirty="0"/>
              </a:p>
            </p:txBody>
          </p:sp>
        </mc:Choice>
        <mc:Fallback xmlns="">
          <p:sp>
            <p:nvSpPr>
              <p:cNvPr id="29" name="ZoneTexte 28"/>
              <p:cNvSpPr txBox="1">
                <a:spLocks noRot="1" noChangeAspect="1" noMove="1" noResize="1" noEditPoints="1" noAdjustHandles="1" noChangeArrowheads="1" noChangeShapeType="1" noTextEdit="1"/>
              </p:cNvSpPr>
              <p:nvPr/>
            </p:nvSpPr>
            <p:spPr>
              <a:xfrm>
                <a:off x="4013301" y="2849713"/>
                <a:ext cx="1503168" cy="684418"/>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094665" y="2978835"/>
                <a:ext cx="2158988" cy="43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a:solidFill>
                                <a:srgbClr val="000000"/>
                              </a:solidFill>
                              <a:latin typeface="Cambria Math"/>
                            </a:rPr>
                          </m:ctrlPr>
                        </m:accPr>
                        <m:e>
                          <m:r>
                            <a:rPr lang="fr-FR" sz="2000" b="1" i="1">
                              <a:solidFill>
                                <a:srgbClr val="000000"/>
                              </a:solidFill>
                              <a:latin typeface="Cambria Math"/>
                            </a:rPr>
                            <m:t>𝑶𝑴</m:t>
                          </m:r>
                        </m:e>
                      </m:acc>
                      <m:r>
                        <a:rPr lang="en-US" sz="2000" b="1" i="1">
                          <a:solidFill>
                            <a:srgbClr val="000000"/>
                          </a:solidFill>
                          <a:latin typeface="Cambria Math"/>
                          <a:ea typeface="Cambria Math"/>
                        </a:rPr>
                        <m:t>=</m:t>
                      </m:r>
                      <m:r>
                        <a:rPr lang="fr-FR" sz="2000" b="1" i="1">
                          <a:solidFill>
                            <a:srgbClr val="000000"/>
                          </a:solidFill>
                          <a:latin typeface="Cambria Math"/>
                          <a:ea typeface="Cambria Math"/>
                        </a:rPr>
                        <m:t>𝟑</m:t>
                      </m:r>
                      <m:r>
                        <a:rPr lang="fr-FR" sz="2000" b="1" i="1">
                          <a:solidFill>
                            <a:srgbClr val="000000"/>
                          </a:solidFill>
                          <a:latin typeface="Cambria Math"/>
                          <a:ea typeface="Cambria Math"/>
                        </a:rPr>
                        <m:t>𝒕</m:t>
                      </m:r>
                      <m:acc>
                        <m:accPr>
                          <m:chr m:val="⃗"/>
                          <m:ctrlPr>
                            <a:rPr lang="fr-FR" sz="2000" b="1" i="1">
                              <a:solidFill>
                                <a:srgbClr val="000000"/>
                              </a:solidFill>
                              <a:latin typeface="Cambria Math"/>
                              <a:ea typeface="Cambria Math"/>
                            </a:rPr>
                          </m:ctrlPr>
                        </m:accPr>
                        <m:e>
                          <m:r>
                            <a:rPr lang="fr-FR" sz="2000" b="1" i="1">
                              <a:solidFill>
                                <a:srgbClr val="000000"/>
                              </a:solidFill>
                              <a:latin typeface="Cambria Math"/>
                              <a:ea typeface="Cambria Math"/>
                            </a:rPr>
                            <m:t>𝒊</m:t>
                          </m:r>
                        </m:e>
                      </m:acc>
                      <m:r>
                        <a:rPr lang="en-US" sz="2000" b="1" i="1">
                          <a:solidFill>
                            <a:srgbClr val="000000"/>
                          </a:solidFill>
                          <a:latin typeface="Cambria Math"/>
                          <a:ea typeface="Cambria Math"/>
                        </a:rPr>
                        <m:t>−</m:t>
                      </m:r>
                      <m:r>
                        <a:rPr lang="fr-FR" sz="2000" b="1" i="1">
                          <a:solidFill>
                            <a:srgbClr val="000000"/>
                          </a:solidFill>
                          <a:latin typeface="Cambria Math"/>
                          <a:ea typeface="Cambria Math"/>
                        </a:rPr>
                        <m:t>𝟐</m:t>
                      </m:r>
                      <m:sSup>
                        <m:sSupPr>
                          <m:ctrlPr>
                            <a:rPr lang="fr-FR" sz="2000" b="1" i="1">
                              <a:solidFill>
                                <a:srgbClr val="000000"/>
                              </a:solidFill>
                              <a:latin typeface="Cambria Math"/>
                              <a:ea typeface="Cambria Math"/>
                            </a:rPr>
                          </m:ctrlPr>
                        </m:sSupPr>
                        <m:e>
                          <m:r>
                            <a:rPr lang="fr-FR" sz="2000" b="1" i="1">
                              <a:solidFill>
                                <a:srgbClr val="000000"/>
                              </a:solidFill>
                              <a:latin typeface="Cambria Math"/>
                              <a:ea typeface="Cambria Math"/>
                            </a:rPr>
                            <m:t>𝒕</m:t>
                          </m:r>
                        </m:e>
                        <m:sup>
                          <m:r>
                            <a:rPr lang="fr-FR" sz="2000" b="1" i="1">
                              <a:solidFill>
                                <a:srgbClr val="000000"/>
                              </a:solidFill>
                              <a:latin typeface="Cambria Math"/>
                              <a:ea typeface="Cambria Math"/>
                            </a:rPr>
                            <m:t>𝟐</m:t>
                          </m:r>
                        </m:sup>
                      </m:sSup>
                      <m:acc>
                        <m:accPr>
                          <m:chr m:val="⃗"/>
                          <m:ctrlPr>
                            <a:rPr lang="fr-FR" sz="2000" b="1" i="1">
                              <a:solidFill>
                                <a:srgbClr val="000000"/>
                              </a:solidFill>
                              <a:latin typeface="Cambria Math"/>
                              <a:ea typeface="Cambria Math"/>
                            </a:rPr>
                          </m:ctrlPr>
                        </m:accPr>
                        <m:e>
                          <m:r>
                            <a:rPr lang="fr-FR" sz="2000" b="1" i="1">
                              <a:solidFill>
                                <a:srgbClr val="000000"/>
                              </a:solidFill>
                              <a:latin typeface="Cambria Math"/>
                              <a:ea typeface="Cambria Math"/>
                            </a:rPr>
                            <m:t>𝑱</m:t>
                          </m:r>
                        </m:e>
                      </m:acc>
                    </m:oMath>
                  </m:oMathPara>
                </a14:m>
                <a:endParaRPr lang="fr-FR" sz="2000" b="1" dirty="0">
                  <a:solidFill>
                    <a:srgbClr val="000000"/>
                  </a:solidFill>
                  <a:latin typeface="Arial Rounded MT Bold"/>
                </a:endParaRPr>
              </a:p>
            </p:txBody>
          </p:sp>
        </mc:Choice>
        <mc:Fallback xmlns="">
          <p:sp>
            <p:nvSpPr>
              <p:cNvPr id="35" name="Rectangle 34"/>
              <p:cNvSpPr>
                <a:spLocks noRot="1" noChangeAspect="1" noMove="1" noResize="1" noEditPoints="1" noAdjustHandles="1" noChangeArrowheads="1" noChangeShapeType="1" noTextEdit="1"/>
              </p:cNvSpPr>
              <p:nvPr/>
            </p:nvSpPr>
            <p:spPr>
              <a:xfrm>
                <a:off x="1094665" y="2978835"/>
                <a:ext cx="2158988" cy="439479"/>
              </a:xfrm>
              <a:prstGeom prst="rect">
                <a:avLst/>
              </a:prstGeom>
              <a:blipFill rotWithShape="1">
                <a:blip r:embed="rId6"/>
                <a:stretch>
                  <a:fillRect t="-16667" r="-13277" b="-12500"/>
                </a:stretch>
              </a:blipFill>
            </p:spPr>
            <p:txBody>
              <a:bodyPr/>
              <a:lstStyle/>
              <a:p>
                <a:r>
                  <a:rPr lang="fr-FR">
                    <a:noFill/>
                  </a:rPr>
                  <a:t> </a:t>
                </a:r>
              </a:p>
            </p:txBody>
          </p:sp>
        </mc:Fallback>
      </mc:AlternateContent>
      <p:grpSp>
        <p:nvGrpSpPr>
          <p:cNvPr id="36" name="Groupe 35"/>
          <p:cNvGrpSpPr/>
          <p:nvPr/>
        </p:nvGrpSpPr>
        <p:grpSpPr>
          <a:xfrm>
            <a:off x="683569" y="4053328"/>
            <a:ext cx="917174" cy="562621"/>
            <a:chOff x="3835686" y="6064449"/>
            <a:chExt cx="1242181" cy="562621"/>
          </a:xfrm>
        </p:grpSpPr>
        <p:sp>
          <p:nvSpPr>
            <p:cNvPr id="37" name="Accolade fermante 36"/>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38" name="ZoneTexte 37"/>
                <p:cNvSpPr txBox="1"/>
                <p:nvPr/>
              </p:nvSpPr>
              <p:spPr>
                <a:xfrm>
                  <a:off x="3835686" y="6257738"/>
                  <a:ext cx="1242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dirty="0" smtClean="0">
                                <a:solidFill>
                                  <a:srgbClr val="FF0000"/>
                                </a:solidFill>
                                <a:latin typeface="Cambria Math"/>
                              </a:rPr>
                            </m:ctrlPr>
                          </m:sSubPr>
                          <m:e>
                            <m:r>
                              <a:rPr lang="fr-FR" b="1" i="1" dirty="0" smtClean="0">
                                <a:solidFill>
                                  <a:srgbClr val="FF0000"/>
                                </a:solidFill>
                                <a:latin typeface="Cambria Math"/>
                              </a:rPr>
                              <m:t>𝒗</m:t>
                            </m:r>
                          </m:e>
                          <m:sub>
                            <m:r>
                              <a:rPr lang="fr-FR" b="1" i="1" dirty="0" smtClean="0">
                                <a:solidFill>
                                  <a:srgbClr val="FF0000"/>
                                </a:solidFill>
                                <a:latin typeface="Cambria Math"/>
                              </a:rPr>
                              <m:t>𝒙</m:t>
                            </m:r>
                          </m:sub>
                        </m:sSub>
                        <m:r>
                          <a:rPr lang="fr-FR" b="1" i="1" dirty="0" smtClean="0">
                            <a:solidFill>
                              <a:srgbClr val="FF0000"/>
                            </a:solidFill>
                            <a:latin typeface="Cambria Math"/>
                            <a:ea typeface="Cambria Math"/>
                          </a:rPr>
                          <m:t>=</m:t>
                        </m:r>
                        <m:acc>
                          <m:accPr>
                            <m:chr m:val="̇"/>
                            <m:ctrlPr>
                              <a:rPr lang="fr-FR" b="1" i="1" dirty="0" smtClean="0">
                                <a:solidFill>
                                  <a:srgbClr val="FF0000"/>
                                </a:solidFill>
                                <a:latin typeface="Cambria Math"/>
                                <a:ea typeface="Cambria Math"/>
                              </a:rPr>
                            </m:ctrlPr>
                          </m:accPr>
                          <m:e>
                            <m:r>
                              <a:rPr lang="fr-FR" b="1" i="1" dirty="0" smtClean="0">
                                <a:solidFill>
                                  <a:srgbClr val="FF0000"/>
                                </a:solidFill>
                                <a:latin typeface="Cambria Math"/>
                                <a:ea typeface="Cambria Math"/>
                              </a:rPr>
                              <m:t>𝒙</m:t>
                            </m:r>
                          </m:e>
                        </m:acc>
                      </m:oMath>
                    </m:oMathPara>
                  </a14:m>
                  <a:endParaRPr lang="fr-FR" b="1" dirty="0">
                    <a:solidFill>
                      <a:srgbClr val="FF000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3835686" y="6257738"/>
                  <a:ext cx="1242181" cy="369332"/>
                </a:xfrm>
                <a:prstGeom prst="rect">
                  <a:avLst/>
                </a:prstGeom>
                <a:blipFill rotWithShape="1">
                  <a:blip r:embed="rId7"/>
                  <a:stretch>
                    <a:fillRect/>
                  </a:stretch>
                </a:blipFill>
              </p:spPr>
              <p:txBody>
                <a:bodyPr/>
                <a:lstStyle/>
                <a:p>
                  <a:r>
                    <a:rPr lang="fr-FR">
                      <a:noFill/>
                    </a:rPr>
                    <a:t> </a:t>
                  </a:r>
                </a:p>
              </p:txBody>
            </p:sp>
          </mc:Fallback>
        </mc:AlternateContent>
      </p:grpSp>
      <p:grpSp>
        <p:nvGrpSpPr>
          <p:cNvPr id="39" name="Groupe 38"/>
          <p:cNvGrpSpPr/>
          <p:nvPr/>
        </p:nvGrpSpPr>
        <p:grpSpPr>
          <a:xfrm>
            <a:off x="1672696" y="4144839"/>
            <a:ext cx="686342" cy="580305"/>
            <a:chOff x="4380798" y="6064449"/>
            <a:chExt cx="646251" cy="604614"/>
          </a:xfrm>
        </p:grpSpPr>
        <p:sp>
          <p:nvSpPr>
            <p:cNvPr id="40" name="Accolade fermante 39"/>
            <p:cNvSpPr/>
            <p:nvPr/>
          </p:nvSpPr>
          <p:spPr>
            <a:xfrm rot="16200000" flipH="1">
              <a:off x="4538755" y="5967270"/>
              <a:ext cx="192267" cy="386626"/>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b="1" dirty="0">
                <a:solidFill>
                  <a:srgbClr val="00FF00"/>
                </a:solidFill>
              </a:endParaRPr>
            </a:p>
          </p:txBody>
        </p:sp>
        <mc:AlternateContent xmlns:mc="http://schemas.openxmlformats.org/markup-compatibility/2006" xmlns:a14="http://schemas.microsoft.com/office/drawing/2010/main">
          <mc:Choice Requires="a14">
            <p:sp>
              <p:nvSpPr>
                <p:cNvPr id="41" name="ZoneTexte 40"/>
                <p:cNvSpPr txBox="1"/>
                <p:nvPr/>
              </p:nvSpPr>
              <p:spPr>
                <a:xfrm>
                  <a:off x="4380798" y="6257738"/>
                  <a:ext cx="646251" cy="411325"/>
                </a:xfrm>
                <a:prstGeom prst="rect">
                  <a:avLst/>
                </a:prstGeom>
                <a:noFill/>
              </p:spPr>
              <p:txBody>
                <a:bodyPr wrap="none" rtlCol="0">
                  <a:spAutoFit/>
                </a:bodyPr>
                <a:lstStyle/>
                <a:p>
                  <a14:m>
                    <m:oMath xmlns:m="http://schemas.openxmlformats.org/officeDocument/2006/math">
                      <m:sSub>
                        <m:sSubPr>
                          <m:ctrlPr>
                            <a:rPr lang="fr-FR" b="1" i="1" smtClean="0">
                              <a:solidFill>
                                <a:srgbClr val="0070C0"/>
                              </a:solidFill>
                              <a:latin typeface="Cambria Math"/>
                            </a:rPr>
                          </m:ctrlPr>
                        </m:sSubPr>
                        <m:e>
                          <m:r>
                            <a:rPr lang="fr-FR" b="1" i="1" smtClean="0">
                              <a:solidFill>
                                <a:srgbClr val="0070C0"/>
                              </a:solidFill>
                              <a:latin typeface="Cambria Math"/>
                            </a:rPr>
                            <m:t>𝒗</m:t>
                          </m:r>
                        </m:e>
                        <m:sub>
                          <m:r>
                            <a:rPr lang="fr-FR" b="1" i="1" smtClean="0">
                              <a:solidFill>
                                <a:srgbClr val="0070C0"/>
                              </a:solidFill>
                              <a:latin typeface="Cambria Math"/>
                            </a:rPr>
                            <m:t>𝒚</m:t>
                          </m:r>
                        </m:sub>
                      </m:sSub>
                    </m:oMath>
                  </a14:m>
                  <a:r>
                    <a:rPr lang="fr-FR" b="1" dirty="0" smtClean="0">
                      <a:solidFill>
                        <a:srgbClr val="0070C0"/>
                      </a:solidFill>
                    </a:rPr>
                    <a:t>=</a:t>
                  </a:r>
                  <a14:m>
                    <m:oMath xmlns:m="http://schemas.openxmlformats.org/officeDocument/2006/math">
                      <m:acc>
                        <m:accPr>
                          <m:chr m:val="̇"/>
                          <m:ctrlPr>
                            <a:rPr lang="fr-FR" b="1" i="1" dirty="0" smtClean="0">
                              <a:solidFill>
                                <a:srgbClr val="0070C0"/>
                              </a:solidFill>
                              <a:latin typeface="Cambria Math"/>
                            </a:rPr>
                          </m:ctrlPr>
                        </m:accPr>
                        <m:e>
                          <m:r>
                            <a:rPr lang="fr-FR" b="1" i="1" dirty="0" smtClean="0">
                              <a:solidFill>
                                <a:srgbClr val="0070C0"/>
                              </a:solidFill>
                              <a:latin typeface="Cambria Math"/>
                            </a:rPr>
                            <m:t>𝒚</m:t>
                          </m:r>
                        </m:e>
                      </m:acc>
                    </m:oMath>
                  </a14:m>
                  <a:endParaRPr lang="fr-FR" b="1" dirty="0">
                    <a:solidFill>
                      <a:srgbClr val="0070C0"/>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4380798" y="6257738"/>
                  <a:ext cx="646251" cy="411325"/>
                </a:xfrm>
                <a:prstGeom prst="rect">
                  <a:avLst/>
                </a:prstGeom>
                <a:blipFill rotWithShape="1">
                  <a:blip r:embed="rId8"/>
                  <a:stretch>
                    <a:fillRect t="-6154" r="-1770" b="-18462"/>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2" name="ZoneTexte 41"/>
              <p:cNvSpPr txBox="1"/>
              <p:nvPr/>
            </p:nvSpPr>
            <p:spPr>
              <a:xfrm>
                <a:off x="3419872" y="2849713"/>
                <a:ext cx="688009" cy="646331"/>
              </a:xfrm>
              <a:prstGeom prst="rect">
                <a:avLst/>
              </a:prstGeom>
              <a:noFill/>
            </p:spPr>
            <p:txBody>
              <a:bodyPr wrap="none" rtlCol="0">
                <a:spAutoFit/>
                <a:scene3d>
                  <a:camera prst="orthographicFront"/>
                  <a:lightRig rig="threePt" dir="t"/>
                </a:scene3d>
                <a:sp3d extrusionH="57150">
                  <a:bevelT w="38100" h="38100"/>
                </a:sp3d>
              </a:bodyPr>
              <a:lstStyle/>
              <a:p>
                <a:pPr/>
                <a14:m>
                  <m:oMathPara xmlns:m="http://schemas.openxmlformats.org/officeDocument/2006/math">
                    <m:oMathParaPr>
                      <m:jc m:val="centerGroup"/>
                    </m:oMathParaPr>
                    <m:oMath xmlns:m="http://schemas.openxmlformats.org/officeDocument/2006/math">
                      <m:r>
                        <a:rPr lang="fr-FR" sz="3600" b="0" i="1" smtClean="0">
                          <a:effectLst>
                            <a:glow rad="101600">
                              <a:srgbClr val="FFFF00">
                                <a:alpha val="60000"/>
                              </a:srgbClr>
                            </a:glow>
                          </a:effectLst>
                          <a:latin typeface="Cambria Math"/>
                        </a:rPr>
                        <m:t>⇒</m:t>
                      </m:r>
                    </m:oMath>
                  </m:oMathPara>
                </a14:m>
                <a:endParaRPr lang="fr-FR" sz="3600" dirty="0">
                  <a:effectLst>
                    <a:glow rad="101600">
                      <a:srgbClr val="FFFF00">
                        <a:alpha val="60000"/>
                      </a:srgbClr>
                    </a:glow>
                  </a:effectLst>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3419872" y="2849713"/>
                <a:ext cx="688009" cy="646331"/>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33"/>
              <p:cNvSpPr txBox="1"/>
              <p:nvPr/>
            </p:nvSpPr>
            <p:spPr>
              <a:xfrm>
                <a:off x="6591933" y="2579885"/>
                <a:ext cx="2065565" cy="54162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342900" indent="-342900">
                  <a:buFont typeface="Wingdings" pitchFamily="2" charset="2"/>
                  <a:buChar char="ü"/>
                </a:pPr>
                <a14:m>
                  <m:oMath xmlns:m="http://schemas.openxmlformats.org/officeDocument/2006/math">
                    <m:acc>
                      <m:accPr>
                        <m:chr m:val="⃗"/>
                        <m:ctrlP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accPr>
                      <m:e>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𝒗</m:t>
                        </m:r>
                      </m:e>
                    </m:acc>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m:t>
                    </m:r>
                    <m:f>
                      <m:fPr>
                        <m:ctrlP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fPr>
                      <m:num>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𝒅𝒙</m:t>
                        </m:r>
                      </m:num>
                      <m:den>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𝒅𝒕</m:t>
                        </m:r>
                      </m:den>
                    </m:f>
                    <m:acc>
                      <m:accPr>
                        <m:chr m:val="⃗"/>
                        <m:ctrlP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accPr>
                      <m:e>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𝒊</m:t>
                        </m:r>
                      </m:e>
                    </m:acc>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m:t>
                    </m:r>
                    <m:f>
                      <m:fPr>
                        <m:ctrlP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fPr>
                      <m:num>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𝒅𝒚</m:t>
                        </m:r>
                      </m:num>
                      <m:den>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𝒅𝒕</m:t>
                        </m:r>
                      </m:den>
                    </m:f>
                    <m:acc>
                      <m:accPr>
                        <m:chr m:val="⃗"/>
                        <m:ctrlP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accPr>
                      <m:e>
                        <m:r>
                          <a:rPr lang="fr-FR" sz="2000" b="1" i="1" cap="all">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𝒋</m:t>
                        </m:r>
                      </m:e>
                    </m:acc>
                  </m:oMath>
                </a14:m>
                <a:endParaRPr lang="fr-FR" sz="2000" b="1" i="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6591933" y="2579885"/>
                <a:ext cx="2065565" cy="541623"/>
              </a:xfrm>
              <a:prstGeom prst="rect">
                <a:avLst/>
              </a:prstGeom>
              <a:blipFill rotWithShape="1">
                <a:blip r:embed="rId10"/>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5655829" y="2841531"/>
                <a:ext cx="688009" cy="646331"/>
              </a:xfrm>
              <a:prstGeom prst="rect">
                <a:avLst/>
              </a:prstGeom>
              <a:noFill/>
              <a:ln>
                <a:noFill/>
              </a:ln>
            </p:spPr>
            <p:txBody>
              <a:bodyPr wrap="none" rtlCol="0">
                <a:spAutoFit/>
                <a:scene3d>
                  <a:camera prst="orthographicFront"/>
                  <a:lightRig rig="threePt" dir="t"/>
                </a:scene3d>
                <a:sp3d extrusionH="57150">
                  <a:bevelT w="38100" h="38100"/>
                </a:sp3d>
              </a:bodyPr>
              <a:lstStyle/>
              <a:p>
                <a:pPr/>
                <a14:m>
                  <m:oMathPara xmlns:m="http://schemas.openxmlformats.org/officeDocument/2006/math">
                    <m:oMathParaPr>
                      <m:jc m:val="centerGroup"/>
                    </m:oMathParaPr>
                    <m:oMath xmlns:m="http://schemas.openxmlformats.org/officeDocument/2006/math">
                      <m:r>
                        <a:rPr lang="fr-FR" sz="3600" b="0" i="1" smtClean="0">
                          <a:effectLst>
                            <a:glow rad="101600">
                              <a:srgbClr val="FFFF00">
                                <a:alpha val="60000"/>
                              </a:srgbClr>
                            </a:glow>
                          </a:effectLst>
                          <a:latin typeface="Cambria Math"/>
                        </a:rPr>
                        <m:t>⇒</m:t>
                      </m:r>
                    </m:oMath>
                  </m:oMathPara>
                </a14:m>
                <a:endParaRPr lang="fr-FR" sz="3600" dirty="0">
                  <a:effectLst>
                    <a:glow rad="101600">
                      <a:srgbClr val="FFFF00">
                        <a:alpha val="60000"/>
                      </a:srgbClr>
                    </a:glow>
                  </a:effectLst>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5655829" y="2841531"/>
                <a:ext cx="688009" cy="646331"/>
              </a:xfrm>
              <a:prstGeom prst="rect">
                <a:avLst/>
              </a:prstGeom>
              <a:blipFill rotWithShape="1">
                <a:blip r:embed="rId9"/>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ZoneTexte 44"/>
              <p:cNvSpPr txBox="1"/>
              <p:nvPr/>
            </p:nvSpPr>
            <p:spPr>
              <a:xfrm>
                <a:off x="121311" y="3658013"/>
                <a:ext cx="2338076" cy="50642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latin typeface="Cambria Math"/>
                            </a:rPr>
                          </m:ctrlPr>
                        </m:accPr>
                        <m:e>
                          <m:r>
                            <a:rPr lang="fr-FR" sz="2400" b="1" i="1" smtClean="0">
                              <a:latin typeface="Cambria Math"/>
                            </a:rPr>
                            <m:t>𝑽</m:t>
                          </m:r>
                        </m:e>
                      </m:acc>
                      <m:d>
                        <m:dPr>
                          <m:ctrlPr>
                            <a:rPr lang="fr-FR" sz="2400" b="1" i="1" smtClean="0">
                              <a:latin typeface="Cambria Math"/>
                            </a:rPr>
                          </m:ctrlPr>
                        </m:dPr>
                        <m:e>
                          <m:r>
                            <a:rPr lang="fr-FR" sz="2400" b="1" i="1" smtClean="0">
                              <a:latin typeface="Cambria Math"/>
                            </a:rPr>
                            <m:t>𝒕</m:t>
                          </m:r>
                        </m:e>
                      </m:d>
                      <m:r>
                        <a:rPr lang="fr-FR" sz="2400" b="1" i="1" smtClean="0">
                          <a:latin typeface="Cambria Math"/>
                          <a:ea typeface="Cambria Math"/>
                        </a:rPr>
                        <m:t>=</m:t>
                      </m:r>
                      <m:r>
                        <a:rPr lang="fr-FR" sz="2400" b="1" i="1" smtClean="0">
                          <a:latin typeface="Cambria Math"/>
                          <a:ea typeface="Cambria Math"/>
                        </a:rPr>
                        <m:t>𝟑</m:t>
                      </m:r>
                      <m:acc>
                        <m:accPr>
                          <m:chr m:val="⃗"/>
                          <m:ctrlPr>
                            <a:rPr lang="fr-FR" sz="2400" b="1" i="1" smtClean="0">
                              <a:latin typeface="Cambria Math"/>
                              <a:ea typeface="Cambria Math"/>
                            </a:rPr>
                          </m:ctrlPr>
                        </m:accPr>
                        <m:e>
                          <m:r>
                            <a:rPr lang="fr-FR" sz="2400" b="1" i="1" smtClean="0">
                              <a:latin typeface="Cambria Math"/>
                              <a:ea typeface="Cambria Math"/>
                            </a:rPr>
                            <m:t>𝒊</m:t>
                          </m:r>
                        </m:e>
                      </m:acc>
                      <m:r>
                        <a:rPr lang="fr-FR" sz="2400" b="1" i="1" smtClean="0">
                          <a:latin typeface="Cambria Math"/>
                          <a:ea typeface="Cambria Math"/>
                        </a:rPr>
                        <m:t>−</m:t>
                      </m:r>
                      <m:r>
                        <a:rPr lang="fr-FR" sz="2400" b="1" i="1" smtClean="0">
                          <a:latin typeface="Cambria Math"/>
                          <a:ea typeface="Cambria Math"/>
                        </a:rPr>
                        <m:t>𝟒</m:t>
                      </m:r>
                      <m:r>
                        <a:rPr lang="fr-FR" sz="2400" b="1" i="1" smtClean="0">
                          <a:latin typeface="Cambria Math"/>
                          <a:ea typeface="Cambria Math"/>
                        </a:rPr>
                        <m:t>𝒕</m:t>
                      </m:r>
                      <m:acc>
                        <m:accPr>
                          <m:chr m:val="⃗"/>
                          <m:ctrlPr>
                            <a:rPr lang="fr-FR" sz="2400" b="1" i="1" smtClean="0">
                              <a:latin typeface="Cambria Math"/>
                              <a:ea typeface="Cambria Math"/>
                            </a:rPr>
                          </m:ctrlPr>
                        </m:accPr>
                        <m:e>
                          <m:r>
                            <a:rPr lang="fr-FR" sz="2400" b="1" i="1" smtClean="0">
                              <a:latin typeface="Cambria Math"/>
                              <a:ea typeface="Cambria Math"/>
                            </a:rPr>
                            <m:t>𝒋</m:t>
                          </m:r>
                        </m:e>
                      </m:acc>
                    </m:oMath>
                  </m:oMathPara>
                </a14:m>
                <a:endParaRPr lang="fr-FR" sz="2400" b="1" dirty="0"/>
              </a:p>
            </p:txBody>
          </p:sp>
        </mc:Choice>
        <mc:Fallback xmlns="">
          <p:sp>
            <p:nvSpPr>
              <p:cNvPr id="45" name="ZoneTexte 44"/>
              <p:cNvSpPr txBox="1">
                <a:spLocks noRot="1" noChangeAspect="1" noMove="1" noResize="1" noEditPoints="1" noAdjustHandles="1" noChangeArrowheads="1" noChangeShapeType="1" noTextEdit="1"/>
              </p:cNvSpPr>
              <p:nvPr/>
            </p:nvSpPr>
            <p:spPr>
              <a:xfrm>
                <a:off x="121311" y="3658013"/>
                <a:ext cx="2338076" cy="506421"/>
              </a:xfrm>
              <a:prstGeom prst="rect">
                <a:avLst/>
              </a:prstGeom>
              <a:blipFill rotWithShape="1">
                <a:blip r:embed="rId11"/>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ZoneTexte 45"/>
              <p:cNvSpPr txBox="1"/>
              <p:nvPr/>
            </p:nvSpPr>
            <p:spPr>
              <a:xfrm>
                <a:off x="3084691" y="3668770"/>
                <a:ext cx="2209825" cy="669992"/>
              </a:xfrm>
              <a:prstGeom prst="rect">
                <a:avLst/>
              </a:prstGeom>
              <a:solidFill>
                <a:schemeClr val="accent3">
                  <a:lumMod val="20000"/>
                  <a:lumOff val="80000"/>
                </a:schemeClr>
              </a:solidFill>
              <a:ln>
                <a:solidFill>
                  <a:srgbClr val="FF0000"/>
                </a:solidFill>
              </a:ln>
            </p:spPr>
            <p:txBody>
              <a:bodyPr wrap="square" rtlCol="0">
                <a:spAutoFit/>
              </a:bodyPr>
              <a:lstStyle/>
              <a:p>
                <a:r>
                  <a:rPr lang="fr-FR" b="1" dirty="0" smtClean="0">
                    <a:solidFill>
                      <a:srgbClr val="FF0000"/>
                    </a:solidFill>
                  </a:rPr>
                  <a:t>NB:</a:t>
                </a:r>
              </a:p>
              <a:p>
                <a:r>
                  <a:rPr lang="fr-FR" b="1" dirty="0" smtClean="0">
                    <a:solidFill>
                      <a:srgbClr val="FF0000"/>
                    </a:solidFill>
                  </a:rPr>
                  <a:t> </a:t>
                </a:r>
                <a14:m>
                  <m:oMath xmlns:m="http://schemas.openxmlformats.org/officeDocument/2006/math">
                    <m:sSup>
                      <m:sSupPr>
                        <m:ctrlPr>
                          <a:rPr lang="fr-FR" b="1" i="1" smtClean="0">
                            <a:latin typeface="Cambria Math"/>
                          </a:rPr>
                        </m:ctrlPr>
                      </m:sSupPr>
                      <m:e>
                        <m:d>
                          <m:dPr>
                            <m:ctrlPr>
                              <a:rPr lang="fr-FR" b="1" i="1" smtClean="0">
                                <a:latin typeface="Cambria Math"/>
                              </a:rPr>
                            </m:ctrlPr>
                          </m:dPr>
                          <m:e>
                            <m:sSup>
                              <m:sSupPr>
                                <m:ctrlPr>
                                  <a:rPr lang="fr-FR" b="1" i="1" smtClean="0">
                                    <a:latin typeface="Cambria Math"/>
                                  </a:rPr>
                                </m:ctrlPr>
                              </m:sSupPr>
                              <m:e>
                                <m:r>
                                  <a:rPr lang="fr-FR" b="1" i="1" smtClean="0">
                                    <a:latin typeface="Cambria Math"/>
                                  </a:rPr>
                                  <m:t>𝒇</m:t>
                                </m:r>
                              </m:e>
                              <m:sup>
                                <m:r>
                                  <a:rPr lang="fr-FR" b="1" i="1" smtClean="0">
                                    <a:latin typeface="Cambria Math"/>
                                  </a:rPr>
                                  <m:t>𝒎</m:t>
                                </m:r>
                              </m:sup>
                            </m:sSup>
                          </m:e>
                        </m:d>
                      </m:e>
                      <m:sup>
                        <m:r>
                          <a:rPr lang="fr-FR" b="1" i="1" smtClean="0">
                            <a:latin typeface="Cambria Math"/>
                          </a:rPr>
                          <m:t>′</m:t>
                        </m:r>
                      </m:sup>
                    </m:sSup>
                    <m:r>
                      <a:rPr lang="fr-FR" b="1" i="1" smtClean="0">
                        <a:latin typeface="Cambria Math"/>
                        <a:ea typeface="Cambria Math"/>
                      </a:rPr>
                      <m:t>=</m:t>
                    </m:r>
                    <m:r>
                      <a:rPr lang="fr-FR" b="1" i="1" smtClean="0">
                        <a:latin typeface="Cambria Math"/>
                        <a:ea typeface="Cambria Math"/>
                      </a:rPr>
                      <m:t>𝒎</m:t>
                    </m:r>
                    <m:sSup>
                      <m:sSupPr>
                        <m:ctrlPr>
                          <a:rPr lang="fr-FR" b="1" i="1" smtClean="0">
                            <a:latin typeface="Cambria Math"/>
                            <a:ea typeface="Cambria Math"/>
                          </a:rPr>
                        </m:ctrlPr>
                      </m:sSupPr>
                      <m:e>
                        <m:r>
                          <a:rPr lang="fr-FR" b="1" i="1" smtClean="0">
                            <a:latin typeface="Cambria Math"/>
                            <a:ea typeface="Cambria Math"/>
                          </a:rPr>
                          <m:t>𝒇</m:t>
                        </m:r>
                      </m:e>
                      <m:sup>
                        <m:r>
                          <a:rPr lang="fr-FR" b="1" i="1" smtClean="0">
                            <a:latin typeface="Cambria Math"/>
                            <a:ea typeface="Cambria Math"/>
                          </a:rPr>
                          <m:t>𝒎</m:t>
                        </m:r>
                        <m:r>
                          <a:rPr lang="fr-FR" b="1" i="1" smtClean="0">
                            <a:latin typeface="Cambria Math"/>
                            <a:ea typeface="Cambria Math"/>
                          </a:rPr>
                          <m:t>−</m:t>
                        </m:r>
                        <m:r>
                          <a:rPr lang="fr-FR" b="1" i="1" smtClean="0">
                            <a:latin typeface="Cambria Math"/>
                            <a:ea typeface="Cambria Math"/>
                          </a:rPr>
                          <m:t>𝟏</m:t>
                        </m:r>
                      </m:sup>
                    </m:sSup>
                  </m:oMath>
                </a14:m>
                <a:endParaRPr lang="fr-FR" b="1" dirty="0"/>
              </a:p>
            </p:txBody>
          </p:sp>
        </mc:Choice>
        <mc:Fallback xmlns="">
          <p:sp>
            <p:nvSpPr>
              <p:cNvPr id="46" name="ZoneTexte 45"/>
              <p:cNvSpPr txBox="1">
                <a:spLocks noRot="1" noChangeAspect="1" noMove="1" noResize="1" noEditPoints="1" noAdjustHandles="1" noChangeArrowheads="1" noChangeShapeType="1" noTextEdit="1"/>
              </p:cNvSpPr>
              <p:nvPr/>
            </p:nvSpPr>
            <p:spPr>
              <a:xfrm>
                <a:off x="3084691" y="3668770"/>
                <a:ext cx="2209825" cy="669992"/>
              </a:xfrm>
              <a:prstGeom prst="rect">
                <a:avLst/>
              </a:prstGeom>
              <a:blipFill rotWithShape="1">
                <a:blip r:embed="rId12"/>
                <a:stretch>
                  <a:fillRect l="-1918" t="-3571" b="-2679"/>
                </a:stretch>
              </a:blipFill>
              <a:ln>
                <a:solidFill>
                  <a:srgbClr val="FF0000"/>
                </a:solidFill>
              </a:ln>
            </p:spPr>
            <p:txBody>
              <a:bodyPr/>
              <a:lstStyle/>
              <a:p>
                <a:r>
                  <a:rPr lang="fr-FR">
                    <a:noFill/>
                  </a:rPr>
                  <a:t> </a:t>
                </a:r>
              </a:p>
            </p:txBody>
          </p:sp>
        </mc:Fallback>
      </mc:AlternateContent>
      <p:sp>
        <p:nvSpPr>
          <p:cNvPr id="47" name="Rectangle 46"/>
          <p:cNvSpPr/>
          <p:nvPr/>
        </p:nvSpPr>
        <p:spPr>
          <a:xfrm>
            <a:off x="0" y="4801454"/>
            <a:ext cx="452368" cy="369332"/>
          </a:xfrm>
          <a:prstGeom prst="rect">
            <a:avLst/>
          </a:prstGeom>
        </p:spPr>
        <p:txBody>
          <a:bodyPr wrap="none">
            <a:spAutoFit/>
          </a:bodyPr>
          <a:lstStyle/>
          <a:p>
            <a:r>
              <a:rPr lang="en-US" b="1" dirty="0">
                <a:solidFill>
                  <a:srgbClr val="000000"/>
                </a:solidFill>
                <a:latin typeface="Arial Rounded MT Bold"/>
              </a:rPr>
              <a:t>2. </a:t>
            </a:r>
            <a:endParaRPr lang="fr-FR" dirty="0"/>
          </a:p>
        </p:txBody>
      </p:sp>
      <mc:AlternateContent xmlns:mc="http://schemas.openxmlformats.org/markup-compatibility/2006" xmlns:a14="http://schemas.microsoft.com/office/drawing/2010/main">
        <mc:Choice Requires="a14">
          <p:sp>
            <p:nvSpPr>
              <p:cNvPr id="48" name="ZoneTexte 47"/>
              <p:cNvSpPr txBox="1"/>
              <p:nvPr/>
            </p:nvSpPr>
            <p:spPr>
              <a:xfrm>
                <a:off x="502581" y="4801454"/>
                <a:ext cx="1629549"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solidFill>
                            <a:schemeClr val="tx1"/>
                          </a:solidFill>
                          <a:latin typeface="Cambria Math"/>
                        </a:rPr>
                        <m:t>𝑽</m:t>
                      </m:r>
                      <m:r>
                        <a:rPr lang="fr-FR" b="1" i="1" smtClean="0">
                          <a:solidFill>
                            <a:schemeClr val="tx1"/>
                          </a:solidFill>
                          <a:latin typeface="Cambria Math"/>
                          <a:ea typeface="Cambria Math"/>
                        </a:rPr>
                        <m:t>=</m:t>
                      </m:r>
                      <m:rad>
                        <m:radPr>
                          <m:degHide m:val="on"/>
                          <m:ctrlPr>
                            <a:rPr lang="fr-FR" b="1" i="1" smtClean="0">
                              <a:solidFill>
                                <a:schemeClr val="tx1"/>
                              </a:solidFill>
                              <a:latin typeface="Cambria Math"/>
                              <a:ea typeface="Cambria Math"/>
                            </a:rPr>
                          </m:ctrlPr>
                        </m:radPr>
                        <m:deg/>
                        <m:e>
                          <m:sSup>
                            <m:sSupPr>
                              <m:ctrlPr>
                                <a:rPr lang="fr-FR" b="1" i="1" smtClean="0">
                                  <a:solidFill>
                                    <a:schemeClr val="tx1"/>
                                  </a:solidFill>
                                  <a:latin typeface="Cambria Math"/>
                                  <a:ea typeface="Cambria Math"/>
                                </a:rPr>
                              </m:ctrlPr>
                            </m:sSupPr>
                            <m:e>
                              <m:acc>
                                <m:accPr>
                                  <m:chr m:val="̇"/>
                                  <m:ctrlPr>
                                    <a:rPr lang="fr-FR" b="1" i="1" smtClean="0">
                                      <a:solidFill>
                                        <a:schemeClr val="tx1"/>
                                      </a:solidFill>
                                      <a:latin typeface="Cambria Math"/>
                                      <a:ea typeface="Cambria Math"/>
                                    </a:rPr>
                                  </m:ctrlPr>
                                </m:accPr>
                                <m:e>
                                  <m:r>
                                    <a:rPr lang="fr-FR" b="1" i="1" smtClean="0">
                                      <a:solidFill>
                                        <a:schemeClr val="tx1"/>
                                      </a:solidFill>
                                      <a:latin typeface="Cambria Math"/>
                                      <a:ea typeface="Cambria Math"/>
                                    </a:rPr>
                                    <m:t>𝒙</m:t>
                                  </m:r>
                                </m:e>
                              </m:acc>
                            </m:e>
                            <m:sup>
                              <m:r>
                                <a:rPr lang="fr-FR" b="1" i="1" smtClean="0">
                                  <a:solidFill>
                                    <a:schemeClr val="tx1"/>
                                  </a:solidFill>
                                  <a:latin typeface="Cambria Math"/>
                                  <a:ea typeface="Cambria Math"/>
                                </a:rPr>
                                <m:t>𝟐</m:t>
                              </m:r>
                            </m:sup>
                          </m:sSup>
                          <m:r>
                            <a:rPr lang="fr-FR" b="1" i="1" smtClean="0">
                              <a:solidFill>
                                <a:schemeClr val="tx1"/>
                              </a:solidFill>
                              <a:latin typeface="Cambria Math"/>
                              <a:ea typeface="Cambria Math"/>
                            </a:rPr>
                            <m:t>+</m:t>
                          </m:r>
                          <m:sSup>
                            <m:sSupPr>
                              <m:ctrlPr>
                                <a:rPr lang="fr-FR" b="1" i="1" smtClean="0">
                                  <a:solidFill>
                                    <a:schemeClr val="tx1"/>
                                  </a:solidFill>
                                  <a:latin typeface="Cambria Math"/>
                                  <a:ea typeface="Cambria Math"/>
                                </a:rPr>
                              </m:ctrlPr>
                            </m:sSupPr>
                            <m:e>
                              <m:acc>
                                <m:accPr>
                                  <m:chr m:val="̇"/>
                                  <m:ctrlPr>
                                    <a:rPr lang="fr-FR" b="1" i="1" smtClean="0">
                                      <a:solidFill>
                                        <a:schemeClr val="tx1"/>
                                      </a:solidFill>
                                      <a:latin typeface="Cambria Math"/>
                                      <a:ea typeface="Cambria Math"/>
                                    </a:rPr>
                                  </m:ctrlPr>
                                </m:accPr>
                                <m:e>
                                  <m:r>
                                    <a:rPr lang="fr-FR" b="1" i="1" smtClean="0">
                                      <a:solidFill>
                                        <a:schemeClr val="tx1"/>
                                      </a:solidFill>
                                      <a:latin typeface="Cambria Math"/>
                                      <a:ea typeface="Cambria Math"/>
                                    </a:rPr>
                                    <m:t>𝒚</m:t>
                                  </m:r>
                                </m:e>
                              </m:acc>
                            </m:e>
                            <m:sup>
                              <m:r>
                                <a:rPr lang="fr-FR" b="1" i="1" smtClean="0">
                                  <a:solidFill>
                                    <a:schemeClr val="tx1"/>
                                  </a:solidFill>
                                  <a:latin typeface="Cambria Math"/>
                                  <a:ea typeface="Cambria Math"/>
                                </a:rPr>
                                <m:t>𝟐</m:t>
                              </m:r>
                            </m:sup>
                          </m:sSup>
                        </m:e>
                      </m:rad>
                    </m:oMath>
                  </m:oMathPara>
                </a14:m>
                <a:endParaRPr lang="fr-FR" b="1" dirty="0">
                  <a:solidFill>
                    <a:schemeClr val="tx1"/>
                  </a:solidFill>
                </a:endParaRPr>
              </a:p>
            </p:txBody>
          </p:sp>
        </mc:Choice>
        <mc:Fallback xmlns="">
          <p:sp>
            <p:nvSpPr>
              <p:cNvPr id="48" name="ZoneTexte 47"/>
              <p:cNvSpPr txBox="1">
                <a:spLocks noRot="1" noChangeAspect="1" noMove="1" noResize="1" noEditPoints="1" noAdjustHandles="1" noChangeArrowheads="1" noChangeShapeType="1" noTextEdit="1"/>
              </p:cNvSpPr>
              <p:nvPr/>
            </p:nvSpPr>
            <p:spPr>
              <a:xfrm>
                <a:off x="502581" y="4801454"/>
                <a:ext cx="1629549" cy="427746"/>
              </a:xfrm>
              <a:prstGeom prst="rect">
                <a:avLst/>
              </a:prstGeom>
              <a:blipFill rotWithShape="1">
                <a:blip r:embed="rId13"/>
                <a:stretch>
                  <a:fillRect b="-5714"/>
                </a:stretch>
              </a:blipFill>
            </p:spPr>
            <p:txBody>
              <a:bodyPr/>
              <a:lstStyle/>
              <a:p>
                <a:r>
                  <a:rPr lang="fr-FR">
                    <a:noFill/>
                  </a:rPr>
                  <a:t> </a:t>
                </a:r>
              </a:p>
            </p:txBody>
          </p:sp>
        </mc:Fallback>
      </mc:AlternateContent>
      <p:grpSp>
        <p:nvGrpSpPr>
          <p:cNvPr id="49" name="Groupe 48"/>
          <p:cNvGrpSpPr/>
          <p:nvPr/>
        </p:nvGrpSpPr>
        <p:grpSpPr>
          <a:xfrm>
            <a:off x="1893369" y="2510398"/>
            <a:ext cx="370614" cy="546409"/>
            <a:chOff x="4380794" y="5698040"/>
            <a:chExt cx="423391" cy="546409"/>
          </a:xfrm>
        </p:grpSpPr>
        <p:sp>
          <p:nvSpPr>
            <p:cNvPr id="50" name="Accolade fermante 49"/>
            <p:cNvSpPr/>
            <p:nvPr/>
          </p:nvSpPr>
          <p:spPr>
            <a:xfrm rot="5400000" flipH="1" flipV="1">
              <a:off x="4492243" y="5969379"/>
              <a:ext cx="180000" cy="37013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51" name="ZoneTexte 50"/>
                <p:cNvSpPr txBox="1"/>
                <p:nvPr/>
              </p:nvSpPr>
              <p:spPr>
                <a:xfrm>
                  <a:off x="4380794" y="5698040"/>
                  <a:ext cx="4233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0000"/>
                            </a:solidFill>
                            <a:latin typeface="Cambria Math"/>
                          </a:rPr>
                          <m:t>𝒙</m:t>
                        </m:r>
                      </m:oMath>
                    </m:oMathPara>
                  </a14:m>
                  <a:endParaRPr lang="fr-FR" b="1" dirty="0">
                    <a:solidFill>
                      <a:srgbClr val="FF0000"/>
                    </a:solidFill>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4380794" y="5698040"/>
                  <a:ext cx="423391" cy="369332"/>
                </a:xfrm>
                <a:prstGeom prst="rect">
                  <a:avLst/>
                </a:prstGeom>
                <a:blipFill rotWithShape="1">
                  <a:blip r:embed="rId14"/>
                  <a:stretch>
                    <a:fillRect/>
                  </a:stretch>
                </a:blipFill>
              </p:spPr>
              <p:txBody>
                <a:bodyPr/>
                <a:lstStyle/>
                <a:p>
                  <a:r>
                    <a:rPr lang="fr-FR">
                      <a:noFill/>
                    </a:rPr>
                    <a:t> </a:t>
                  </a:r>
                </a:p>
              </p:txBody>
            </p:sp>
          </mc:Fallback>
        </mc:AlternateContent>
      </p:grpSp>
      <p:grpSp>
        <p:nvGrpSpPr>
          <p:cNvPr id="52" name="Groupe 51"/>
          <p:cNvGrpSpPr/>
          <p:nvPr/>
        </p:nvGrpSpPr>
        <p:grpSpPr>
          <a:xfrm>
            <a:off x="2500127" y="2480380"/>
            <a:ext cx="391636" cy="558676"/>
            <a:chOff x="4380795" y="5698040"/>
            <a:chExt cx="447407" cy="558676"/>
          </a:xfrm>
        </p:grpSpPr>
        <p:sp>
          <p:nvSpPr>
            <p:cNvPr id="53" name="Accolade fermante 52"/>
            <p:cNvSpPr/>
            <p:nvPr/>
          </p:nvSpPr>
          <p:spPr>
            <a:xfrm rot="5400000" flipH="1" flipV="1">
              <a:off x="4546999" y="5975513"/>
              <a:ext cx="192267" cy="37013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54" name="ZoneTexte 53"/>
                <p:cNvSpPr txBox="1"/>
                <p:nvPr/>
              </p:nvSpPr>
              <p:spPr>
                <a:xfrm>
                  <a:off x="4380795" y="5698040"/>
                  <a:ext cx="42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0000"/>
                            </a:solidFill>
                            <a:latin typeface="Cambria Math"/>
                          </a:rPr>
                          <m:t>𝒚</m:t>
                        </m:r>
                      </m:oMath>
                    </m:oMathPara>
                  </a14:m>
                  <a:endParaRPr lang="fr-FR" b="1" dirty="0">
                    <a:solidFill>
                      <a:srgbClr val="FF0000"/>
                    </a:solidFill>
                  </a:endParaRPr>
                </a:p>
              </p:txBody>
            </p:sp>
          </mc:Choice>
          <mc:Fallback xmlns="">
            <p:sp>
              <p:nvSpPr>
                <p:cNvPr id="54" name="ZoneTexte 53"/>
                <p:cNvSpPr txBox="1">
                  <a:spLocks noRot="1" noChangeAspect="1" noMove="1" noResize="1" noEditPoints="1" noAdjustHandles="1" noChangeArrowheads="1" noChangeShapeType="1" noTextEdit="1"/>
                </p:cNvSpPr>
                <p:nvPr/>
              </p:nvSpPr>
              <p:spPr>
                <a:xfrm>
                  <a:off x="4380795" y="5698040"/>
                  <a:ext cx="428885" cy="369332"/>
                </a:xfrm>
                <a:prstGeom prst="rect">
                  <a:avLst/>
                </a:prstGeom>
                <a:blipFill rotWithShape="1">
                  <a:blip r:embed="rId15"/>
                  <a:stretch>
                    <a:fillRect b="-6667"/>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55" name="ZoneTexte 54"/>
              <p:cNvSpPr txBox="1"/>
              <p:nvPr/>
            </p:nvSpPr>
            <p:spPr>
              <a:xfrm>
                <a:off x="6638471" y="3316922"/>
                <a:ext cx="2927093"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Wingdings" pitchFamily="2" charset="2"/>
                  <a:buChar char="ü"/>
                </a:pPr>
                <a14:m>
                  <m:oMath xmlns:m="http://schemas.openxmlformats.org/officeDocument/2006/math">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rPr>
                          <m:t>𝒗</m:t>
                        </m:r>
                      </m:e>
                    </m:acc>
                    <m:r>
                      <a:rPr lang="fr-FR" sz="2000" i="1" smtClean="0">
                        <a:solidFill>
                          <a:schemeClr val="tx1"/>
                        </a:solidFill>
                        <a:latin typeface="Cambria Math"/>
                        <a:ea typeface="Cambria Math"/>
                      </a:rPr>
                      <m:t>=</m:t>
                    </m:r>
                    <m:acc>
                      <m:accPr>
                        <m:chr m:val="̇"/>
                        <m:ctrlPr>
                          <a:rPr lang="fr-FR" sz="2000" i="1" smtClean="0">
                            <a:solidFill>
                              <a:schemeClr val="tx1"/>
                            </a:solidFill>
                            <a:latin typeface="Cambria Math"/>
                            <a:ea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𝒙</m:t>
                        </m:r>
                      </m:e>
                    </m:acc>
                    <m:acc>
                      <m:accPr>
                        <m:chr m:val="⃗"/>
                        <m:ctrlP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𝒊</m:t>
                        </m:r>
                      </m:e>
                    </m:acc>
                    <m: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m:t>
                    </m:r>
                    <m:acc>
                      <m:accPr>
                        <m:chr m:val="̇"/>
                        <m:ctrlP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𝒚</m:t>
                        </m:r>
                      </m:e>
                    </m:acc>
                    <m:acc>
                      <m:accPr>
                        <m:chr m:val="⃗"/>
                        <m:ctrlP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ctrlPr>
                      </m:accPr>
                      <m:e>
                        <m:r>
                          <a:rPr lang="fr-FR" sz="2000" b="1" i="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Cambria Math"/>
                            <a:ea typeface="Cambria Math"/>
                          </a:rPr>
                          <m:t>𝒋</m:t>
                        </m:r>
                      </m:e>
                    </m:acc>
                  </m:oMath>
                </a14:m>
                <a:endParaRPr lang="fr-FR"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endParaRPr>
              </a:p>
            </p:txBody>
          </p:sp>
        </mc:Choice>
        <mc:Fallback xmlns="">
          <p:sp>
            <p:nvSpPr>
              <p:cNvPr id="55" name="ZoneTexte 54"/>
              <p:cNvSpPr txBox="1">
                <a:spLocks noRot="1" noChangeAspect="1" noMove="1" noResize="1" noEditPoints="1" noAdjustHandles="1" noChangeArrowheads="1" noChangeShapeType="1" noTextEdit="1"/>
              </p:cNvSpPr>
              <p:nvPr/>
            </p:nvSpPr>
            <p:spPr>
              <a:xfrm>
                <a:off x="6638471" y="3316922"/>
                <a:ext cx="2927093" cy="400110"/>
              </a:xfrm>
              <a:prstGeom prst="rect">
                <a:avLst/>
              </a:prstGeom>
              <a:blipFill rotWithShape="1">
                <a:blip r:embed="rId16"/>
                <a:stretch>
                  <a:fillRect/>
                </a:stretch>
              </a:blipFill>
              <a:ln>
                <a:noFill/>
              </a:ln>
            </p:spPr>
            <p:txBody>
              <a:bodyPr/>
              <a:lstStyle/>
              <a:p>
                <a:r>
                  <a:rPr lang="fr-FR">
                    <a:noFill/>
                  </a:rPr>
                  <a:t> </a:t>
                </a:r>
              </a:p>
            </p:txBody>
          </p:sp>
        </mc:Fallback>
      </mc:AlternateContent>
      <p:sp>
        <p:nvSpPr>
          <p:cNvPr id="57" name="Accolade ouvrante 56"/>
          <p:cNvSpPr/>
          <p:nvPr/>
        </p:nvSpPr>
        <p:spPr>
          <a:xfrm>
            <a:off x="6306935" y="2712737"/>
            <a:ext cx="212990" cy="1004295"/>
          </a:xfrm>
          <a:prstGeom prst="leftBrace">
            <a:avLst/>
          </a:prstGeom>
          <a:ln>
            <a:solidFill>
              <a:srgbClr val="00B05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8" name="ZoneTexte 57"/>
              <p:cNvSpPr txBox="1"/>
              <p:nvPr/>
            </p:nvSpPr>
            <p:spPr>
              <a:xfrm>
                <a:off x="2203755" y="4615949"/>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mc:Choice>
        <mc:Fallback xmlns="">
          <p:sp>
            <p:nvSpPr>
              <p:cNvPr id="58" name="ZoneTexte 57"/>
              <p:cNvSpPr txBox="1">
                <a:spLocks noRot="1" noChangeAspect="1" noMove="1" noResize="1" noEditPoints="1" noAdjustHandles="1" noChangeArrowheads="1" noChangeShapeType="1" noTextEdit="1"/>
              </p:cNvSpPr>
              <p:nvPr/>
            </p:nvSpPr>
            <p:spPr>
              <a:xfrm>
                <a:off x="2203755" y="4615949"/>
                <a:ext cx="688009" cy="646331"/>
              </a:xfrm>
              <a:prstGeom prst="rect">
                <a:avLst/>
              </a:prstGeom>
              <a:blipFill rotWithShape="1">
                <a:blip r:embed="rId17"/>
                <a:stretch>
                  <a:fillRect b="-349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ZoneTexte 58"/>
              <p:cNvSpPr txBox="1"/>
              <p:nvPr/>
            </p:nvSpPr>
            <p:spPr>
              <a:xfrm>
                <a:off x="2844218" y="4754448"/>
                <a:ext cx="2070567"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𝑉</m:t>
                      </m:r>
                      <m:r>
                        <a:rPr lang="fr-FR" b="0" i="1" smtClean="0">
                          <a:latin typeface="Cambria Math"/>
                          <a:ea typeface="Cambria Math"/>
                        </a:rPr>
                        <m:t>=</m:t>
                      </m:r>
                      <m:rad>
                        <m:radPr>
                          <m:degHide m:val="on"/>
                          <m:ctrlPr>
                            <a:rPr lang="fr-FR" b="0" i="1" smtClean="0">
                              <a:latin typeface="Cambria Math"/>
                              <a:ea typeface="Cambria Math"/>
                            </a:rPr>
                          </m:ctrlPr>
                        </m:radPr>
                        <m:deg/>
                        <m:e>
                          <m:sSup>
                            <m:sSupPr>
                              <m:ctrlPr>
                                <a:rPr lang="fr-FR" b="0" i="1" smtClean="0">
                                  <a:latin typeface="Cambria Math"/>
                                  <a:ea typeface="Cambria Math"/>
                                </a:rPr>
                              </m:ctrlPr>
                            </m:sSupPr>
                            <m:e>
                              <m:r>
                                <a:rPr lang="fr-FR" b="0" i="1" smtClean="0">
                                  <a:latin typeface="Cambria Math"/>
                                  <a:ea typeface="Cambria Math"/>
                                </a:rPr>
                                <m:t>3</m:t>
                              </m:r>
                            </m:e>
                            <m:sup>
                              <m:r>
                                <a:rPr lang="fr-FR" b="0" i="1" smtClean="0">
                                  <a:latin typeface="Cambria Math"/>
                                  <a:ea typeface="Cambria Math"/>
                                </a:rPr>
                                <m:t>2</m:t>
                              </m:r>
                            </m:sup>
                          </m:sSup>
                          <m:r>
                            <a:rPr lang="fr-FR" b="0" i="1" smtClean="0">
                              <a:latin typeface="Cambria Math"/>
                              <a:ea typeface="Cambria Math"/>
                            </a:rPr>
                            <m:t>+</m:t>
                          </m:r>
                          <m:sSup>
                            <m:sSupPr>
                              <m:ctrlPr>
                                <a:rPr lang="fr-FR" b="0" i="1" smtClean="0">
                                  <a:latin typeface="Cambria Math"/>
                                  <a:ea typeface="Cambria Math"/>
                                </a:rPr>
                              </m:ctrlPr>
                            </m:sSupPr>
                            <m:e>
                              <m:d>
                                <m:dPr>
                                  <m:ctrlPr>
                                    <a:rPr lang="fr-FR" b="0" i="1" smtClean="0">
                                      <a:latin typeface="Cambria Math"/>
                                      <a:ea typeface="Cambria Math"/>
                                    </a:rPr>
                                  </m:ctrlPr>
                                </m:dPr>
                                <m:e>
                                  <m:r>
                                    <a:rPr lang="fr-FR" b="0" i="1" smtClean="0">
                                      <a:latin typeface="Cambria Math"/>
                                      <a:ea typeface="Cambria Math"/>
                                    </a:rPr>
                                    <m:t>−4</m:t>
                                  </m:r>
                                  <m:r>
                                    <a:rPr lang="fr-FR" b="0" i="1" smtClean="0">
                                      <a:latin typeface="Cambria Math"/>
                                      <a:ea typeface="Cambria Math"/>
                                    </a:rPr>
                                    <m:t>𝑡</m:t>
                                  </m:r>
                                </m:e>
                              </m:d>
                            </m:e>
                            <m:sup>
                              <m:r>
                                <a:rPr lang="fr-FR" b="0" i="1" smtClean="0">
                                  <a:latin typeface="Cambria Math"/>
                                  <a:ea typeface="Cambria Math"/>
                                </a:rPr>
                                <m:t>2</m:t>
                              </m:r>
                            </m:sup>
                          </m:sSup>
                        </m:e>
                      </m:rad>
                    </m:oMath>
                  </m:oMathPara>
                </a14:m>
                <a:endParaRPr lang="fr-FR" dirty="0"/>
              </a:p>
            </p:txBody>
          </p:sp>
        </mc:Choice>
        <mc:Fallback xmlns="">
          <p:sp>
            <p:nvSpPr>
              <p:cNvPr id="59" name="ZoneTexte 58"/>
              <p:cNvSpPr txBox="1">
                <a:spLocks noRot="1" noChangeAspect="1" noMove="1" noResize="1" noEditPoints="1" noAdjustHandles="1" noChangeArrowheads="1" noChangeShapeType="1" noTextEdit="1"/>
              </p:cNvSpPr>
              <p:nvPr/>
            </p:nvSpPr>
            <p:spPr>
              <a:xfrm>
                <a:off x="2844218" y="4754448"/>
                <a:ext cx="2070567" cy="427746"/>
              </a:xfrm>
              <a:prstGeom prst="rect">
                <a:avLst/>
              </a:prstGeom>
              <a:blipFill rotWithShape="1">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ZoneTexte 59"/>
              <p:cNvSpPr txBox="1"/>
              <p:nvPr/>
            </p:nvSpPr>
            <p:spPr>
              <a:xfrm>
                <a:off x="5498646" y="4725141"/>
                <a:ext cx="1791773" cy="447687"/>
              </a:xfrm>
              <a:prstGeom prst="rect">
                <a:avLst/>
              </a:prstGeom>
              <a:noFill/>
              <a:ln>
                <a:solidFill>
                  <a:srgbClr val="00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𝑉</m:t>
                      </m:r>
                      <m:r>
                        <a:rPr lang="fr-FR" b="0" i="1" smtClean="0">
                          <a:latin typeface="Cambria Math"/>
                          <a:ea typeface="Cambria Math"/>
                        </a:rPr>
                        <m:t>=</m:t>
                      </m:r>
                      <m:rad>
                        <m:radPr>
                          <m:degHide m:val="on"/>
                          <m:ctrlPr>
                            <a:rPr lang="fr-FR" b="0" i="1" smtClean="0">
                              <a:latin typeface="Cambria Math"/>
                              <a:ea typeface="Cambria Math"/>
                            </a:rPr>
                          </m:ctrlPr>
                        </m:radPr>
                        <m:deg/>
                        <m:e>
                          <m:r>
                            <a:rPr lang="fr-FR" b="0" i="1" smtClean="0">
                              <a:latin typeface="Cambria Math"/>
                              <a:ea typeface="Cambria Math"/>
                            </a:rPr>
                            <m:t>9+16</m:t>
                          </m:r>
                          <m:sSup>
                            <m:sSupPr>
                              <m:ctrlPr>
                                <a:rPr lang="fr-FR" b="0" i="1" smtClean="0">
                                  <a:latin typeface="Cambria Math"/>
                                  <a:ea typeface="Cambria Math"/>
                                </a:rPr>
                              </m:ctrlPr>
                            </m:sSupPr>
                            <m:e>
                              <m:r>
                                <a:rPr lang="fr-FR" b="0" i="1" smtClean="0">
                                  <a:latin typeface="Cambria Math"/>
                                  <a:ea typeface="Cambria Math"/>
                                </a:rPr>
                                <m:t>𝑡</m:t>
                              </m:r>
                            </m:e>
                            <m:sup>
                              <m:r>
                                <a:rPr lang="fr-FR" b="0" i="1" smtClean="0">
                                  <a:latin typeface="Cambria Math"/>
                                  <a:ea typeface="Cambria Math"/>
                                </a:rPr>
                                <m:t>2</m:t>
                              </m:r>
                            </m:sup>
                          </m:sSup>
                        </m:e>
                      </m:rad>
                    </m:oMath>
                  </m:oMathPara>
                </a14:m>
                <a:endParaRPr lang="fr-FR" dirty="0"/>
              </a:p>
            </p:txBody>
          </p:sp>
        </mc:Choice>
        <mc:Fallback xmlns="">
          <p:sp>
            <p:nvSpPr>
              <p:cNvPr id="60" name="ZoneTexte 59"/>
              <p:cNvSpPr txBox="1">
                <a:spLocks noRot="1" noChangeAspect="1" noMove="1" noResize="1" noEditPoints="1" noAdjustHandles="1" noChangeArrowheads="1" noChangeShapeType="1" noTextEdit="1"/>
              </p:cNvSpPr>
              <p:nvPr/>
            </p:nvSpPr>
            <p:spPr>
              <a:xfrm>
                <a:off x="5498646" y="4725141"/>
                <a:ext cx="1791773" cy="447687"/>
              </a:xfrm>
              <a:prstGeom prst="rect">
                <a:avLst/>
              </a:prstGeom>
              <a:blipFill rotWithShape="1">
                <a:blip r:embed="rId19"/>
                <a:stretch>
                  <a:fillRect/>
                </a:stretch>
              </a:blipFill>
              <a:ln>
                <a:solidFill>
                  <a:srgbClr val="00FF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ZoneTexte 60"/>
              <p:cNvSpPr txBox="1"/>
              <p:nvPr/>
            </p:nvSpPr>
            <p:spPr>
              <a:xfrm>
                <a:off x="4862711" y="4662954"/>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mc:Choice>
        <mc:Fallback xmlns="">
          <p:sp>
            <p:nvSpPr>
              <p:cNvPr id="61" name="ZoneTexte 60"/>
              <p:cNvSpPr txBox="1">
                <a:spLocks noRot="1" noChangeAspect="1" noMove="1" noResize="1" noEditPoints="1" noAdjustHandles="1" noChangeArrowheads="1" noChangeShapeType="1" noTextEdit="1"/>
              </p:cNvSpPr>
              <p:nvPr/>
            </p:nvSpPr>
            <p:spPr>
              <a:xfrm>
                <a:off x="4862711" y="4662954"/>
                <a:ext cx="688009" cy="646331"/>
              </a:xfrm>
              <a:prstGeom prst="rect">
                <a:avLst/>
              </a:prstGeom>
              <a:blipFill rotWithShape="1">
                <a:blip r:embed="rId20"/>
                <a:stretch>
                  <a:fillRect b="-33962"/>
                </a:stretch>
              </a:blipFill>
            </p:spPr>
            <p:txBody>
              <a:bodyPr/>
              <a:lstStyle/>
              <a:p>
                <a:r>
                  <a:rPr lang="fr-FR">
                    <a:noFill/>
                  </a:rPr>
                  <a:t> </a:t>
                </a:r>
              </a:p>
            </p:txBody>
          </p:sp>
        </mc:Fallback>
      </mc:AlternateContent>
      <p:sp>
        <p:nvSpPr>
          <p:cNvPr id="62" name="ZoneTexte 61"/>
          <p:cNvSpPr txBox="1"/>
          <p:nvPr/>
        </p:nvSpPr>
        <p:spPr>
          <a:xfrm>
            <a:off x="35496" y="2978835"/>
            <a:ext cx="562258" cy="369332"/>
          </a:xfrm>
          <a:prstGeom prst="rect">
            <a:avLst/>
          </a:prstGeom>
          <a:noFill/>
        </p:spPr>
        <p:txBody>
          <a:bodyPr wrap="square" rtlCol="0">
            <a:spAutoFit/>
          </a:bodyPr>
          <a:lstStyle/>
          <a:p>
            <a:r>
              <a:rPr lang="fr-FR" b="1" dirty="0">
                <a:solidFill>
                  <a:srgbClr val="000000"/>
                </a:solidFill>
                <a:latin typeface="Arial Rounded MT Bold"/>
              </a:rPr>
              <a:t>1.</a:t>
            </a:r>
          </a:p>
        </p:txBody>
      </p:sp>
      <p:sp>
        <p:nvSpPr>
          <p:cNvPr id="63" name="ZoneTexte 62"/>
          <p:cNvSpPr txBox="1"/>
          <p:nvPr/>
        </p:nvSpPr>
        <p:spPr>
          <a:xfrm>
            <a:off x="-25453" y="5517232"/>
            <a:ext cx="562258" cy="369332"/>
          </a:xfrm>
          <a:prstGeom prst="rect">
            <a:avLst/>
          </a:prstGeom>
          <a:noFill/>
        </p:spPr>
        <p:txBody>
          <a:bodyPr wrap="square" rtlCol="0">
            <a:spAutoFit/>
          </a:bodyPr>
          <a:lstStyle/>
          <a:p>
            <a:r>
              <a:rPr lang="fr-FR" b="1" dirty="0" smtClean="0">
                <a:solidFill>
                  <a:srgbClr val="000000"/>
                </a:solidFill>
                <a:latin typeface="Arial Rounded MT Bold"/>
              </a:rPr>
              <a:t> 3.</a:t>
            </a:r>
            <a:endParaRPr lang="fr-FR" b="1" dirty="0">
              <a:solidFill>
                <a:srgbClr val="000000"/>
              </a:solidFill>
              <a:latin typeface="Arial Rounded MT Bold"/>
            </a:endParaRPr>
          </a:p>
        </p:txBody>
      </p:sp>
      <mc:AlternateContent xmlns:mc="http://schemas.openxmlformats.org/markup-compatibility/2006" xmlns:a14="http://schemas.microsoft.com/office/drawing/2010/main">
        <mc:Choice Requires="a14">
          <p:sp>
            <p:nvSpPr>
              <p:cNvPr id="64" name="ZoneTexte 63"/>
              <p:cNvSpPr txBox="1"/>
              <p:nvPr/>
            </p:nvSpPr>
            <p:spPr>
              <a:xfrm>
                <a:off x="382386" y="5478054"/>
                <a:ext cx="1791773" cy="44768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𝑉</m:t>
                      </m:r>
                      <m:r>
                        <a:rPr lang="fr-FR" b="0" i="1" smtClean="0">
                          <a:latin typeface="Cambria Math"/>
                          <a:ea typeface="Cambria Math"/>
                        </a:rPr>
                        <m:t>=</m:t>
                      </m:r>
                      <m:rad>
                        <m:radPr>
                          <m:degHide m:val="on"/>
                          <m:ctrlPr>
                            <a:rPr lang="fr-FR" b="0" i="1" smtClean="0">
                              <a:latin typeface="Cambria Math"/>
                              <a:ea typeface="Cambria Math"/>
                            </a:rPr>
                          </m:ctrlPr>
                        </m:radPr>
                        <m:deg/>
                        <m:e>
                          <m:r>
                            <a:rPr lang="fr-FR" b="0" i="1" smtClean="0">
                              <a:latin typeface="Cambria Math"/>
                              <a:ea typeface="Cambria Math"/>
                            </a:rPr>
                            <m:t>9+16</m:t>
                          </m:r>
                          <m:sSup>
                            <m:sSupPr>
                              <m:ctrlPr>
                                <a:rPr lang="fr-FR" b="0" i="1" smtClean="0">
                                  <a:latin typeface="Cambria Math"/>
                                  <a:ea typeface="Cambria Math"/>
                                </a:rPr>
                              </m:ctrlPr>
                            </m:sSupPr>
                            <m:e>
                              <m:r>
                                <a:rPr lang="fr-FR" b="0" i="1" smtClean="0">
                                  <a:latin typeface="Cambria Math"/>
                                  <a:ea typeface="Cambria Math"/>
                                </a:rPr>
                                <m:t>𝑡</m:t>
                              </m:r>
                            </m:e>
                            <m:sup>
                              <m:r>
                                <a:rPr lang="fr-FR" b="0" i="1" smtClean="0">
                                  <a:latin typeface="Cambria Math"/>
                                  <a:ea typeface="Cambria Math"/>
                                </a:rPr>
                                <m:t>2</m:t>
                              </m:r>
                            </m:sup>
                          </m:sSup>
                        </m:e>
                      </m:rad>
                    </m:oMath>
                  </m:oMathPara>
                </a14:m>
                <a:endParaRPr lang="fr-FR" dirty="0"/>
              </a:p>
            </p:txBody>
          </p:sp>
        </mc:Choice>
        <mc:Fallback xmlns="">
          <p:sp>
            <p:nvSpPr>
              <p:cNvPr id="64" name="ZoneTexte 63"/>
              <p:cNvSpPr txBox="1">
                <a:spLocks noRot="1" noChangeAspect="1" noMove="1" noResize="1" noEditPoints="1" noAdjustHandles="1" noChangeArrowheads="1" noChangeShapeType="1" noTextEdit="1"/>
              </p:cNvSpPr>
              <p:nvPr/>
            </p:nvSpPr>
            <p:spPr>
              <a:xfrm>
                <a:off x="382386" y="5478054"/>
                <a:ext cx="1791773" cy="447687"/>
              </a:xfrm>
              <a:prstGeom prst="rect">
                <a:avLst/>
              </a:prstGeom>
              <a:blipFill rotWithShape="1">
                <a:blip r:embed="rId21"/>
                <a:stretch>
                  <a:fillRect/>
                </a:stretch>
              </a:blipFill>
              <a:ln>
                <a:noFill/>
              </a:ln>
            </p:spPr>
            <p:txBody>
              <a:bodyPr/>
              <a:lstStyle/>
              <a:p>
                <a:r>
                  <a:rPr lang="fr-FR">
                    <a:noFill/>
                  </a:rPr>
                  <a:t> </a:t>
                </a:r>
              </a:p>
            </p:txBody>
          </p:sp>
        </mc:Fallback>
      </mc:AlternateContent>
      <p:sp>
        <p:nvSpPr>
          <p:cNvPr id="65" name="Rectangle 64"/>
          <p:cNvSpPr/>
          <p:nvPr/>
        </p:nvSpPr>
        <p:spPr>
          <a:xfrm>
            <a:off x="2185448" y="5517232"/>
            <a:ext cx="1513299" cy="369332"/>
          </a:xfrm>
          <a:prstGeom prst="rect">
            <a:avLst/>
          </a:prstGeom>
        </p:spPr>
        <p:txBody>
          <a:bodyPr wrap="none">
            <a:spAutoFit/>
          </a:bodyPr>
          <a:lstStyle/>
          <a:p>
            <a:r>
              <a:rPr lang="en-US" b="1" dirty="0" smtClean="0">
                <a:solidFill>
                  <a:srgbClr val="000000"/>
                </a:solidFill>
                <a:latin typeface="Arial Rounded MT Bold"/>
              </a:rPr>
              <a:t>With     t=2s</a:t>
            </a:r>
            <a:r>
              <a:rPr lang="en-US" b="1" dirty="0">
                <a:solidFill>
                  <a:srgbClr val="000000"/>
                </a:solidFill>
                <a:latin typeface="Arial Rounded MT Bold"/>
              </a:rPr>
              <a:t>.</a:t>
            </a:r>
            <a:endParaRPr lang="fr-FR" b="1" dirty="0">
              <a:solidFill>
                <a:srgbClr val="000000"/>
              </a:solidFill>
              <a:latin typeface="Arial Rounded MT Bold"/>
            </a:endParaRPr>
          </a:p>
        </p:txBody>
      </p:sp>
      <mc:AlternateContent xmlns:mc="http://schemas.openxmlformats.org/markup-compatibility/2006" xmlns:a14="http://schemas.microsoft.com/office/drawing/2010/main">
        <mc:Choice Requires="a14">
          <p:sp>
            <p:nvSpPr>
              <p:cNvPr id="66" name="ZoneTexte 65"/>
              <p:cNvSpPr txBox="1"/>
              <p:nvPr/>
            </p:nvSpPr>
            <p:spPr>
              <a:xfrm>
                <a:off x="1150324" y="6078141"/>
                <a:ext cx="1949572" cy="427746"/>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𝑉</m:t>
                      </m:r>
                      <m:r>
                        <a:rPr lang="fr-FR" b="0" i="1" smtClean="0">
                          <a:latin typeface="Cambria Math"/>
                          <a:ea typeface="Cambria Math"/>
                        </a:rPr>
                        <m:t>=</m:t>
                      </m:r>
                      <m:rad>
                        <m:radPr>
                          <m:degHide m:val="on"/>
                          <m:ctrlPr>
                            <a:rPr lang="fr-FR" b="0" i="1" smtClean="0">
                              <a:latin typeface="Cambria Math"/>
                              <a:ea typeface="Cambria Math"/>
                            </a:rPr>
                          </m:ctrlPr>
                        </m:radPr>
                        <m:deg/>
                        <m:e>
                          <m:r>
                            <a:rPr lang="fr-FR" b="0" i="1" smtClean="0">
                              <a:latin typeface="Cambria Math"/>
                              <a:ea typeface="Cambria Math"/>
                            </a:rPr>
                            <m:t>9+16</m:t>
                          </m:r>
                          <m:sSup>
                            <m:sSupPr>
                              <m:ctrlPr>
                                <a:rPr lang="fr-FR" b="0" i="1" smtClean="0">
                                  <a:latin typeface="Cambria Math"/>
                                  <a:ea typeface="Cambria Math"/>
                                </a:rPr>
                              </m:ctrlPr>
                            </m:sSupPr>
                            <m:e>
                              <m:d>
                                <m:dPr>
                                  <m:ctrlPr>
                                    <a:rPr lang="fr-FR" b="0" i="1" smtClean="0">
                                      <a:latin typeface="Cambria Math"/>
                                      <a:ea typeface="Cambria Math"/>
                                    </a:rPr>
                                  </m:ctrlPr>
                                </m:dPr>
                                <m:e>
                                  <m:r>
                                    <a:rPr lang="fr-FR" b="0" i="1" smtClean="0">
                                      <a:latin typeface="Cambria Math"/>
                                      <a:ea typeface="Cambria Math"/>
                                    </a:rPr>
                                    <m:t>2</m:t>
                                  </m:r>
                                </m:e>
                              </m:d>
                            </m:e>
                            <m:sup>
                              <m:r>
                                <a:rPr lang="fr-FR" b="0" i="1" smtClean="0">
                                  <a:latin typeface="Cambria Math"/>
                                  <a:ea typeface="Cambria Math"/>
                                </a:rPr>
                                <m:t>2</m:t>
                              </m:r>
                            </m:sup>
                          </m:sSup>
                        </m:e>
                      </m:rad>
                    </m:oMath>
                  </m:oMathPara>
                </a14:m>
                <a:endParaRPr lang="fr-FR" dirty="0"/>
              </a:p>
            </p:txBody>
          </p:sp>
        </mc:Choice>
        <mc:Fallback xmlns="">
          <p:sp>
            <p:nvSpPr>
              <p:cNvPr id="66" name="ZoneTexte 65"/>
              <p:cNvSpPr txBox="1">
                <a:spLocks noRot="1" noChangeAspect="1" noMove="1" noResize="1" noEditPoints="1" noAdjustHandles="1" noChangeArrowheads="1" noChangeShapeType="1" noTextEdit="1"/>
              </p:cNvSpPr>
              <p:nvPr/>
            </p:nvSpPr>
            <p:spPr>
              <a:xfrm>
                <a:off x="1150324" y="6078141"/>
                <a:ext cx="1949572" cy="427746"/>
              </a:xfrm>
              <a:prstGeom prst="rect">
                <a:avLst/>
              </a:prstGeom>
              <a:blipFill rotWithShape="1">
                <a:blip r:embed="rId22"/>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7" name="ZoneTexte 66"/>
              <p:cNvSpPr txBox="1"/>
              <p:nvPr/>
            </p:nvSpPr>
            <p:spPr>
              <a:xfrm>
                <a:off x="485946" y="5978818"/>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mc:Choice>
        <mc:Fallback xmlns="">
          <p:sp>
            <p:nvSpPr>
              <p:cNvPr id="67" name="ZoneTexte 66"/>
              <p:cNvSpPr txBox="1">
                <a:spLocks noRot="1" noChangeAspect="1" noMove="1" noResize="1" noEditPoints="1" noAdjustHandles="1" noChangeArrowheads="1" noChangeShapeType="1" noTextEdit="1"/>
              </p:cNvSpPr>
              <p:nvPr/>
            </p:nvSpPr>
            <p:spPr>
              <a:xfrm>
                <a:off x="485946" y="5978818"/>
                <a:ext cx="688009" cy="646331"/>
              </a:xfrm>
              <a:prstGeom prst="rect">
                <a:avLst/>
              </a:prstGeom>
              <a:blipFill rotWithShape="1">
                <a:blip r:embed="rId23"/>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8" name="ZoneTexte 67"/>
              <p:cNvSpPr txBox="1"/>
              <p:nvPr/>
            </p:nvSpPr>
            <p:spPr>
              <a:xfrm>
                <a:off x="3099896" y="5978817"/>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mc:Choice>
        <mc:Fallback xmlns="">
          <p:sp>
            <p:nvSpPr>
              <p:cNvPr id="68" name="ZoneTexte 67"/>
              <p:cNvSpPr txBox="1">
                <a:spLocks noRot="1" noChangeAspect="1" noMove="1" noResize="1" noEditPoints="1" noAdjustHandles="1" noChangeArrowheads="1" noChangeShapeType="1" noTextEdit="1"/>
              </p:cNvSpPr>
              <p:nvPr/>
            </p:nvSpPr>
            <p:spPr>
              <a:xfrm>
                <a:off x="3099896" y="5978817"/>
                <a:ext cx="688009" cy="646331"/>
              </a:xfrm>
              <a:prstGeom prst="rect">
                <a:avLst/>
              </a:prstGeom>
              <a:blipFill rotWithShape="1">
                <a:blip r:embed="rId24"/>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9" name="ZoneTexte 68"/>
              <p:cNvSpPr txBox="1"/>
              <p:nvPr/>
            </p:nvSpPr>
            <p:spPr>
              <a:xfrm>
                <a:off x="3841230" y="6107348"/>
                <a:ext cx="2572200" cy="403700"/>
              </a:xfrm>
              <a:prstGeom prst="rect">
                <a:avLst/>
              </a:prstGeom>
              <a:noFill/>
              <a:ln>
                <a:solidFill>
                  <a:srgbClr val="7030A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𝑉</m:t>
                      </m:r>
                      <m:r>
                        <a:rPr lang="fr-FR" b="0" i="1" smtClean="0">
                          <a:latin typeface="Cambria Math"/>
                        </a:rPr>
                        <m:t>=</m:t>
                      </m:r>
                      <m:rad>
                        <m:radPr>
                          <m:degHide m:val="on"/>
                          <m:ctrlPr>
                            <a:rPr lang="fr-FR" b="0" i="1" smtClean="0">
                              <a:latin typeface="Cambria Math"/>
                            </a:rPr>
                          </m:ctrlPr>
                        </m:radPr>
                        <m:deg/>
                        <m:e>
                          <m:r>
                            <a:rPr lang="fr-FR" b="0" i="1" smtClean="0">
                              <a:latin typeface="Cambria Math"/>
                            </a:rPr>
                            <m:t>73</m:t>
                          </m:r>
                        </m:e>
                      </m:rad>
                      <m:r>
                        <a:rPr lang="fr-FR" b="0" i="1" smtClean="0">
                          <a:latin typeface="Cambria Math"/>
                          <a:ea typeface="Cambria Math"/>
                        </a:rPr>
                        <m:t>=8.54 (</m:t>
                      </m:r>
                      <m:f>
                        <m:fPr>
                          <m:type m:val="skw"/>
                          <m:ctrlPr>
                            <a:rPr lang="fr-FR" b="0" i="1" smtClean="0">
                              <a:latin typeface="Cambria Math"/>
                              <a:ea typeface="Cambria Math"/>
                            </a:rPr>
                          </m:ctrlPr>
                        </m:fPr>
                        <m:num>
                          <m:r>
                            <a:rPr lang="fr-FR" b="0" i="1" smtClean="0">
                              <a:latin typeface="Cambria Math"/>
                              <a:ea typeface="Cambria Math"/>
                            </a:rPr>
                            <m:t>𝑚</m:t>
                          </m:r>
                        </m:num>
                        <m:den>
                          <m:r>
                            <a:rPr lang="fr-FR" b="0" i="1" smtClean="0">
                              <a:latin typeface="Cambria Math"/>
                              <a:ea typeface="Cambria Math"/>
                            </a:rPr>
                            <m:t>𝑠</m:t>
                          </m:r>
                          <m:r>
                            <a:rPr lang="fr-FR" b="0" i="1" smtClean="0">
                              <a:latin typeface="Cambria Math"/>
                              <a:ea typeface="Cambria Math"/>
                            </a:rPr>
                            <m:t> </m:t>
                          </m:r>
                        </m:den>
                      </m:f>
                      <m:r>
                        <a:rPr lang="fr-FR" b="0" i="1" smtClean="0">
                          <a:latin typeface="Cambria Math"/>
                          <a:ea typeface="Cambria Math"/>
                        </a:rPr>
                        <m:t>)</m:t>
                      </m:r>
                    </m:oMath>
                  </m:oMathPara>
                </a14:m>
                <a:endParaRPr lang="fr-FR" dirty="0"/>
              </a:p>
            </p:txBody>
          </p:sp>
        </mc:Choice>
        <mc:Fallback xmlns="">
          <p:sp>
            <p:nvSpPr>
              <p:cNvPr id="69" name="ZoneTexte 68"/>
              <p:cNvSpPr txBox="1">
                <a:spLocks noRot="1" noChangeAspect="1" noMove="1" noResize="1" noEditPoints="1" noAdjustHandles="1" noChangeArrowheads="1" noChangeShapeType="1" noTextEdit="1"/>
              </p:cNvSpPr>
              <p:nvPr/>
            </p:nvSpPr>
            <p:spPr>
              <a:xfrm>
                <a:off x="3841230" y="6107348"/>
                <a:ext cx="2572200" cy="403700"/>
              </a:xfrm>
              <a:prstGeom prst="rect">
                <a:avLst/>
              </a:prstGeom>
              <a:blipFill rotWithShape="1">
                <a:blip r:embed="rId25"/>
                <a:stretch>
                  <a:fillRect t="-94118" r="-13208" b="-157353"/>
                </a:stretch>
              </a:blipFill>
              <a:ln>
                <a:solidFill>
                  <a:srgbClr val="7030A0"/>
                </a:solidFill>
              </a:ln>
            </p:spPr>
            <p:txBody>
              <a:bodyPr/>
              <a:lstStyle/>
              <a:p>
                <a:r>
                  <a:rPr lang="fr-FR">
                    <a:noFill/>
                  </a:rPr>
                  <a:t> </a:t>
                </a:r>
              </a:p>
            </p:txBody>
          </p:sp>
        </mc:Fallback>
      </mc:AlternateContent>
    </p:spTree>
    <p:extLst>
      <p:ext uri="{BB962C8B-B14F-4D97-AF65-F5344CB8AC3E}">
        <p14:creationId xmlns:p14="http://schemas.microsoft.com/office/powerpoint/2010/main" val="20567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edge">
                                      <p:cBhvr>
                                        <p:cTn id="7" dur="2000"/>
                                        <p:tgtEl>
                                          <p:spTgt spid="49"/>
                                        </p:tgtEl>
                                      </p:cBhvr>
                                    </p:animEffect>
                                  </p:childTnLst>
                                </p:cTn>
                              </p:par>
                              <p:par>
                                <p:cTn id="8" presetID="2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edge">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80">
                                          <p:stCondLst>
                                            <p:cond delay="0"/>
                                          </p:stCondLst>
                                        </p:cTn>
                                        <p:tgtEl>
                                          <p:spTgt spid="42"/>
                                        </p:tgtEl>
                                      </p:cBhvr>
                                    </p:animEffect>
                                    <p:anim calcmode="lin" valueType="num">
                                      <p:cBhvr>
                                        <p:cTn id="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1" dur="26">
                                          <p:stCondLst>
                                            <p:cond delay="650"/>
                                          </p:stCondLst>
                                        </p:cTn>
                                        <p:tgtEl>
                                          <p:spTgt spid="42"/>
                                        </p:tgtEl>
                                      </p:cBhvr>
                                      <p:to x="100000" y="60000"/>
                                    </p:animScale>
                                    <p:animScale>
                                      <p:cBhvr>
                                        <p:cTn id="22" dur="166" decel="50000">
                                          <p:stCondLst>
                                            <p:cond delay="676"/>
                                          </p:stCondLst>
                                        </p:cTn>
                                        <p:tgtEl>
                                          <p:spTgt spid="42"/>
                                        </p:tgtEl>
                                      </p:cBhvr>
                                      <p:to x="100000" y="100000"/>
                                    </p:animScale>
                                    <p:animScale>
                                      <p:cBhvr>
                                        <p:cTn id="23" dur="26">
                                          <p:stCondLst>
                                            <p:cond delay="1312"/>
                                          </p:stCondLst>
                                        </p:cTn>
                                        <p:tgtEl>
                                          <p:spTgt spid="42"/>
                                        </p:tgtEl>
                                      </p:cBhvr>
                                      <p:to x="100000" y="80000"/>
                                    </p:animScale>
                                    <p:animScale>
                                      <p:cBhvr>
                                        <p:cTn id="24" dur="166" decel="50000">
                                          <p:stCondLst>
                                            <p:cond delay="1338"/>
                                          </p:stCondLst>
                                        </p:cTn>
                                        <p:tgtEl>
                                          <p:spTgt spid="42"/>
                                        </p:tgtEl>
                                      </p:cBhvr>
                                      <p:to x="100000" y="100000"/>
                                    </p:animScale>
                                    <p:animScale>
                                      <p:cBhvr>
                                        <p:cTn id="25" dur="26">
                                          <p:stCondLst>
                                            <p:cond delay="1642"/>
                                          </p:stCondLst>
                                        </p:cTn>
                                        <p:tgtEl>
                                          <p:spTgt spid="42"/>
                                        </p:tgtEl>
                                      </p:cBhvr>
                                      <p:to x="100000" y="90000"/>
                                    </p:animScale>
                                    <p:animScale>
                                      <p:cBhvr>
                                        <p:cTn id="26" dur="166" decel="50000">
                                          <p:stCondLst>
                                            <p:cond delay="1668"/>
                                          </p:stCondLst>
                                        </p:cTn>
                                        <p:tgtEl>
                                          <p:spTgt spid="42"/>
                                        </p:tgtEl>
                                      </p:cBhvr>
                                      <p:to x="100000" y="100000"/>
                                    </p:animScale>
                                    <p:animScale>
                                      <p:cBhvr>
                                        <p:cTn id="27" dur="26">
                                          <p:stCondLst>
                                            <p:cond delay="1808"/>
                                          </p:stCondLst>
                                        </p:cTn>
                                        <p:tgtEl>
                                          <p:spTgt spid="42"/>
                                        </p:tgtEl>
                                      </p:cBhvr>
                                      <p:to x="100000" y="95000"/>
                                    </p:animScale>
                                    <p:animScale>
                                      <p:cBhvr>
                                        <p:cTn id="28" dur="166" decel="50000">
                                          <p:stCondLst>
                                            <p:cond delay="1834"/>
                                          </p:stCondLst>
                                        </p:cTn>
                                        <p:tgtEl>
                                          <p:spTgt spid="42"/>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80">
                                          <p:stCondLst>
                                            <p:cond delay="0"/>
                                          </p:stCondLst>
                                        </p:cTn>
                                        <p:tgtEl>
                                          <p:spTgt spid="29"/>
                                        </p:tgtEl>
                                      </p:cBhvr>
                                    </p:animEffect>
                                    <p:anim calcmode="lin" valueType="num">
                                      <p:cBhvr>
                                        <p:cTn id="3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7" dur="26">
                                          <p:stCondLst>
                                            <p:cond delay="650"/>
                                          </p:stCondLst>
                                        </p:cTn>
                                        <p:tgtEl>
                                          <p:spTgt spid="29"/>
                                        </p:tgtEl>
                                      </p:cBhvr>
                                      <p:to x="100000" y="60000"/>
                                    </p:animScale>
                                    <p:animScale>
                                      <p:cBhvr>
                                        <p:cTn id="38" dur="166" decel="50000">
                                          <p:stCondLst>
                                            <p:cond delay="676"/>
                                          </p:stCondLst>
                                        </p:cTn>
                                        <p:tgtEl>
                                          <p:spTgt spid="29"/>
                                        </p:tgtEl>
                                      </p:cBhvr>
                                      <p:to x="100000" y="100000"/>
                                    </p:animScale>
                                    <p:animScale>
                                      <p:cBhvr>
                                        <p:cTn id="39" dur="26">
                                          <p:stCondLst>
                                            <p:cond delay="1312"/>
                                          </p:stCondLst>
                                        </p:cTn>
                                        <p:tgtEl>
                                          <p:spTgt spid="29"/>
                                        </p:tgtEl>
                                      </p:cBhvr>
                                      <p:to x="100000" y="80000"/>
                                    </p:animScale>
                                    <p:animScale>
                                      <p:cBhvr>
                                        <p:cTn id="40" dur="166" decel="50000">
                                          <p:stCondLst>
                                            <p:cond delay="1338"/>
                                          </p:stCondLst>
                                        </p:cTn>
                                        <p:tgtEl>
                                          <p:spTgt spid="29"/>
                                        </p:tgtEl>
                                      </p:cBhvr>
                                      <p:to x="100000" y="100000"/>
                                    </p:animScale>
                                    <p:animScale>
                                      <p:cBhvr>
                                        <p:cTn id="41" dur="26">
                                          <p:stCondLst>
                                            <p:cond delay="1642"/>
                                          </p:stCondLst>
                                        </p:cTn>
                                        <p:tgtEl>
                                          <p:spTgt spid="29"/>
                                        </p:tgtEl>
                                      </p:cBhvr>
                                      <p:to x="100000" y="90000"/>
                                    </p:animScale>
                                    <p:animScale>
                                      <p:cBhvr>
                                        <p:cTn id="42" dur="166" decel="50000">
                                          <p:stCondLst>
                                            <p:cond delay="1668"/>
                                          </p:stCondLst>
                                        </p:cTn>
                                        <p:tgtEl>
                                          <p:spTgt spid="29"/>
                                        </p:tgtEl>
                                      </p:cBhvr>
                                      <p:to x="100000" y="100000"/>
                                    </p:animScale>
                                    <p:animScale>
                                      <p:cBhvr>
                                        <p:cTn id="43" dur="26">
                                          <p:stCondLst>
                                            <p:cond delay="1808"/>
                                          </p:stCondLst>
                                        </p:cTn>
                                        <p:tgtEl>
                                          <p:spTgt spid="29"/>
                                        </p:tgtEl>
                                      </p:cBhvr>
                                      <p:to x="100000" y="95000"/>
                                    </p:animScale>
                                    <p:animScale>
                                      <p:cBhvr>
                                        <p:cTn id="44" dur="166" decel="50000">
                                          <p:stCondLst>
                                            <p:cond delay="1834"/>
                                          </p:stCondLst>
                                        </p:cTn>
                                        <p:tgtEl>
                                          <p:spTgt spid="2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1000" fill="hold"/>
                                        <p:tgtEl>
                                          <p:spTgt spid="55"/>
                                        </p:tgtEl>
                                        <p:attrNameLst>
                                          <p:attrName>ppt_w</p:attrName>
                                        </p:attrNameLst>
                                      </p:cBhvr>
                                      <p:tavLst>
                                        <p:tav tm="0">
                                          <p:val>
                                            <p:strVal val="#ppt_w*0.70"/>
                                          </p:val>
                                        </p:tav>
                                        <p:tav tm="100000">
                                          <p:val>
                                            <p:strVal val="#ppt_w"/>
                                          </p:val>
                                        </p:tav>
                                      </p:tavLst>
                                    </p:anim>
                                    <p:anim calcmode="lin" valueType="num">
                                      <p:cBhvr>
                                        <p:cTn id="50" dur="1000" fill="hold"/>
                                        <p:tgtEl>
                                          <p:spTgt spid="55"/>
                                        </p:tgtEl>
                                        <p:attrNameLst>
                                          <p:attrName>ppt_h</p:attrName>
                                        </p:attrNameLst>
                                      </p:cBhvr>
                                      <p:tavLst>
                                        <p:tav tm="0">
                                          <p:val>
                                            <p:strVal val="#ppt_h"/>
                                          </p:val>
                                        </p:tav>
                                        <p:tav tm="100000">
                                          <p:val>
                                            <p:strVal val="#ppt_h"/>
                                          </p:val>
                                        </p:tav>
                                      </p:tavLst>
                                    </p:anim>
                                    <p:animEffect transition="in" filter="fade">
                                      <p:cBhvr>
                                        <p:cTn id="51" dur="1000"/>
                                        <p:tgtEl>
                                          <p:spTgt spid="5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1000" fill="hold"/>
                                        <p:tgtEl>
                                          <p:spTgt spid="34"/>
                                        </p:tgtEl>
                                        <p:attrNameLst>
                                          <p:attrName>ppt_w</p:attrName>
                                        </p:attrNameLst>
                                      </p:cBhvr>
                                      <p:tavLst>
                                        <p:tav tm="0">
                                          <p:val>
                                            <p:strVal val="#ppt_w*0.70"/>
                                          </p:val>
                                        </p:tav>
                                        <p:tav tm="100000">
                                          <p:val>
                                            <p:strVal val="#ppt_w"/>
                                          </p:val>
                                        </p:tav>
                                      </p:tavLst>
                                    </p:anim>
                                    <p:anim calcmode="lin" valueType="num">
                                      <p:cBhvr>
                                        <p:cTn id="55" dur="1000" fill="hold"/>
                                        <p:tgtEl>
                                          <p:spTgt spid="34"/>
                                        </p:tgtEl>
                                        <p:attrNameLst>
                                          <p:attrName>ppt_h</p:attrName>
                                        </p:attrNameLst>
                                      </p:cBhvr>
                                      <p:tavLst>
                                        <p:tav tm="0">
                                          <p:val>
                                            <p:strVal val="#ppt_h"/>
                                          </p:val>
                                        </p:tav>
                                        <p:tav tm="100000">
                                          <p:val>
                                            <p:strVal val="#ppt_h"/>
                                          </p:val>
                                        </p:tav>
                                      </p:tavLst>
                                    </p:anim>
                                    <p:animEffect transition="in" filter="fade">
                                      <p:cBhvr>
                                        <p:cTn id="56" dur="1000"/>
                                        <p:tgtEl>
                                          <p:spTgt spid="34"/>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1000" fill="hold"/>
                                        <p:tgtEl>
                                          <p:spTgt spid="57"/>
                                        </p:tgtEl>
                                        <p:attrNameLst>
                                          <p:attrName>ppt_w</p:attrName>
                                        </p:attrNameLst>
                                      </p:cBhvr>
                                      <p:tavLst>
                                        <p:tav tm="0">
                                          <p:val>
                                            <p:strVal val="#ppt_w*0.70"/>
                                          </p:val>
                                        </p:tav>
                                        <p:tav tm="100000">
                                          <p:val>
                                            <p:strVal val="#ppt_w"/>
                                          </p:val>
                                        </p:tav>
                                      </p:tavLst>
                                    </p:anim>
                                    <p:anim calcmode="lin" valueType="num">
                                      <p:cBhvr>
                                        <p:cTn id="60" dur="1000" fill="hold"/>
                                        <p:tgtEl>
                                          <p:spTgt spid="57"/>
                                        </p:tgtEl>
                                        <p:attrNameLst>
                                          <p:attrName>ppt_h</p:attrName>
                                        </p:attrNameLst>
                                      </p:cBhvr>
                                      <p:tavLst>
                                        <p:tav tm="0">
                                          <p:val>
                                            <p:strVal val="#ppt_h"/>
                                          </p:val>
                                        </p:tav>
                                        <p:tav tm="100000">
                                          <p:val>
                                            <p:strVal val="#ppt_h"/>
                                          </p:val>
                                        </p:tav>
                                      </p:tavLst>
                                    </p:anim>
                                    <p:animEffect transition="in" filter="fade">
                                      <p:cBhvr>
                                        <p:cTn id="61" dur="1000"/>
                                        <p:tgtEl>
                                          <p:spTgt spid="57"/>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1000" fill="hold"/>
                                        <p:tgtEl>
                                          <p:spTgt spid="43"/>
                                        </p:tgtEl>
                                        <p:attrNameLst>
                                          <p:attrName>ppt_w</p:attrName>
                                        </p:attrNameLst>
                                      </p:cBhvr>
                                      <p:tavLst>
                                        <p:tav tm="0">
                                          <p:val>
                                            <p:strVal val="#ppt_w*0.70"/>
                                          </p:val>
                                        </p:tav>
                                        <p:tav tm="100000">
                                          <p:val>
                                            <p:strVal val="#ppt_w"/>
                                          </p:val>
                                        </p:tav>
                                      </p:tavLst>
                                    </p:anim>
                                    <p:anim calcmode="lin" valueType="num">
                                      <p:cBhvr>
                                        <p:cTn id="65" dur="1000" fill="hold"/>
                                        <p:tgtEl>
                                          <p:spTgt spid="43"/>
                                        </p:tgtEl>
                                        <p:attrNameLst>
                                          <p:attrName>ppt_h</p:attrName>
                                        </p:attrNameLst>
                                      </p:cBhvr>
                                      <p:tavLst>
                                        <p:tav tm="0">
                                          <p:val>
                                            <p:strVal val="#ppt_h"/>
                                          </p:val>
                                        </p:tav>
                                        <p:tav tm="100000">
                                          <p:val>
                                            <p:strVal val="#ppt_h"/>
                                          </p:val>
                                        </p:tav>
                                      </p:tavLst>
                                    </p:anim>
                                    <p:animEffect transition="in" filter="fade">
                                      <p:cBhvr>
                                        <p:cTn id="66" dur="10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p:tgtEl>
                                          <p:spTgt spid="46"/>
                                        </p:tgtEl>
                                        <p:attrNameLst>
                                          <p:attrName>ppt_y</p:attrName>
                                        </p:attrNameLst>
                                      </p:cBhvr>
                                      <p:tavLst>
                                        <p:tav tm="0">
                                          <p:val>
                                            <p:strVal val="#ppt_y+#ppt_h*1.125000"/>
                                          </p:val>
                                        </p:tav>
                                        <p:tav tm="100000">
                                          <p:val>
                                            <p:strVal val="#ppt_y"/>
                                          </p:val>
                                        </p:tav>
                                      </p:tavLst>
                                    </p:anim>
                                    <p:animEffect transition="in" filter="wipe(up)">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randombar(horizontal)">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barn(inVertical)">
                                      <p:cBhvr>
                                        <p:cTn id="94" dur="500"/>
                                        <p:tgtEl>
                                          <p:spTgt spid="4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arn(inVertical)">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down)">
                                      <p:cBhvr>
                                        <p:cTn id="102" dur="580">
                                          <p:stCondLst>
                                            <p:cond delay="0"/>
                                          </p:stCondLst>
                                        </p:cTn>
                                        <p:tgtEl>
                                          <p:spTgt spid="58"/>
                                        </p:tgtEl>
                                      </p:cBhvr>
                                    </p:animEffect>
                                    <p:anim calcmode="lin" valueType="num">
                                      <p:cBhvr>
                                        <p:cTn id="103"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08" dur="26">
                                          <p:stCondLst>
                                            <p:cond delay="650"/>
                                          </p:stCondLst>
                                        </p:cTn>
                                        <p:tgtEl>
                                          <p:spTgt spid="58"/>
                                        </p:tgtEl>
                                      </p:cBhvr>
                                      <p:to x="100000" y="60000"/>
                                    </p:animScale>
                                    <p:animScale>
                                      <p:cBhvr>
                                        <p:cTn id="109" dur="166" decel="50000">
                                          <p:stCondLst>
                                            <p:cond delay="676"/>
                                          </p:stCondLst>
                                        </p:cTn>
                                        <p:tgtEl>
                                          <p:spTgt spid="58"/>
                                        </p:tgtEl>
                                      </p:cBhvr>
                                      <p:to x="100000" y="100000"/>
                                    </p:animScale>
                                    <p:animScale>
                                      <p:cBhvr>
                                        <p:cTn id="110" dur="26">
                                          <p:stCondLst>
                                            <p:cond delay="1312"/>
                                          </p:stCondLst>
                                        </p:cTn>
                                        <p:tgtEl>
                                          <p:spTgt spid="58"/>
                                        </p:tgtEl>
                                      </p:cBhvr>
                                      <p:to x="100000" y="80000"/>
                                    </p:animScale>
                                    <p:animScale>
                                      <p:cBhvr>
                                        <p:cTn id="111" dur="166" decel="50000">
                                          <p:stCondLst>
                                            <p:cond delay="1338"/>
                                          </p:stCondLst>
                                        </p:cTn>
                                        <p:tgtEl>
                                          <p:spTgt spid="58"/>
                                        </p:tgtEl>
                                      </p:cBhvr>
                                      <p:to x="100000" y="100000"/>
                                    </p:animScale>
                                    <p:animScale>
                                      <p:cBhvr>
                                        <p:cTn id="112" dur="26">
                                          <p:stCondLst>
                                            <p:cond delay="1642"/>
                                          </p:stCondLst>
                                        </p:cTn>
                                        <p:tgtEl>
                                          <p:spTgt spid="58"/>
                                        </p:tgtEl>
                                      </p:cBhvr>
                                      <p:to x="100000" y="90000"/>
                                    </p:animScale>
                                    <p:animScale>
                                      <p:cBhvr>
                                        <p:cTn id="113" dur="166" decel="50000">
                                          <p:stCondLst>
                                            <p:cond delay="1668"/>
                                          </p:stCondLst>
                                        </p:cTn>
                                        <p:tgtEl>
                                          <p:spTgt spid="58"/>
                                        </p:tgtEl>
                                      </p:cBhvr>
                                      <p:to x="100000" y="100000"/>
                                    </p:animScale>
                                    <p:animScale>
                                      <p:cBhvr>
                                        <p:cTn id="114" dur="26">
                                          <p:stCondLst>
                                            <p:cond delay="1808"/>
                                          </p:stCondLst>
                                        </p:cTn>
                                        <p:tgtEl>
                                          <p:spTgt spid="58"/>
                                        </p:tgtEl>
                                      </p:cBhvr>
                                      <p:to x="100000" y="95000"/>
                                    </p:animScale>
                                    <p:animScale>
                                      <p:cBhvr>
                                        <p:cTn id="115" dur="166" decel="50000">
                                          <p:stCondLst>
                                            <p:cond delay="1834"/>
                                          </p:stCondLst>
                                        </p:cTn>
                                        <p:tgtEl>
                                          <p:spTgt spid="58"/>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500" fill="hold"/>
                                        <p:tgtEl>
                                          <p:spTgt spid="61"/>
                                        </p:tgtEl>
                                        <p:attrNameLst>
                                          <p:attrName>ppt_w</p:attrName>
                                        </p:attrNameLst>
                                      </p:cBhvr>
                                      <p:tavLst>
                                        <p:tav tm="0">
                                          <p:val>
                                            <p:fltVal val="0"/>
                                          </p:val>
                                        </p:tav>
                                        <p:tav tm="100000">
                                          <p:val>
                                            <p:strVal val="#ppt_w"/>
                                          </p:val>
                                        </p:tav>
                                      </p:tavLst>
                                    </p:anim>
                                    <p:anim calcmode="lin" valueType="num">
                                      <p:cBhvr>
                                        <p:cTn id="121" dur="500" fill="hold"/>
                                        <p:tgtEl>
                                          <p:spTgt spid="61"/>
                                        </p:tgtEl>
                                        <p:attrNameLst>
                                          <p:attrName>ppt_h</p:attrName>
                                        </p:attrNameLst>
                                      </p:cBhvr>
                                      <p:tavLst>
                                        <p:tav tm="0">
                                          <p:val>
                                            <p:fltVal val="0"/>
                                          </p:val>
                                        </p:tav>
                                        <p:tav tm="100000">
                                          <p:val>
                                            <p:strVal val="#ppt_h"/>
                                          </p:val>
                                        </p:tav>
                                      </p:tavLst>
                                    </p:anim>
                                    <p:animEffect transition="in" filter="fade">
                                      <p:cBhvr>
                                        <p:cTn id="122" dur="500"/>
                                        <p:tgtEl>
                                          <p:spTgt spid="6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fill="hold"/>
                                        <p:tgtEl>
                                          <p:spTgt spid="59"/>
                                        </p:tgtEl>
                                        <p:attrNameLst>
                                          <p:attrName>ppt_w</p:attrName>
                                        </p:attrNameLst>
                                      </p:cBhvr>
                                      <p:tavLst>
                                        <p:tav tm="0">
                                          <p:val>
                                            <p:fltVal val="0"/>
                                          </p:val>
                                        </p:tav>
                                        <p:tav tm="100000">
                                          <p:val>
                                            <p:strVal val="#ppt_w"/>
                                          </p:val>
                                        </p:tav>
                                      </p:tavLst>
                                    </p:anim>
                                    <p:anim calcmode="lin" valueType="num">
                                      <p:cBhvr>
                                        <p:cTn id="126" dur="500" fill="hold"/>
                                        <p:tgtEl>
                                          <p:spTgt spid="59"/>
                                        </p:tgtEl>
                                        <p:attrNameLst>
                                          <p:attrName>ppt_h</p:attrName>
                                        </p:attrNameLst>
                                      </p:cBhvr>
                                      <p:tavLst>
                                        <p:tav tm="0">
                                          <p:val>
                                            <p:fltVal val="0"/>
                                          </p:val>
                                        </p:tav>
                                        <p:tav tm="100000">
                                          <p:val>
                                            <p:strVal val="#ppt_h"/>
                                          </p:val>
                                        </p:tav>
                                      </p:tavLst>
                                    </p:anim>
                                    <p:animEffect transition="in" filter="fade">
                                      <p:cBhvr>
                                        <p:cTn id="127" dur="500"/>
                                        <p:tgtEl>
                                          <p:spTgt spid="59"/>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p:cTn id="130" dur="500" fill="hold"/>
                                        <p:tgtEl>
                                          <p:spTgt spid="60"/>
                                        </p:tgtEl>
                                        <p:attrNameLst>
                                          <p:attrName>ppt_w</p:attrName>
                                        </p:attrNameLst>
                                      </p:cBhvr>
                                      <p:tavLst>
                                        <p:tav tm="0">
                                          <p:val>
                                            <p:fltVal val="0"/>
                                          </p:val>
                                        </p:tav>
                                        <p:tav tm="100000">
                                          <p:val>
                                            <p:strVal val="#ppt_w"/>
                                          </p:val>
                                        </p:tav>
                                      </p:tavLst>
                                    </p:anim>
                                    <p:anim calcmode="lin" valueType="num">
                                      <p:cBhvr>
                                        <p:cTn id="131" dur="500" fill="hold"/>
                                        <p:tgtEl>
                                          <p:spTgt spid="60"/>
                                        </p:tgtEl>
                                        <p:attrNameLst>
                                          <p:attrName>ppt_h</p:attrName>
                                        </p:attrNameLst>
                                      </p:cBhvr>
                                      <p:tavLst>
                                        <p:tav tm="0">
                                          <p:val>
                                            <p:fltVal val="0"/>
                                          </p:val>
                                        </p:tav>
                                        <p:tav tm="100000">
                                          <p:val>
                                            <p:strVal val="#ppt_h"/>
                                          </p:val>
                                        </p:tav>
                                      </p:tavLst>
                                    </p:anim>
                                    <p:animEffect transition="in" filter="fade">
                                      <p:cBhvr>
                                        <p:cTn id="132" dur="500"/>
                                        <p:tgtEl>
                                          <p:spTgt spid="60"/>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circle(in)">
                                      <p:cBhvr>
                                        <p:cTn id="137" dur="2000"/>
                                        <p:tgtEl>
                                          <p:spTgt spid="64"/>
                                        </p:tgtEl>
                                      </p:cBhvr>
                                    </p:animEffect>
                                  </p:childTnLst>
                                </p:cTn>
                              </p:par>
                              <p:par>
                                <p:cTn id="138" presetID="6" presetClass="entr" presetSubtype="16" fill="hold" grpId="0" nodeType="with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circle(in)">
                                      <p:cBhvr>
                                        <p:cTn id="140" dur="2000"/>
                                        <p:tgtEl>
                                          <p:spTgt spid="63"/>
                                        </p:tgtEl>
                                      </p:cBhvr>
                                    </p:animEffect>
                                  </p:childTnLst>
                                </p:cTn>
                              </p:par>
                              <p:par>
                                <p:cTn id="141" presetID="6" presetClass="entr" presetSubtype="16" fill="hold" grpId="0" nodeType="with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circle(in)">
                                      <p:cBhvr>
                                        <p:cTn id="143" dur="2000"/>
                                        <p:tgtEl>
                                          <p:spTgt spid="6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 calcmode="lin" valueType="num">
                                      <p:cBhvr>
                                        <p:cTn id="153" dur="500" fill="hold"/>
                                        <p:tgtEl>
                                          <p:spTgt spid="67"/>
                                        </p:tgtEl>
                                        <p:attrNameLst>
                                          <p:attrName>ppt_w</p:attrName>
                                        </p:attrNameLst>
                                      </p:cBhvr>
                                      <p:tavLst>
                                        <p:tav tm="0">
                                          <p:val>
                                            <p:fltVal val="0"/>
                                          </p:val>
                                        </p:tav>
                                        <p:tav tm="100000">
                                          <p:val>
                                            <p:strVal val="#ppt_w"/>
                                          </p:val>
                                        </p:tav>
                                      </p:tavLst>
                                    </p:anim>
                                    <p:anim calcmode="lin" valueType="num">
                                      <p:cBhvr>
                                        <p:cTn id="154" dur="500" fill="hold"/>
                                        <p:tgtEl>
                                          <p:spTgt spid="67"/>
                                        </p:tgtEl>
                                        <p:attrNameLst>
                                          <p:attrName>ppt_h</p:attrName>
                                        </p:attrNameLst>
                                      </p:cBhvr>
                                      <p:tavLst>
                                        <p:tav tm="0">
                                          <p:val>
                                            <p:fltVal val="0"/>
                                          </p:val>
                                        </p:tav>
                                        <p:tav tm="100000">
                                          <p:val>
                                            <p:strVal val="#ppt_h"/>
                                          </p:val>
                                        </p:tav>
                                      </p:tavLst>
                                    </p:anim>
                                    <p:animEffect transition="in" filter="fade">
                                      <p:cBhvr>
                                        <p:cTn id="155" dur="500"/>
                                        <p:tgtEl>
                                          <p:spTgt spid="67"/>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p:cTn id="163" dur="500" fill="hold"/>
                                        <p:tgtEl>
                                          <p:spTgt spid="69"/>
                                        </p:tgtEl>
                                        <p:attrNameLst>
                                          <p:attrName>ppt_w</p:attrName>
                                        </p:attrNameLst>
                                      </p:cBhvr>
                                      <p:tavLst>
                                        <p:tav tm="0">
                                          <p:val>
                                            <p:fltVal val="0"/>
                                          </p:val>
                                        </p:tav>
                                        <p:tav tm="100000">
                                          <p:val>
                                            <p:strVal val="#ppt_w"/>
                                          </p:val>
                                        </p:tav>
                                      </p:tavLst>
                                    </p:anim>
                                    <p:anim calcmode="lin" valueType="num">
                                      <p:cBhvr>
                                        <p:cTn id="164" dur="500" fill="hold"/>
                                        <p:tgtEl>
                                          <p:spTgt spid="69"/>
                                        </p:tgtEl>
                                        <p:attrNameLst>
                                          <p:attrName>ppt_h</p:attrName>
                                        </p:attrNameLst>
                                      </p:cBhvr>
                                      <p:tavLst>
                                        <p:tav tm="0">
                                          <p:val>
                                            <p:fltVal val="0"/>
                                          </p:val>
                                        </p:tav>
                                        <p:tav tm="100000">
                                          <p:val>
                                            <p:strVal val="#ppt_h"/>
                                          </p:val>
                                        </p:tav>
                                      </p:tavLst>
                                    </p:anim>
                                    <p:animEffect transition="in" filter="fade">
                                      <p:cBhvr>
                                        <p:cTn id="16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2" grpId="0"/>
      <p:bldP spid="34" grpId="0"/>
      <p:bldP spid="43" grpId="0"/>
      <p:bldP spid="45" grpId="0" animBg="1"/>
      <p:bldP spid="46" grpId="0" animBg="1"/>
      <p:bldP spid="47" grpId="0"/>
      <p:bldP spid="48" grpId="0"/>
      <p:bldP spid="55" grpId="0"/>
      <p:bldP spid="57" grpId="0" animBg="1"/>
      <p:bldP spid="58" grpId="0"/>
      <p:bldP spid="59" grpId="0"/>
      <p:bldP spid="60" grpId="0" animBg="1"/>
      <p:bldP spid="61" grpId="0"/>
      <p:bldP spid="63" grpId="0"/>
      <p:bldP spid="64" grpId="0"/>
      <p:bldP spid="65" grpId="0"/>
      <p:bldP spid="66" grpId="0"/>
      <p:bldP spid="67" grpId="0"/>
      <p:bldP spid="68" grpId="0"/>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19</a:t>
            </a:fld>
            <a:endParaRPr lang="fr-FR" b="1" dirty="0">
              <a:solidFill>
                <a:schemeClr val="tx1"/>
              </a:solidFill>
            </a:endParaRPr>
          </a:p>
        </p:txBody>
      </p:sp>
      <p:sp>
        <p:nvSpPr>
          <p:cNvPr id="2" name="Rectangle 1"/>
          <p:cNvSpPr/>
          <p:nvPr/>
        </p:nvSpPr>
        <p:spPr>
          <a:xfrm>
            <a:off x="179512" y="260648"/>
            <a:ext cx="3108608"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b="1" dirty="0">
                <a:solidFill>
                  <a:srgbClr val="000000"/>
                </a:solidFill>
                <a:latin typeface="Arial Rounded MT Bold"/>
              </a:rPr>
              <a:t>6. </a:t>
            </a:r>
            <a:r>
              <a:rPr lang="fr-FR" b="1" dirty="0" smtClean="0">
                <a:solidFill>
                  <a:srgbClr val="000000"/>
                </a:solidFill>
                <a:latin typeface="Arial Rounded MT Bold"/>
              </a:rPr>
              <a:t>The </a:t>
            </a:r>
            <a:r>
              <a:rPr lang="fr-FR" b="1" dirty="0" err="1" smtClean="0">
                <a:solidFill>
                  <a:srgbClr val="000000"/>
                </a:solidFill>
                <a:latin typeface="Arial Rounded MT Bold"/>
              </a:rPr>
              <a:t>acceleration</a:t>
            </a:r>
            <a:r>
              <a:rPr lang="fr-FR" b="1" dirty="0" smtClean="0">
                <a:solidFill>
                  <a:srgbClr val="000000"/>
                </a:solidFill>
                <a:latin typeface="Arial Rounded MT Bold"/>
              </a:rPr>
              <a:t> </a:t>
            </a:r>
            <a:r>
              <a:rPr lang="fr-FR" b="1" dirty="0" err="1" smtClean="0">
                <a:solidFill>
                  <a:srgbClr val="000000"/>
                </a:solidFill>
                <a:latin typeface="Arial Rounded MT Bold"/>
              </a:rPr>
              <a:t>vector</a:t>
            </a:r>
            <a:endParaRPr lang="fr-FR" b="1" dirty="0">
              <a:solidFill>
                <a:srgbClr val="000000"/>
              </a:solidFill>
              <a:latin typeface="Arial Rounded MT Bold"/>
            </a:endParaRPr>
          </a:p>
        </p:txBody>
      </p:sp>
      <p:sp>
        <p:nvSpPr>
          <p:cNvPr id="3" name="Rectangle 2"/>
          <p:cNvSpPr/>
          <p:nvPr/>
        </p:nvSpPr>
        <p:spPr>
          <a:xfrm>
            <a:off x="179512" y="908720"/>
            <a:ext cx="8712968" cy="646331"/>
          </a:xfrm>
          <a:prstGeom prst="rect">
            <a:avLst/>
          </a:prstGeom>
        </p:spPr>
        <p:txBody>
          <a:bodyPr wrap="square">
            <a:spAutoFit/>
          </a:bodyPr>
          <a:lstStyle/>
          <a:p>
            <a:r>
              <a:rPr lang="en-US" b="1" dirty="0">
                <a:solidFill>
                  <a:srgbClr val="000000"/>
                </a:solidFill>
                <a:latin typeface="Arial Rounded MT Bold"/>
              </a:rPr>
              <a:t>We consider acceleration to be the change in velocity per unit time. The SI unit of acceleration is </a:t>
            </a:r>
            <a:r>
              <a:rPr lang="en-US" b="1" dirty="0" smtClean="0">
                <a:solidFill>
                  <a:srgbClr val="000000"/>
                </a:solidFill>
                <a:latin typeface="Arial Rounded MT Bold"/>
              </a:rPr>
              <a:t>(m/s²)</a:t>
            </a:r>
            <a:endParaRPr lang="fr-FR" b="1" dirty="0">
              <a:solidFill>
                <a:srgbClr val="000000"/>
              </a:solidFill>
              <a:latin typeface="Arial Rounded MT Bold"/>
            </a:endParaRPr>
          </a:p>
        </p:txBody>
      </p:sp>
      <p:sp>
        <p:nvSpPr>
          <p:cNvPr id="4" name="Rectangle 3"/>
          <p:cNvSpPr/>
          <p:nvPr/>
        </p:nvSpPr>
        <p:spPr>
          <a:xfrm>
            <a:off x="251520" y="1772816"/>
            <a:ext cx="382726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r-FR" b="1" dirty="0">
                <a:solidFill>
                  <a:srgbClr val="000000"/>
                </a:solidFill>
                <a:latin typeface="Arial Rounded MT Bold"/>
              </a:rPr>
              <a:t>6.1. </a:t>
            </a:r>
            <a:r>
              <a:rPr lang="fr-FR" b="1" dirty="0" err="1">
                <a:solidFill>
                  <a:srgbClr val="000000"/>
                </a:solidFill>
                <a:latin typeface="Arial Rounded MT Bold"/>
              </a:rPr>
              <a:t>Average</a:t>
            </a:r>
            <a:r>
              <a:rPr lang="fr-FR" b="1" dirty="0">
                <a:solidFill>
                  <a:srgbClr val="000000"/>
                </a:solidFill>
                <a:latin typeface="Arial Rounded MT Bold"/>
              </a:rPr>
              <a:t> </a:t>
            </a:r>
            <a:r>
              <a:rPr lang="fr-FR" b="1" dirty="0" err="1">
                <a:solidFill>
                  <a:srgbClr val="000000"/>
                </a:solidFill>
                <a:latin typeface="Arial Rounded MT Bold"/>
              </a:rPr>
              <a:t>acceleration</a:t>
            </a:r>
            <a:r>
              <a:rPr lang="fr-FR" b="1" dirty="0">
                <a:solidFill>
                  <a:srgbClr val="000000"/>
                </a:solidFill>
                <a:latin typeface="Arial Rounded MT Bold"/>
              </a:rPr>
              <a:t> </a:t>
            </a:r>
            <a:r>
              <a:rPr lang="fr-FR" b="1" dirty="0" err="1">
                <a:solidFill>
                  <a:srgbClr val="000000"/>
                </a:solidFill>
                <a:latin typeface="Arial Rounded MT Bold"/>
              </a:rPr>
              <a:t>vector</a:t>
            </a:r>
            <a:endParaRPr lang="fr-FR" b="1" dirty="0">
              <a:solidFill>
                <a:srgbClr val="000000"/>
              </a:solidFill>
              <a:latin typeface="Arial Rounded MT Bold"/>
            </a:endParaRPr>
          </a:p>
        </p:txBody>
      </p:sp>
      <mc:AlternateContent xmlns:mc="http://schemas.openxmlformats.org/markup-compatibility/2006" xmlns:a14="http://schemas.microsoft.com/office/drawing/2010/main">
        <mc:Choice Requires="a14">
          <p:sp>
            <p:nvSpPr>
              <p:cNvPr id="5" name="Rectangle 4"/>
              <p:cNvSpPr/>
              <p:nvPr/>
            </p:nvSpPr>
            <p:spPr>
              <a:xfrm>
                <a:off x="174436" y="2316197"/>
                <a:ext cx="8640960" cy="1256819"/>
              </a:xfrm>
              <a:prstGeom prst="rect">
                <a:avLst/>
              </a:prstGeom>
            </p:spPr>
            <p:txBody>
              <a:bodyPr wrap="square">
                <a:spAutoFit/>
              </a:bodyPr>
              <a:lstStyle/>
              <a:p>
                <a:pPr algn="just"/>
                <a:r>
                  <a:rPr lang="en-US" b="1" dirty="0" smtClean="0">
                    <a:solidFill>
                      <a:srgbClr val="000000"/>
                    </a:solidFill>
                    <a:latin typeface="Arial Rounded MT Bold"/>
                  </a:rPr>
                  <a:t>Considering two different times  </a:t>
                </a:r>
                <a14:m>
                  <m:oMath xmlns:m="http://schemas.openxmlformats.org/officeDocument/2006/math">
                    <m:sSub>
                      <m:sSubPr>
                        <m:ctrlPr>
                          <a:rPr lang="en-US" b="1" i="1" dirty="0" smtClean="0">
                            <a:solidFill>
                              <a:srgbClr val="000000"/>
                            </a:solidFill>
                            <a:latin typeface="Cambria Math"/>
                          </a:rPr>
                        </m:ctrlPr>
                      </m:sSubPr>
                      <m:e>
                        <m:r>
                          <a:rPr lang="fr-FR" b="1" i="1" dirty="0" smtClean="0">
                            <a:solidFill>
                              <a:srgbClr val="000000"/>
                            </a:solidFill>
                            <a:latin typeface="Cambria Math"/>
                          </a:rPr>
                          <m:t>𝒕</m:t>
                        </m:r>
                      </m:e>
                      <m:sub>
                        <m:r>
                          <a:rPr lang="fr-FR" b="1" i="1" dirty="0" smtClean="0">
                            <a:solidFill>
                              <a:srgbClr val="000000"/>
                            </a:solidFill>
                            <a:latin typeface="Cambria Math"/>
                          </a:rPr>
                          <m:t>𝟏</m:t>
                        </m:r>
                      </m:sub>
                    </m:sSub>
                  </m:oMath>
                </a14:m>
                <a:r>
                  <a:rPr lang="en-US" b="1" dirty="0">
                    <a:solidFill>
                      <a:srgbClr val="000000"/>
                    </a:solidFill>
                    <a:latin typeface="Arial Rounded MT Bold"/>
                  </a:rPr>
                  <a:t> and </a:t>
                </a:r>
                <a14:m>
                  <m:oMath xmlns:m="http://schemas.openxmlformats.org/officeDocument/2006/math">
                    <m:sSub>
                      <m:sSubPr>
                        <m:ctrlPr>
                          <a:rPr lang="en-US" b="1" i="1" dirty="0">
                            <a:solidFill>
                              <a:srgbClr val="000000"/>
                            </a:solidFill>
                            <a:latin typeface="Cambria Math"/>
                          </a:rPr>
                        </m:ctrlPr>
                      </m:sSubPr>
                      <m:e>
                        <m:r>
                          <a:rPr lang="fr-FR" b="1" i="1" dirty="0">
                            <a:solidFill>
                              <a:srgbClr val="000000"/>
                            </a:solidFill>
                            <a:latin typeface="Cambria Math"/>
                          </a:rPr>
                          <m:t>𝒕</m:t>
                        </m:r>
                      </m:e>
                      <m:sub>
                        <m:r>
                          <a:rPr lang="fr-FR" b="1" i="1" dirty="0">
                            <a:solidFill>
                              <a:srgbClr val="000000"/>
                            </a:solidFill>
                            <a:latin typeface="Cambria Math"/>
                          </a:rPr>
                          <m:t>𝟏</m:t>
                        </m:r>
                      </m:sub>
                    </m:sSub>
                  </m:oMath>
                </a14:m>
                <a:r>
                  <a:rPr lang="en-US" b="1" dirty="0">
                    <a:solidFill>
                      <a:srgbClr val="000000"/>
                    </a:solidFill>
                    <a:latin typeface="Arial Rounded MT Bold"/>
                  </a:rPr>
                  <a:t> corresponding to the position </a:t>
                </a:r>
                <a:r>
                  <a:rPr lang="en-US" b="1" dirty="0" smtClean="0">
                    <a:solidFill>
                      <a:srgbClr val="000000"/>
                    </a:solidFill>
                    <a:latin typeface="Arial Rounded MT Bold"/>
                  </a:rPr>
                  <a:t>vectors </a:t>
                </a:r>
                <a14:m>
                  <m:oMath xmlns:m="http://schemas.openxmlformats.org/officeDocument/2006/math">
                    <m:acc>
                      <m:accPr>
                        <m:chr m:val="⃗"/>
                        <m:ctrlPr>
                          <a:rPr lang="en-US" b="1" i="1" smtClean="0">
                            <a:solidFill>
                              <a:srgbClr val="000000"/>
                            </a:solidFill>
                            <a:latin typeface="Cambria Math"/>
                          </a:rPr>
                        </m:ctrlPr>
                      </m:accPr>
                      <m:e>
                        <m:r>
                          <a:rPr lang="fr-FR" b="1" i="1" smtClean="0">
                            <a:solidFill>
                              <a:srgbClr val="000000"/>
                            </a:solidFill>
                            <a:latin typeface="Cambria Math"/>
                          </a:rPr>
                          <m:t>𝑶𝑴</m:t>
                        </m:r>
                      </m:e>
                    </m:acc>
                    <m:r>
                      <a:rPr lang="fr-FR" b="1" i="1" smtClean="0">
                        <a:solidFill>
                          <a:srgbClr val="000000"/>
                        </a:solidFill>
                        <a:latin typeface="Cambria Math"/>
                      </a:rPr>
                      <m:t> </m:t>
                    </m:r>
                    <m:r>
                      <a:rPr lang="fr-FR" b="1" i="1" smtClean="0">
                        <a:solidFill>
                          <a:srgbClr val="000000"/>
                        </a:solidFill>
                        <a:latin typeface="Cambria Math"/>
                      </a:rPr>
                      <m:t>𝒂𝒏𝒅</m:t>
                    </m:r>
                    <m:r>
                      <a:rPr lang="fr-FR" b="1" i="1" smtClean="0">
                        <a:solidFill>
                          <a:srgbClr val="000000"/>
                        </a:solidFill>
                        <a:latin typeface="Cambria Math"/>
                      </a:rPr>
                      <m:t> </m:t>
                    </m:r>
                    <m:acc>
                      <m:accPr>
                        <m:chr m:val="⃗"/>
                        <m:ctrlPr>
                          <a:rPr lang="fr-FR" b="1" i="1" smtClean="0">
                            <a:solidFill>
                              <a:srgbClr val="000000"/>
                            </a:solidFill>
                            <a:latin typeface="Cambria Math"/>
                          </a:rPr>
                        </m:ctrlPr>
                      </m:accPr>
                      <m:e>
                        <m:r>
                          <a:rPr lang="fr-FR" b="1" i="1" smtClean="0">
                            <a:solidFill>
                              <a:srgbClr val="000000"/>
                            </a:solidFill>
                            <a:latin typeface="Cambria Math"/>
                          </a:rPr>
                          <m:t>𝑶𝑴</m:t>
                        </m:r>
                        <m:r>
                          <a:rPr lang="fr-FR" b="1" i="1" smtClean="0">
                            <a:solidFill>
                              <a:srgbClr val="000000"/>
                            </a:solidFill>
                            <a:latin typeface="Cambria Math"/>
                          </a:rPr>
                          <m:t>′</m:t>
                        </m:r>
                      </m:e>
                    </m:acc>
                  </m:oMath>
                </a14:m>
                <a:r>
                  <a:rPr lang="en-US" b="1" dirty="0">
                    <a:solidFill>
                      <a:srgbClr val="000000"/>
                    </a:solidFill>
                    <a:latin typeface="Arial Rounded MT Bold"/>
                  </a:rPr>
                  <a:t>and the instantaneous velocity vectors </a:t>
                </a:r>
                <a14:m>
                  <m:oMath xmlns:m="http://schemas.openxmlformats.org/officeDocument/2006/math">
                    <m:acc>
                      <m:accPr>
                        <m:chr m:val="⃗"/>
                        <m:ctrlPr>
                          <a:rPr lang="en-US" b="1" i="1" smtClean="0">
                            <a:solidFill>
                              <a:srgbClr val="000000"/>
                            </a:solidFill>
                            <a:latin typeface="Cambria Math"/>
                          </a:rPr>
                        </m:ctrlPr>
                      </m:accPr>
                      <m:e>
                        <m:r>
                          <a:rPr lang="fr-FR" b="1" i="1" smtClean="0">
                            <a:solidFill>
                              <a:srgbClr val="000000"/>
                            </a:solidFill>
                            <a:latin typeface="Cambria Math"/>
                          </a:rPr>
                          <m:t>𝒗</m:t>
                        </m:r>
                      </m:e>
                    </m:acc>
                  </m:oMath>
                </a14:m>
                <a:r>
                  <a:rPr lang="en-US" b="1" dirty="0" smtClean="0">
                    <a:solidFill>
                      <a:srgbClr val="000000"/>
                    </a:solidFill>
                    <a:latin typeface="Arial Rounded MT Bold"/>
                  </a:rPr>
                  <a:t>and</a:t>
                </a:r>
                <a14:m>
                  <m:oMath xmlns:m="http://schemas.openxmlformats.org/officeDocument/2006/math">
                    <m:acc>
                      <m:accPr>
                        <m:chr m:val="⃗"/>
                        <m:ctrlPr>
                          <a:rPr lang="en-US" b="1" i="1" dirty="0" smtClean="0">
                            <a:solidFill>
                              <a:srgbClr val="000000"/>
                            </a:solidFill>
                            <a:latin typeface="Cambria Math"/>
                          </a:rPr>
                        </m:ctrlPr>
                      </m:accPr>
                      <m:e>
                        <m:r>
                          <a:rPr lang="fr-FR" b="1" i="1" dirty="0" smtClean="0">
                            <a:solidFill>
                              <a:srgbClr val="000000"/>
                            </a:solidFill>
                            <a:latin typeface="Cambria Math"/>
                          </a:rPr>
                          <m:t> </m:t>
                        </m:r>
                        <m:r>
                          <a:rPr lang="fr-FR" b="1" i="1" dirty="0" smtClean="0">
                            <a:solidFill>
                              <a:srgbClr val="000000"/>
                            </a:solidFill>
                            <a:latin typeface="Cambria Math"/>
                          </a:rPr>
                          <m:t>𝒗</m:t>
                        </m:r>
                        <m:r>
                          <a:rPr lang="fr-FR" b="1" i="1" dirty="0" smtClean="0">
                            <a:solidFill>
                              <a:srgbClr val="000000"/>
                            </a:solidFill>
                            <a:latin typeface="Cambria Math"/>
                          </a:rPr>
                          <m:t>′</m:t>
                        </m:r>
                      </m:e>
                    </m:acc>
                  </m:oMath>
                </a14:m>
                <a:r>
                  <a:rPr lang="fr-FR" b="1" dirty="0" smtClean="0">
                    <a:solidFill>
                      <a:srgbClr val="000000"/>
                    </a:solidFill>
                    <a:latin typeface="Arial Rounded MT Bold"/>
                  </a:rPr>
                  <a:t> (</a:t>
                </a:r>
                <a:r>
                  <a:rPr lang="fr-FR" b="1" dirty="0" err="1" smtClean="0">
                    <a:solidFill>
                      <a:srgbClr val="000000"/>
                    </a:solidFill>
                    <a:latin typeface="Arial Rounded MT Bold"/>
                  </a:rPr>
                  <a:t>see</a:t>
                </a:r>
                <a:r>
                  <a:rPr lang="fr-FR" b="1" dirty="0" smtClean="0">
                    <a:solidFill>
                      <a:srgbClr val="000000"/>
                    </a:solidFill>
                    <a:latin typeface="Arial Rounded MT Bold"/>
                  </a:rPr>
                  <a:t> </a:t>
                </a:r>
                <a:r>
                  <a:rPr lang="fr-FR" b="1" dirty="0">
                    <a:latin typeface="Arial Rounded MT Bold" pitchFamily="34" charset="0"/>
                  </a:rPr>
                  <a:t>Figure </a:t>
                </a:r>
                <a:r>
                  <a:rPr lang="fr-FR" b="1" dirty="0" smtClean="0">
                    <a:latin typeface="Arial Rounded MT Bold" pitchFamily="34" charset="0"/>
                  </a:rPr>
                  <a:t>4)</a:t>
                </a:r>
                <a:endParaRPr lang="fr-FR" dirty="0"/>
              </a:p>
              <a:p>
                <a:pPr algn="just"/>
                <a:endParaRPr lang="fr-FR" b="1" dirty="0">
                  <a:solidFill>
                    <a:srgbClr val="000000"/>
                  </a:solidFill>
                  <a:latin typeface="Arial Rounded MT Bold"/>
                </a:endParaRPr>
              </a:p>
            </p:txBody>
          </p:sp>
        </mc:Choice>
        <mc:Fallback xmlns="">
          <p:sp>
            <p:nvSpPr>
              <p:cNvPr id="5" name="Rectangle 4"/>
              <p:cNvSpPr>
                <a:spLocks noRot="1" noChangeAspect="1" noMove="1" noResize="1" noEditPoints="1" noAdjustHandles="1" noChangeArrowheads="1" noChangeShapeType="1" noTextEdit="1"/>
              </p:cNvSpPr>
              <p:nvPr/>
            </p:nvSpPr>
            <p:spPr>
              <a:xfrm>
                <a:off x="174436" y="2316197"/>
                <a:ext cx="8640960" cy="1256819"/>
              </a:xfrm>
              <a:prstGeom prst="rect">
                <a:avLst/>
              </a:prstGeom>
              <a:blipFill rotWithShape="1">
                <a:blip r:embed="rId2"/>
                <a:stretch>
                  <a:fillRect l="-635" t="-2427" r="-565"/>
                </a:stretch>
              </a:blipFill>
            </p:spPr>
            <p:txBody>
              <a:bodyPr/>
              <a:lstStyle/>
              <a:p>
                <a:r>
                  <a:rPr lang="fr-FR">
                    <a:noFill/>
                  </a:rPr>
                  <a:t> </a:t>
                </a:r>
              </a:p>
            </p:txBody>
          </p:sp>
        </mc:Fallback>
      </mc:AlternateContent>
      <p:grpSp>
        <p:nvGrpSpPr>
          <p:cNvPr id="7" name="Groupe 6"/>
          <p:cNvGrpSpPr/>
          <p:nvPr/>
        </p:nvGrpSpPr>
        <p:grpSpPr>
          <a:xfrm rot="20959941">
            <a:off x="2962999" y="3882682"/>
            <a:ext cx="4058907" cy="1831110"/>
            <a:chOff x="2847781" y="3196376"/>
            <a:chExt cx="4058907" cy="1831110"/>
          </a:xfrm>
        </p:grpSpPr>
        <p:sp>
          <p:nvSpPr>
            <p:cNvPr id="8" name="Forme libre 7"/>
            <p:cNvSpPr/>
            <p:nvPr/>
          </p:nvSpPr>
          <p:spPr>
            <a:xfrm rot="323243">
              <a:off x="4098688" y="3731486"/>
              <a:ext cx="2808000" cy="1296000"/>
            </a:xfrm>
            <a:custGeom>
              <a:avLst/>
              <a:gdLst>
                <a:gd name="connsiteX0" fmla="*/ 0 w 1687132"/>
                <a:gd name="connsiteY0" fmla="*/ 0 h 1081826"/>
                <a:gd name="connsiteX1" fmla="*/ 1094704 w 1687132"/>
                <a:gd name="connsiteY1" fmla="*/ 206062 h 1081826"/>
                <a:gd name="connsiteX2" fmla="*/ 734095 w 1687132"/>
                <a:gd name="connsiteY2" fmla="*/ 811369 h 1081826"/>
                <a:gd name="connsiteX3" fmla="*/ 1687132 w 1687132"/>
                <a:gd name="connsiteY3" fmla="*/ 1081826 h 1081826"/>
              </a:gdLst>
              <a:ahLst/>
              <a:cxnLst>
                <a:cxn ang="0">
                  <a:pos x="connsiteX0" y="connsiteY0"/>
                </a:cxn>
                <a:cxn ang="0">
                  <a:pos x="connsiteX1" y="connsiteY1"/>
                </a:cxn>
                <a:cxn ang="0">
                  <a:pos x="connsiteX2" y="connsiteY2"/>
                </a:cxn>
                <a:cxn ang="0">
                  <a:pos x="connsiteX3" y="connsiteY3"/>
                </a:cxn>
              </a:cxnLst>
              <a:rect l="l" t="t" r="r" b="b"/>
              <a:pathLst>
                <a:path w="1687132" h="1081826">
                  <a:moveTo>
                    <a:pt x="0" y="0"/>
                  </a:moveTo>
                  <a:cubicBezTo>
                    <a:pt x="486177" y="35417"/>
                    <a:pt x="972355" y="70834"/>
                    <a:pt x="1094704" y="206062"/>
                  </a:cubicBezTo>
                  <a:cubicBezTo>
                    <a:pt x="1217053" y="341290"/>
                    <a:pt x="635357" y="665408"/>
                    <a:pt x="734095" y="811369"/>
                  </a:cubicBezTo>
                  <a:cubicBezTo>
                    <a:pt x="832833" y="957330"/>
                    <a:pt x="1259982" y="1019578"/>
                    <a:pt x="1687132" y="1081826"/>
                  </a:cubicBezTo>
                </a:path>
              </a:pathLst>
            </a:cu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Rectangle 8"/>
            <p:cNvSpPr/>
            <p:nvPr/>
          </p:nvSpPr>
          <p:spPr>
            <a:xfrm rot="940568">
              <a:off x="2847781" y="3196376"/>
              <a:ext cx="1141146" cy="369332"/>
            </a:xfrm>
            <a:prstGeom prst="rect">
              <a:avLst/>
            </a:prstGeom>
          </p:spPr>
          <p:txBody>
            <a:bodyPr wrap="none">
              <a:spAutoFit/>
            </a:bodyPr>
            <a:lstStyle/>
            <a:p>
              <a:r>
                <a:rPr lang="fr-FR" b="1" dirty="0" err="1"/>
                <a:t>T</a:t>
              </a:r>
              <a:r>
                <a:rPr lang="fr-FR" b="1" dirty="0" err="1" smtClean="0"/>
                <a:t>rajectory</a:t>
              </a:r>
              <a:endParaRPr lang="fr-FR" b="1" dirty="0"/>
            </a:p>
          </p:txBody>
        </p:sp>
      </p:grpSp>
      <p:grpSp>
        <p:nvGrpSpPr>
          <p:cNvPr id="10" name="Groupe 9"/>
          <p:cNvGrpSpPr/>
          <p:nvPr/>
        </p:nvGrpSpPr>
        <p:grpSpPr>
          <a:xfrm rot="20959941">
            <a:off x="2091096" y="4434788"/>
            <a:ext cx="2795945" cy="1712827"/>
            <a:chOff x="523715" y="3521259"/>
            <a:chExt cx="2102456" cy="1769687"/>
          </a:xfrm>
        </p:grpSpPr>
        <p:cxnSp>
          <p:nvCxnSpPr>
            <p:cNvPr id="11" name="Connecteur droit avec flèche 10"/>
            <p:cNvCxnSpPr/>
            <p:nvPr/>
          </p:nvCxnSpPr>
          <p:spPr>
            <a:xfrm rot="640059" flipV="1">
              <a:off x="927940" y="3521259"/>
              <a:ext cx="1698231" cy="17696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23715" y="4846910"/>
              <a:ext cx="432048" cy="369332"/>
            </a:xfrm>
            <a:prstGeom prst="rect">
              <a:avLst/>
            </a:prstGeom>
            <a:noFill/>
          </p:spPr>
          <p:txBody>
            <a:bodyPr wrap="square" rtlCol="0">
              <a:spAutoFit/>
            </a:bodyPr>
            <a:lstStyle/>
            <a:p>
              <a:r>
                <a:rPr lang="fr-FR" b="1" dirty="0"/>
                <a:t>O</a:t>
              </a:r>
            </a:p>
          </p:txBody>
        </p:sp>
      </p:grpSp>
      <p:cxnSp>
        <p:nvCxnSpPr>
          <p:cNvPr id="14" name="Connecteur droit avec flèche 13"/>
          <p:cNvCxnSpPr/>
          <p:nvPr/>
        </p:nvCxnSpPr>
        <p:spPr>
          <a:xfrm flipV="1">
            <a:off x="2624009" y="5295689"/>
            <a:ext cx="2870361" cy="796029"/>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5" idx="5"/>
          </p:cNvCxnSpPr>
          <p:nvPr/>
        </p:nvCxnSpPr>
        <p:spPr>
          <a:xfrm>
            <a:off x="4944691" y="4447377"/>
            <a:ext cx="522849" cy="87390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e 15"/>
          <p:cNvGrpSpPr/>
          <p:nvPr/>
        </p:nvGrpSpPr>
        <p:grpSpPr>
          <a:xfrm>
            <a:off x="2252838" y="3541861"/>
            <a:ext cx="4134103" cy="3020114"/>
            <a:chOff x="586206" y="3291721"/>
            <a:chExt cx="4134103" cy="3020114"/>
          </a:xfrm>
        </p:grpSpPr>
        <p:grpSp>
          <p:nvGrpSpPr>
            <p:cNvPr id="17" name="Groupe 16"/>
            <p:cNvGrpSpPr/>
            <p:nvPr/>
          </p:nvGrpSpPr>
          <p:grpSpPr>
            <a:xfrm>
              <a:off x="971600" y="3291721"/>
              <a:ext cx="3748709" cy="3020114"/>
              <a:chOff x="971600" y="3291721"/>
              <a:chExt cx="3748709" cy="3020114"/>
            </a:xfrm>
          </p:grpSpPr>
          <p:cxnSp>
            <p:nvCxnSpPr>
              <p:cNvPr id="19" name="Connecteur droit avec flèche 18"/>
              <p:cNvCxnSpPr/>
              <p:nvPr/>
            </p:nvCxnSpPr>
            <p:spPr>
              <a:xfrm flipV="1">
                <a:off x="971600" y="5844180"/>
                <a:ext cx="3600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6200000" flipV="1">
                <a:off x="-306400" y="4569721"/>
                <a:ext cx="2556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216253" y="5911725"/>
                <a:ext cx="504056" cy="400110"/>
              </a:xfrm>
              <a:prstGeom prst="rect">
                <a:avLst/>
              </a:prstGeom>
              <a:noFill/>
            </p:spPr>
            <p:txBody>
              <a:bodyPr wrap="square" rtlCol="0">
                <a:spAutoFit/>
              </a:bodyPr>
              <a:lstStyle/>
              <a:p>
                <a:r>
                  <a:rPr lang="fr-FR" sz="2000" b="1" dirty="0" smtClean="0"/>
                  <a:t>X</a:t>
                </a:r>
                <a:endParaRPr lang="fr-FR" sz="2000" b="1" dirty="0"/>
              </a:p>
            </p:txBody>
          </p:sp>
        </p:grpSp>
        <p:sp>
          <p:nvSpPr>
            <p:cNvPr id="18" name="ZoneTexte 17"/>
            <p:cNvSpPr txBox="1"/>
            <p:nvPr/>
          </p:nvSpPr>
          <p:spPr>
            <a:xfrm>
              <a:off x="586206" y="3291721"/>
              <a:ext cx="371171" cy="461665"/>
            </a:xfrm>
            <a:prstGeom prst="rect">
              <a:avLst/>
            </a:prstGeom>
            <a:noFill/>
          </p:spPr>
          <p:txBody>
            <a:bodyPr wrap="square" rtlCol="0">
              <a:spAutoFit/>
            </a:bodyPr>
            <a:lstStyle/>
            <a:p>
              <a:r>
                <a:rPr lang="fr-FR" sz="2400" b="1" dirty="0" smtClean="0"/>
                <a:t>Y</a:t>
              </a:r>
              <a:endParaRPr lang="fr-FR" sz="2400" b="1" dirty="0"/>
            </a:p>
          </p:txBody>
        </p:sp>
      </p:grpSp>
      <p:grpSp>
        <p:nvGrpSpPr>
          <p:cNvPr id="22" name="Groupe 21"/>
          <p:cNvGrpSpPr/>
          <p:nvPr/>
        </p:nvGrpSpPr>
        <p:grpSpPr>
          <a:xfrm>
            <a:off x="4177915" y="3440292"/>
            <a:ext cx="1378553" cy="966449"/>
            <a:chOff x="2511283" y="3190152"/>
            <a:chExt cx="1378553" cy="966449"/>
          </a:xfrm>
        </p:grpSpPr>
        <p:grpSp>
          <p:nvGrpSpPr>
            <p:cNvPr id="23" name="Groupe 22"/>
            <p:cNvGrpSpPr/>
            <p:nvPr/>
          </p:nvGrpSpPr>
          <p:grpSpPr>
            <a:xfrm rot="20959941">
              <a:off x="3169756" y="3707793"/>
              <a:ext cx="720080" cy="448808"/>
              <a:chOff x="5217936" y="3052192"/>
              <a:chExt cx="720080" cy="448808"/>
            </a:xfrm>
          </p:grpSpPr>
          <p:sp>
            <p:nvSpPr>
              <p:cNvPr id="25" name="Ellipse 24"/>
              <p:cNvSpPr/>
              <p:nvPr/>
            </p:nvSpPr>
            <p:spPr>
              <a:xfrm>
                <a:off x="5220072" y="34290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5217936" y="3052192"/>
                <a:ext cx="720080" cy="369332"/>
              </a:xfrm>
              <a:prstGeom prst="rect">
                <a:avLst/>
              </a:prstGeom>
              <a:noFill/>
            </p:spPr>
            <p:txBody>
              <a:bodyPr wrap="square" rtlCol="0">
                <a:spAutoFit/>
              </a:bodyPr>
              <a:lstStyle/>
              <a:p>
                <a:r>
                  <a:rPr lang="fr-FR" b="1" dirty="0" smtClean="0">
                    <a:solidFill>
                      <a:srgbClr val="00FF00"/>
                    </a:solidFill>
                  </a:rPr>
                  <a:t>M </a:t>
                </a:r>
                <a:endParaRPr lang="fr-FR" b="1" dirty="0">
                  <a:solidFill>
                    <a:srgbClr val="00FF00"/>
                  </a:solidFill>
                </a:endParaRPr>
              </a:p>
            </p:txBody>
          </p:sp>
        </p:grpSp>
        <p:pic>
          <p:nvPicPr>
            <p:cNvPr id="24" name="Image 23"/>
            <p:cNvPicPr/>
            <p:nvPr/>
          </p:nvPicPr>
          <p:blipFill rotWithShape="1">
            <a:blip r:embed="rId3"/>
            <a:srcRect l="24127" t="55600" r="72300" b="35416"/>
            <a:stretch/>
          </p:blipFill>
          <p:spPr bwMode="auto">
            <a:xfrm>
              <a:off x="2511283" y="3190152"/>
              <a:ext cx="693834" cy="909744"/>
            </a:xfrm>
            <a:prstGeom prst="rect">
              <a:avLst/>
            </a:prstGeom>
            <a:ln>
              <a:noFill/>
            </a:ln>
            <a:extLst>
              <a:ext uri="{53640926-AAD7-44D8-BBD7-CCE9431645EC}">
                <a14:shadowObscured xmlns:a14="http://schemas.microsoft.com/office/drawing/2010/main"/>
              </a:ext>
            </a:extLst>
          </p:spPr>
        </p:pic>
      </p:grpSp>
      <p:grpSp>
        <p:nvGrpSpPr>
          <p:cNvPr id="27" name="Groupe 26"/>
          <p:cNvGrpSpPr/>
          <p:nvPr/>
        </p:nvGrpSpPr>
        <p:grpSpPr>
          <a:xfrm>
            <a:off x="5454673" y="4569942"/>
            <a:ext cx="1360023" cy="817589"/>
            <a:chOff x="3788041" y="4319802"/>
            <a:chExt cx="1360023" cy="817589"/>
          </a:xfrm>
        </p:grpSpPr>
        <p:grpSp>
          <p:nvGrpSpPr>
            <p:cNvPr id="28" name="Groupe 27"/>
            <p:cNvGrpSpPr/>
            <p:nvPr/>
          </p:nvGrpSpPr>
          <p:grpSpPr>
            <a:xfrm rot="20959941">
              <a:off x="3788041" y="4757735"/>
              <a:ext cx="568820" cy="379656"/>
              <a:chOff x="5220072" y="3196215"/>
              <a:chExt cx="568820" cy="379656"/>
            </a:xfrm>
          </p:grpSpPr>
          <p:sp>
            <p:nvSpPr>
              <p:cNvPr id="30" name="Ellipse 29"/>
              <p:cNvSpPr/>
              <p:nvPr/>
            </p:nvSpPr>
            <p:spPr>
              <a:xfrm>
                <a:off x="5220072" y="34290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mc:AlternateContent xmlns:mc="http://schemas.openxmlformats.org/markup-compatibility/2006" xmlns:a14="http://schemas.microsoft.com/office/drawing/2010/main">
            <mc:Choice Requires="a14">
              <p:sp>
                <p:nvSpPr>
                  <p:cNvPr id="31" name="ZoneTexte 30"/>
                  <p:cNvSpPr txBox="1"/>
                  <p:nvPr/>
                </p:nvSpPr>
                <p:spPr>
                  <a:xfrm>
                    <a:off x="5292079" y="3196215"/>
                    <a:ext cx="496813" cy="3796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b="1" i="1" smtClean="0">
                                  <a:solidFill>
                                    <a:srgbClr val="00FF00"/>
                                  </a:solidFill>
                                  <a:latin typeface="Cambria Math"/>
                                </a:rPr>
                              </m:ctrlPr>
                            </m:sSupPr>
                            <m:e>
                              <m:r>
                                <a:rPr lang="fr-FR" b="1" i="1" smtClean="0">
                                  <a:solidFill>
                                    <a:srgbClr val="00FF00"/>
                                  </a:solidFill>
                                  <a:latin typeface="Cambria Math"/>
                                </a:rPr>
                                <m:t>𝑴</m:t>
                              </m:r>
                            </m:e>
                            <m:sup>
                              <m:r>
                                <a:rPr lang="fr-FR" b="1" i="1" smtClean="0">
                                  <a:solidFill>
                                    <a:srgbClr val="00FF00"/>
                                  </a:solidFill>
                                  <a:latin typeface="Cambria Math"/>
                                </a:rPr>
                                <m:t>′ </m:t>
                              </m:r>
                            </m:sup>
                          </m:sSup>
                        </m:oMath>
                      </m:oMathPara>
                    </a14:m>
                    <a:endParaRPr lang="fr-FR" b="1" dirty="0">
                      <a:solidFill>
                        <a:srgbClr val="00FF00"/>
                      </a:solidFill>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5292079" y="3196215"/>
                    <a:ext cx="496813" cy="379656"/>
                  </a:xfrm>
                  <a:prstGeom prst="rect">
                    <a:avLst/>
                  </a:prstGeom>
                  <a:blipFill rotWithShape="1">
                    <a:blip r:embed="rId4"/>
                    <a:stretch>
                      <a:fillRect/>
                    </a:stretch>
                  </a:blipFill>
                </p:spPr>
                <p:txBody>
                  <a:bodyPr/>
                  <a:lstStyle/>
                  <a:p>
                    <a:r>
                      <a:rPr lang="fr-FR">
                        <a:noFill/>
                      </a:rPr>
                      <a:t> </a:t>
                    </a:r>
                  </a:p>
                </p:txBody>
              </p:sp>
            </mc:Fallback>
          </mc:AlternateContent>
        </p:grpSp>
        <p:pic>
          <p:nvPicPr>
            <p:cNvPr id="29" name="Image 28"/>
            <p:cNvPicPr/>
            <p:nvPr/>
          </p:nvPicPr>
          <p:blipFill rotWithShape="1">
            <a:blip r:embed="rId3"/>
            <a:srcRect l="39088" t="55600" r="57243" b="36179"/>
            <a:stretch/>
          </p:blipFill>
          <p:spPr bwMode="auto">
            <a:xfrm>
              <a:off x="4387086" y="4319802"/>
              <a:ext cx="760978" cy="751337"/>
            </a:xfrm>
            <a:prstGeom prst="rect">
              <a:avLst/>
            </a:prstGeom>
            <a:ln>
              <a:noFill/>
            </a:ln>
            <a:extLst>
              <a:ext uri="{53640926-AAD7-44D8-BBD7-CCE9431645EC}">
                <a14:shadowObscured xmlns:a14="http://schemas.microsoft.com/office/drawing/2010/main"/>
              </a:ext>
            </a:extLst>
          </p:spPr>
        </p:pic>
      </p:grpSp>
      <p:sp>
        <p:nvSpPr>
          <p:cNvPr id="32" name="Rectangle 31"/>
          <p:cNvSpPr/>
          <p:nvPr/>
        </p:nvSpPr>
        <p:spPr>
          <a:xfrm>
            <a:off x="3515979" y="6361920"/>
            <a:ext cx="1096006" cy="369332"/>
          </a:xfrm>
          <a:prstGeom prst="rect">
            <a:avLst/>
          </a:prstGeom>
        </p:spPr>
        <p:txBody>
          <a:bodyPr wrap="none">
            <a:spAutoFit/>
          </a:bodyPr>
          <a:lstStyle/>
          <a:p>
            <a:r>
              <a:rPr lang="fr-FR" b="1" dirty="0">
                <a:latin typeface="Arial Rounded MT Bold" pitchFamily="34" charset="0"/>
              </a:rPr>
              <a:t>Figure 4</a:t>
            </a:r>
            <a:endParaRPr lang="fr-FR" dirty="0"/>
          </a:p>
        </p:txBody>
      </p:sp>
      <p:grpSp>
        <p:nvGrpSpPr>
          <p:cNvPr id="35" name="Groupe 34"/>
          <p:cNvGrpSpPr/>
          <p:nvPr/>
        </p:nvGrpSpPr>
        <p:grpSpPr>
          <a:xfrm>
            <a:off x="4838057" y="3772812"/>
            <a:ext cx="1271878" cy="646331"/>
            <a:chOff x="4838057" y="3772812"/>
            <a:chExt cx="1271878" cy="646331"/>
          </a:xfrm>
        </p:grpSpPr>
        <p:cxnSp>
          <p:nvCxnSpPr>
            <p:cNvPr id="33" name="Connecteur droit avec flèche 32"/>
            <p:cNvCxnSpPr/>
            <p:nvPr/>
          </p:nvCxnSpPr>
          <p:spPr>
            <a:xfrm flipV="1">
              <a:off x="4838057" y="4390812"/>
              <a:ext cx="117790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ZoneTexte 33"/>
                <p:cNvSpPr txBox="1"/>
                <p:nvPr/>
              </p:nvSpPr>
              <p:spPr>
                <a:xfrm>
                  <a:off x="5656624" y="3772812"/>
                  <a:ext cx="45331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i="1" smtClean="0">
                                <a:solidFill>
                                  <a:srgbClr val="FF0000"/>
                                </a:solidFill>
                                <a:latin typeface="Cambria Math"/>
                              </a:rPr>
                            </m:ctrlPr>
                          </m:accPr>
                          <m:e>
                            <m:r>
                              <a:rPr lang="fr-FR" sz="3600" b="0" i="1" smtClean="0">
                                <a:solidFill>
                                  <a:srgbClr val="FF0000"/>
                                </a:solidFill>
                                <a:latin typeface="Cambria Math"/>
                              </a:rPr>
                              <m:t>𝑣</m:t>
                            </m:r>
                          </m:e>
                        </m:acc>
                      </m:oMath>
                    </m:oMathPara>
                  </a14:m>
                  <a:endParaRPr lang="fr-FR" sz="3600" dirty="0">
                    <a:solidFill>
                      <a:srgbClr val="FF0000"/>
                    </a:solidFill>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5656624" y="3772812"/>
                  <a:ext cx="453311" cy="646331"/>
                </a:xfrm>
                <a:prstGeom prst="rect">
                  <a:avLst/>
                </a:prstGeom>
                <a:blipFill rotWithShape="1">
                  <a:blip r:embed="rId5"/>
                  <a:stretch>
                    <a:fillRect/>
                  </a:stretch>
                </a:blipFill>
              </p:spPr>
              <p:txBody>
                <a:bodyPr/>
                <a:lstStyle/>
                <a:p>
                  <a:r>
                    <a:rPr lang="fr-FR">
                      <a:noFill/>
                    </a:rPr>
                    <a:t> </a:t>
                  </a:r>
                </a:p>
              </p:txBody>
            </p:sp>
          </mc:Fallback>
        </mc:AlternateContent>
      </p:grpSp>
      <p:grpSp>
        <p:nvGrpSpPr>
          <p:cNvPr id="36" name="Groupe 35"/>
          <p:cNvGrpSpPr/>
          <p:nvPr/>
        </p:nvGrpSpPr>
        <p:grpSpPr>
          <a:xfrm rot="1367838">
            <a:off x="5343980" y="5336316"/>
            <a:ext cx="1710142" cy="646331"/>
            <a:chOff x="4838057" y="4116766"/>
            <a:chExt cx="1710142" cy="646331"/>
          </a:xfrm>
        </p:grpSpPr>
        <p:cxnSp>
          <p:nvCxnSpPr>
            <p:cNvPr id="37" name="Connecteur droit avec flèche 36"/>
            <p:cNvCxnSpPr/>
            <p:nvPr/>
          </p:nvCxnSpPr>
          <p:spPr>
            <a:xfrm flipV="1">
              <a:off x="4838057" y="4390812"/>
              <a:ext cx="117790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ZoneTexte 37"/>
                <p:cNvSpPr txBox="1"/>
                <p:nvPr/>
              </p:nvSpPr>
              <p:spPr>
                <a:xfrm>
                  <a:off x="6094888" y="4116766"/>
                  <a:ext cx="45331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i="1" smtClean="0">
                                <a:solidFill>
                                  <a:srgbClr val="FF0000"/>
                                </a:solidFill>
                                <a:latin typeface="Cambria Math"/>
                              </a:rPr>
                            </m:ctrlPr>
                          </m:accPr>
                          <m:e>
                            <m:r>
                              <a:rPr lang="fr-FR" sz="3600" b="0" i="1" smtClean="0">
                                <a:solidFill>
                                  <a:srgbClr val="FF0000"/>
                                </a:solidFill>
                                <a:latin typeface="Cambria Math"/>
                              </a:rPr>
                              <m:t>𝑣</m:t>
                            </m:r>
                          </m:e>
                        </m:acc>
                        <m:r>
                          <a:rPr lang="fr-FR" sz="3600" b="0" i="0" smtClean="0">
                            <a:solidFill>
                              <a:srgbClr val="FF0000"/>
                            </a:solidFill>
                            <a:latin typeface="Cambria Math"/>
                          </a:rPr>
                          <m:t>′</m:t>
                        </m:r>
                      </m:oMath>
                    </m:oMathPara>
                  </a14:m>
                  <a:endParaRPr lang="fr-FR" sz="3600" dirty="0">
                    <a:solidFill>
                      <a:srgbClr val="FF000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6094888" y="4116766"/>
                  <a:ext cx="453311" cy="646331"/>
                </a:xfrm>
                <a:prstGeom prst="rect">
                  <a:avLst/>
                </a:prstGeom>
                <a:blipFill rotWithShape="1">
                  <a:blip r:embed="rId6"/>
                  <a:stretch>
                    <a:fillRect/>
                  </a:stretch>
                </a:blipFill>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39" name="ZoneTexte 38"/>
              <p:cNvSpPr txBox="1"/>
              <p:nvPr/>
            </p:nvSpPr>
            <p:spPr>
              <a:xfrm>
                <a:off x="6134913" y="3318799"/>
                <a:ext cx="2918619" cy="8066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14:m>
                  <m:oMath xmlns:m="http://schemas.openxmlformats.org/officeDocument/2006/math">
                    <m:sSub>
                      <m:sSubPr>
                        <m:ctrlPr>
                          <a:rPr lang="fr-FR" sz="2800" b="1" i="1" dirty="0" smtClean="0">
                            <a:solidFill>
                              <a:schemeClr val="tx1"/>
                            </a:solidFill>
                            <a:latin typeface="Cambria Math"/>
                          </a:rPr>
                        </m:ctrlPr>
                      </m:sSubPr>
                      <m:e>
                        <m:acc>
                          <m:accPr>
                            <m:chr m:val="⃗"/>
                            <m:ctrlPr>
                              <a:rPr lang="fr-FR" sz="2800" b="1" i="1" dirty="0" smtClean="0">
                                <a:solidFill>
                                  <a:schemeClr val="tx1"/>
                                </a:solidFill>
                                <a:latin typeface="Cambria Math"/>
                              </a:rPr>
                            </m:ctrlPr>
                          </m:accPr>
                          <m:e>
                            <m:r>
                              <a:rPr lang="fr-FR" sz="2800" b="1" i="1" dirty="0" smtClean="0">
                                <a:solidFill>
                                  <a:schemeClr val="tx1"/>
                                </a:solidFill>
                                <a:latin typeface="Cambria Math"/>
                              </a:rPr>
                              <m:t>𝒂</m:t>
                            </m:r>
                          </m:e>
                        </m:acc>
                      </m:e>
                      <m:sub>
                        <m:r>
                          <a:rPr lang="fr-FR" sz="2800" b="1" i="1" dirty="0" smtClean="0">
                            <a:solidFill>
                              <a:schemeClr val="tx1"/>
                            </a:solidFill>
                            <a:latin typeface="Cambria Math"/>
                          </a:rPr>
                          <m:t>𝒂𝒗𝒈</m:t>
                        </m:r>
                      </m:sub>
                    </m:sSub>
                    <m:r>
                      <a:rPr lang="fr-FR" sz="2800" b="1" i="1" dirty="0" smtClean="0">
                        <a:solidFill>
                          <a:schemeClr val="tx1"/>
                        </a:solidFill>
                        <a:latin typeface="Cambria Math"/>
                        <a:ea typeface="Cambria Math"/>
                      </a:rPr>
                      <m:t>=</m:t>
                    </m:r>
                  </m:oMath>
                </a14:m>
                <a:r>
                  <a:rPr lang="fr-FR" sz="2800" b="1" dirty="0" smtClean="0">
                    <a:solidFill>
                      <a:schemeClr val="tx1"/>
                    </a:solidFill>
                  </a:rPr>
                  <a:t> </a:t>
                </a:r>
                <a14:m>
                  <m:oMath xmlns:m="http://schemas.openxmlformats.org/officeDocument/2006/math">
                    <m:f>
                      <m:fPr>
                        <m:ctrlPr>
                          <a:rPr lang="fr-FR" sz="2800" b="1" i="1" dirty="0" smtClean="0">
                            <a:solidFill>
                              <a:schemeClr val="tx1"/>
                            </a:solidFill>
                            <a:latin typeface="Cambria Math"/>
                          </a:rPr>
                        </m:ctrlPr>
                      </m:fPr>
                      <m:num>
                        <m:acc>
                          <m:accPr>
                            <m:chr m:val="⃗"/>
                            <m:ctrlPr>
                              <a:rPr lang="fr-FR" sz="2800" b="1" i="1" dirty="0" smtClean="0">
                                <a:solidFill>
                                  <a:schemeClr val="tx1"/>
                                </a:solidFill>
                                <a:latin typeface="Cambria Math"/>
                              </a:rPr>
                            </m:ctrlPr>
                          </m:accPr>
                          <m:e>
                            <m:r>
                              <a:rPr lang="fr-FR" sz="2800" b="1" i="1" dirty="0" smtClean="0">
                                <a:solidFill>
                                  <a:schemeClr val="tx1"/>
                                </a:solidFill>
                                <a:latin typeface="Cambria Math"/>
                              </a:rPr>
                              <m:t>𝒗</m:t>
                            </m:r>
                            <m:r>
                              <a:rPr lang="fr-FR" sz="2800" b="1" i="1" dirty="0" smtClean="0">
                                <a:solidFill>
                                  <a:schemeClr val="tx1"/>
                                </a:solidFill>
                                <a:latin typeface="Cambria Math"/>
                              </a:rPr>
                              <m:t>′</m:t>
                            </m:r>
                          </m:e>
                        </m:acc>
                        <m:r>
                          <a:rPr lang="fr-FR" sz="2800" b="1" i="1" dirty="0" smtClean="0">
                            <a:solidFill>
                              <a:schemeClr val="tx1"/>
                            </a:solidFill>
                            <a:latin typeface="Cambria Math"/>
                            <a:ea typeface="Cambria Math"/>
                          </a:rPr>
                          <m:t>−</m:t>
                        </m:r>
                        <m:acc>
                          <m:accPr>
                            <m:chr m:val="⃗"/>
                            <m:ctrlPr>
                              <a:rPr lang="fr-FR" sz="2800" b="1" i="1" dirty="0" smtClean="0">
                                <a:solidFill>
                                  <a:schemeClr val="tx1"/>
                                </a:solidFill>
                                <a:latin typeface="Cambria Math"/>
                                <a:ea typeface="Cambria Math"/>
                              </a:rPr>
                            </m:ctrlPr>
                          </m:accPr>
                          <m:e>
                            <m:r>
                              <a:rPr lang="fr-FR" sz="2800" b="1" i="1" dirty="0" smtClean="0">
                                <a:solidFill>
                                  <a:schemeClr val="tx1"/>
                                </a:solidFill>
                                <a:latin typeface="Cambria Math"/>
                                <a:ea typeface="Cambria Math"/>
                              </a:rPr>
                              <m:t>𝒗</m:t>
                            </m:r>
                          </m:e>
                        </m:acc>
                      </m:num>
                      <m:den>
                        <m:sSub>
                          <m:sSubPr>
                            <m:ctrlPr>
                              <a:rPr lang="fr-FR" sz="2800" b="1" i="1" dirty="0" smtClean="0">
                                <a:solidFill>
                                  <a:schemeClr val="tx1"/>
                                </a:solidFill>
                                <a:latin typeface="Cambria Math"/>
                                <a:ea typeface="Cambria Math"/>
                              </a:rPr>
                            </m:ctrlPr>
                          </m:sSubPr>
                          <m:e>
                            <m:r>
                              <a:rPr lang="fr-FR" sz="2800" b="1" i="1" dirty="0" smtClean="0">
                                <a:solidFill>
                                  <a:schemeClr val="tx1"/>
                                </a:solidFill>
                                <a:latin typeface="Cambria Math"/>
                                <a:ea typeface="Cambria Math"/>
                              </a:rPr>
                              <m:t>𝒕</m:t>
                            </m:r>
                          </m:e>
                          <m:sub>
                            <m:r>
                              <a:rPr lang="fr-FR" sz="2800" b="1" i="1" dirty="0" smtClean="0">
                                <a:solidFill>
                                  <a:schemeClr val="tx1"/>
                                </a:solidFill>
                                <a:latin typeface="Cambria Math"/>
                                <a:ea typeface="Cambria Math"/>
                              </a:rPr>
                              <m:t>𝟐</m:t>
                            </m:r>
                          </m:sub>
                        </m:sSub>
                        <m:r>
                          <a:rPr lang="fr-FR" sz="2800" b="1" i="1" dirty="0" smtClean="0">
                            <a:solidFill>
                              <a:schemeClr val="tx1"/>
                            </a:solidFill>
                            <a:latin typeface="Cambria Math"/>
                          </a:rPr>
                          <m:t>−</m:t>
                        </m:r>
                        <m:sSub>
                          <m:sSubPr>
                            <m:ctrlPr>
                              <a:rPr lang="fr-FR" sz="2800" b="1" i="1" dirty="0" smtClean="0">
                                <a:solidFill>
                                  <a:schemeClr val="tx1"/>
                                </a:solidFill>
                                <a:latin typeface="Cambria Math"/>
                              </a:rPr>
                            </m:ctrlPr>
                          </m:sSubPr>
                          <m:e>
                            <m:r>
                              <a:rPr lang="fr-FR" sz="2800" b="1" i="1" dirty="0" smtClean="0">
                                <a:solidFill>
                                  <a:schemeClr val="tx1"/>
                                </a:solidFill>
                                <a:latin typeface="Cambria Math"/>
                              </a:rPr>
                              <m:t>𝒕</m:t>
                            </m:r>
                          </m:e>
                          <m:sub>
                            <m:r>
                              <a:rPr lang="fr-FR" sz="2800" b="1" i="1" dirty="0" smtClean="0">
                                <a:solidFill>
                                  <a:schemeClr val="tx1"/>
                                </a:solidFill>
                                <a:latin typeface="Cambria Math"/>
                              </a:rPr>
                              <m:t>𝟏</m:t>
                            </m:r>
                          </m:sub>
                        </m:sSub>
                      </m:den>
                    </m:f>
                    <m:r>
                      <a:rPr lang="fr-FR" sz="2800" b="1" i="1" dirty="0" smtClean="0">
                        <a:solidFill>
                          <a:schemeClr val="tx1"/>
                        </a:solidFill>
                        <a:latin typeface="Cambria Math"/>
                      </a:rPr>
                      <m:t> =</m:t>
                    </m:r>
                    <m:f>
                      <m:fPr>
                        <m:ctrlPr>
                          <a:rPr lang="fr-FR" sz="2800" b="1" i="1" dirty="0" smtClean="0">
                            <a:solidFill>
                              <a:schemeClr val="tx1"/>
                            </a:solidFill>
                            <a:latin typeface="Cambria Math"/>
                          </a:rPr>
                        </m:ctrlPr>
                      </m:fPr>
                      <m:num>
                        <m:r>
                          <a:rPr lang="fr-FR" sz="2800" b="1" i="1" dirty="0" smtClean="0">
                            <a:solidFill>
                              <a:schemeClr val="tx1"/>
                            </a:solidFill>
                            <a:latin typeface="Cambria Math"/>
                            <a:ea typeface="Cambria Math"/>
                          </a:rPr>
                          <m:t>∆</m:t>
                        </m:r>
                        <m:acc>
                          <m:accPr>
                            <m:chr m:val="⃗"/>
                            <m:ctrlPr>
                              <a:rPr lang="fr-FR" sz="2800" b="1" i="1" dirty="0" smtClean="0">
                                <a:solidFill>
                                  <a:schemeClr val="tx1"/>
                                </a:solidFill>
                                <a:latin typeface="Cambria Math"/>
                              </a:rPr>
                            </m:ctrlPr>
                          </m:accPr>
                          <m:e>
                            <m:r>
                              <a:rPr lang="fr-FR" sz="2800" b="1" i="1" dirty="0" smtClean="0">
                                <a:solidFill>
                                  <a:schemeClr val="tx1"/>
                                </a:solidFill>
                                <a:latin typeface="Cambria Math"/>
                              </a:rPr>
                              <m:t>𝒗</m:t>
                            </m:r>
                          </m:e>
                        </m:acc>
                      </m:num>
                      <m:den>
                        <m:r>
                          <a:rPr lang="fr-FR" sz="2800" b="1" i="1" dirty="0" smtClean="0">
                            <a:solidFill>
                              <a:schemeClr val="tx1"/>
                            </a:solidFill>
                            <a:latin typeface="Cambria Math"/>
                            <a:ea typeface="Cambria Math"/>
                          </a:rPr>
                          <m:t>∆</m:t>
                        </m:r>
                        <m:r>
                          <a:rPr lang="fr-FR" sz="2800" b="1" i="1" dirty="0" smtClean="0">
                            <a:solidFill>
                              <a:schemeClr val="tx1"/>
                            </a:solidFill>
                            <a:latin typeface="Cambria Math"/>
                            <a:ea typeface="Cambria Math"/>
                          </a:rPr>
                          <m:t>𝒕</m:t>
                        </m:r>
                      </m:den>
                    </m:f>
                  </m:oMath>
                </a14:m>
                <a:endParaRPr lang="fr-FR" sz="2800" b="1" dirty="0">
                  <a:solidFill>
                    <a:schemeClr val="tx1"/>
                  </a:solidFill>
                </a:endParaRPr>
              </a:p>
            </p:txBody>
          </p:sp>
        </mc:Choice>
        <mc:Fallback>
          <p:sp>
            <p:nvSpPr>
              <p:cNvPr id="39" name="ZoneTexte 38"/>
              <p:cNvSpPr txBox="1">
                <a:spLocks noRot="1" noChangeAspect="1" noMove="1" noResize="1" noEditPoints="1" noAdjustHandles="1" noChangeArrowheads="1" noChangeShapeType="1" noTextEdit="1"/>
              </p:cNvSpPr>
              <p:nvPr/>
            </p:nvSpPr>
            <p:spPr>
              <a:xfrm>
                <a:off x="6134913" y="3318799"/>
                <a:ext cx="2918619" cy="806631"/>
              </a:xfrm>
              <a:prstGeom prst="rect">
                <a:avLst/>
              </a:prstGeom>
              <a:blipFill rotWithShape="1">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7191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2</a:t>
            </a:fld>
            <a:endParaRPr lang="fr-FR" b="1" dirty="0">
              <a:solidFill>
                <a:schemeClr val="tx1"/>
              </a:solidFill>
            </a:endParaRPr>
          </a:p>
        </p:txBody>
      </p:sp>
      <p:sp>
        <p:nvSpPr>
          <p:cNvPr id="2" name="Rectangle 1"/>
          <p:cNvSpPr/>
          <p:nvPr/>
        </p:nvSpPr>
        <p:spPr>
          <a:xfrm>
            <a:off x="251520" y="248491"/>
            <a:ext cx="8622873" cy="769441"/>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sz="4400" b="1" dirty="0">
                <a:solidFill>
                  <a:srgbClr val="1D2125"/>
                </a:solidFill>
                <a:latin typeface="-apple-system"/>
              </a:rPr>
              <a:t>Mechanics of the material point</a:t>
            </a:r>
            <a:endParaRPr lang="fr-FR" sz="4400" b="1" dirty="0"/>
          </a:p>
        </p:txBody>
      </p:sp>
      <p:sp>
        <p:nvSpPr>
          <p:cNvPr id="4" name="Rectangle 3"/>
          <p:cNvSpPr/>
          <p:nvPr/>
        </p:nvSpPr>
        <p:spPr>
          <a:xfrm>
            <a:off x="395536" y="1421755"/>
            <a:ext cx="9073008" cy="646331"/>
          </a:xfrm>
          <a:prstGeom prst="rect">
            <a:avLst/>
          </a:prstGeom>
        </p:spPr>
        <p:txBody>
          <a:bodyPr wrap="square">
            <a:spAutoFit/>
          </a:bodyPr>
          <a:lstStyle/>
          <a:p>
            <a:r>
              <a:rPr lang="fr-FR" sz="3600" dirty="0" err="1">
                <a:solidFill>
                  <a:prstClr val="black"/>
                </a:solidFill>
                <a:latin typeface="Arial Rounded MT Bold" pitchFamily="34" charset="0"/>
              </a:rPr>
              <a:t>Chapter</a:t>
            </a:r>
            <a:r>
              <a:rPr lang="fr-FR" sz="3600" dirty="0">
                <a:solidFill>
                  <a:prstClr val="black"/>
                </a:solidFill>
                <a:latin typeface="Arial Rounded MT Bold" pitchFamily="34" charset="0"/>
              </a:rPr>
              <a:t> 1: </a:t>
            </a:r>
            <a:r>
              <a:rPr lang="en-US" sz="3600" b="1" dirty="0">
                <a:solidFill>
                  <a:srgbClr val="FF0000"/>
                </a:solidFill>
              </a:rPr>
              <a:t>Kinematics of a material point</a:t>
            </a:r>
            <a:endParaRPr lang="fr-FR" sz="1400" dirty="0">
              <a:solidFill>
                <a:srgbClr val="FF0000"/>
              </a:solidFill>
            </a:endParaRPr>
          </a:p>
        </p:txBody>
      </p:sp>
      <p:sp>
        <p:nvSpPr>
          <p:cNvPr id="5" name="Rectangle 4"/>
          <p:cNvSpPr/>
          <p:nvPr/>
        </p:nvSpPr>
        <p:spPr>
          <a:xfrm>
            <a:off x="1351468" y="2348879"/>
            <a:ext cx="4412362" cy="461665"/>
          </a:xfrm>
          <a:prstGeom prst="rect">
            <a:avLst/>
          </a:prstGeom>
        </p:spPr>
        <p:txBody>
          <a:bodyPr wrap="none">
            <a:spAutoFit/>
          </a:bodyPr>
          <a:lstStyle/>
          <a:p>
            <a:pPr marL="342900" indent="-342900">
              <a:buFont typeface="Wingdings" pitchFamily="2" charset="2"/>
              <a:buChar char="Ø"/>
            </a:pPr>
            <a:r>
              <a:rPr lang="fr-FR" sz="2400" b="1" dirty="0" err="1" smtClean="0">
                <a:solidFill>
                  <a:srgbClr val="00B0F0"/>
                </a:solidFill>
                <a:latin typeface="Arial Rounded MT Bold" pitchFamily="34" charset="0"/>
              </a:rPr>
              <a:t>Movement</a:t>
            </a:r>
            <a:r>
              <a:rPr lang="fr-FR" sz="2400" b="1" dirty="0" smtClean="0">
                <a:solidFill>
                  <a:srgbClr val="00B0F0"/>
                </a:solidFill>
                <a:latin typeface="Arial Rounded MT Bold" pitchFamily="34" charset="0"/>
              </a:rPr>
              <a:t> </a:t>
            </a:r>
            <a:r>
              <a:rPr lang="fr-FR" sz="2400" b="1" dirty="0" err="1" smtClean="0">
                <a:solidFill>
                  <a:srgbClr val="00B0F0"/>
                </a:solidFill>
                <a:latin typeface="Arial Rounded MT Bold" pitchFamily="34" charset="0"/>
              </a:rPr>
              <a:t>characteristics</a:t>
            </a:r>
            <a:endParaRPr lang="fr-FR" sz="2400" b="1" dirty="0">
              <a:solidFill>
                <a:srgbClr val="00B0F0"/>
              </a:solidFill>
              <a:latin typeface="Arial Rounded MT Bold" pitchFamily="34" charset="0"/>
            </a:endParaRPr>
          </a:p>
        </p:txBody>
      </p:sp>
      <p:sp>
        <p:nvSpPr>
          <p:cNvPr id="6" name="Rectangle 5"/>
          <p:cNvSpPr/>
          <p:nvPr/>
        </p:nvSpPr>
        <p:spPr>
          <a:xfrm>
            <a:off x="1367758" y="3011059"/>
            <a:ext cx="3254737" cy="461665"/>
          </a:xfrm>
          <a:prstGeom prst="rect">
            <a:avLst/>
          </a:prstGeom>
        </p:spPr>
        <p:txBody>
          <a:bodyPr wrap="none">
            <a:spAutoFit/>
          </a:bodyPr>
          <a:lstStyle/>
          <a:p>
            <a:pPr marL="342900" indent="-342900">
              <a:buFont typeface="Wingdings" pitchFamily="2" charset="2"/>
              <a:buChar char="Ø"/>
            </a:pPr>
            <a:r>
              <a:rPr lang="fr-FR" sz="2400" b="1" dirty="0" err="1">
                <a:latin typeface="Arial Rounded MT Bold" pitchFamily="34" charset="0"/>
              </a:rPr>
              <a:t>Rectilinear</a:t>
            </a:r>
            <a:r>
              <a:rPr lang="fr-FR" sz="2400" b="1" dirty="0">
                <a:latin typeface="Arial Rounded MT Bold" pitchFamily="34" charset="0"/>
              </a:rPr>
              <a:t> motion</a:t>
            </a:r>
          </a:p>
        </p:txBody>
      </p:sp>
      <p:sp>
        <p:nvSpPr>
          <p:cNvPr id="7" name="Rectangle 6"/>
          <p:cNvSpPr/>
          <p:nvPr/>
        </p:nvSpPr>
        <p:spPr>
          <a:xfrm>
            <a:off x="1351468" y="3654345"/>
            <a:ext cx="2457724" cy="461665"/>
          </a:xfrm>
          <a:prstGeom prst="rect">
            <a:avLst/>
          </a:prstGeom>
        </p:spPr>
        <p:txBody>
          <a:bodyPr wrap="none">
            <a:spAutoFit/>
          </a:bodyPr>
          <a:lstStyle/>
          <a:p>
            <a:pPr marL="342900" indent="-342900">
              <a:buFont typeface="Wingdings" pitchFamily="2" charset="2"/>
              <a:buChar char="Ø"/>
            </a:pPr>
            <a:r>
              <a:rPr lang="fr-FR" sz="2400" b="1" dirty="0">
                <a:latin typeface="Arial Rounded MT Bold" pitchFamily="34" charset="0"/>
              </a:rPr>
              <a:t>Plane motion</a:t>
            </a:r>
          </a:p>
        </p:txBody>
      </p:sp>
      <p:sp>
        <p:nvSpPr>
          <p:cNvPr id="8" name="Rectangle 7"/>
          <p:cNvSpPr/>
          <p:nvPr/>
        </p:nvSpPr>
        <p:spPr>
          <a:xfrm>
            <a:off x="1403648" y="4304577"/>
            <a:ext cx="3395417" cy="461665"/>
          </a:xfrm>
          <a:prstGeom prst="rect">
            <a:avLst/>
          </a:prstGeom>
        </p:spPr>
        <p:txBody>
          <a:bodyPr wrap="none">
            <a:spAutoFit/>
          </a:bodyPr>
          <a:lstStyle/>
          <a:p>
            <a:pPr marL="342900" indent="-342900" algn="ctr">
              <a:buFont typeface="Wingdings" pitchFamily="2" charset="2"/>
              <a:buChar char="Ø"/>
            </a:pPr>
            <a:r>
              <a:rPr lang="fr-FR" sz="2400" b="1" dirty="0" err="1">
                <a:latin typeface="Arial Rounded MT Bold" pitchFamily="34" charset="0"/>
              </a:rPr>
              <a:t>Movement</a:t>
            </a:r>
            <a:r>
              <a:rPr lang="fr-FR" sz="2400" b="1" dirty="0">
                <a:latin typeface="Arial Rounded MT Bold" pitchFamily="34" charset="0"/>
              </a:rPr>
              <a:t> in </a:t>
            </a:r>
            <a:r>
              <a:rPr lang="fr-FR" sz="2400" b="1" dirty="0" err="1">
                <a:latin typeface="Arial Rounded MT Bold" pitchFamily="34" charset="0"/>
              </a:rPr>
              <a:t>space</a:t>
            </a:r>
            <a:endParaRPr lang="fr-FR" sz="2400" b="1" dirty="0">
              <a:latin typeface="Arial Rounded MT Bold" pitchFamily="34" charset="0"/>
            </a:endParaRPr>
          </a:p>
        </p:txBody>
      </p:sp>
      <p:sp>
        <p:nvSpPr>
          <p:cNvPr id="9" name="Rectangle 8"/>
          <p:cNvSpPr/>
          <p:nvPr/>
        </p:nvSpPr>
        <p:spPr>
          <a:xfrm>
            <a:off x="1388943" y="5099278"/>
            <a:ext cx="2823017" cy="461665"/>
          </a:xfrm>
          <a:prstGeom prst="rect">
            <a:avLst/>
          </a:prstGeom>
        </p:spPr>
        <p:txBody>
          <a:bodyPr wrap="none">
            <a:spAutoFit/>
          </a:bodyPr>
          <a:lstStyle/>
          <a:p>
            <a:pPr marL="342900" indent="-342900" algn="ctr">
              <a:buFont typeface="Wingdings" pitchFamily="2" charset="2"/>
              <a:buChar char="Ø"/>
            </a:pPr>
            <a:r>
              <a:rPr lang="fr-FR" sz="2400" b="1" dirty="0">
                <a:latin typeface="Arial Rounded MT Bold" pitchFamily="34" charset="0"/>
              </a:rPr>
              <a:t>Relative motion</a:t>
            </a:r>
          </a:p>
        </p:txBody>
      </p:sp>
      <p:sp>
        <p:nvSpPr>
          <p:cNvPr id="10" name="Rectangle 9"/>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2334471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20</a:t>
            </a:fld>
            <a:endParaRPr lang="fr-FR" b="1" dirty="0">
              <a:solidFill>
                <a:schemeClr val="tx1"/>
              </a:solidFill>
            </a:endParaRPr>
          </a:p>
        </p:txBody>
      </p:sp>
      <p:sp>
        <p:nvSpPr>
          <p:cNvPr id="2" name="Rectangle 1"/>
          <p:cNvSpPr/>
          <p:nvPr/>
        </p:nvSpPr>
        <p:spPr>
          <a:xfrm>
            <a:off x="179512" y="222734"/>
            <a:ext cx="7560840" cy="369332"/>
          </a:xfrm>
          <a:prstGeom prst="rect">
            <a:avLst/>
          </a:prstGeom>
        </p:spPr>
        <p:txBody>
          <a:bodyPr wrap="square">
            <a:spAutoFit/>
          </a:bodyPr>
          <a:lstStyle/>
          <a:p>
            <a:pPr algn="just"/>
            <a:r>
              <a:rPr lang="en-US" b="1" dirty="0">
                <a:solidFill>
                  <a:srgbClr val="000000"/>
                </a:solidFill>
                <a:latin typeface="Arial Rounded MT Bold"/>
              </a:rPr>
              <a:t>the average acceleration vector is defined by the </a:t>
            </a:r>
            <a:r>
              <a:rPr lang="en-US" b="1" dirty="0" smtClean="0">
                <a:solidFill>
                  <a:srgbClr val="000000"/>
                </a:solidFill>
                <a:latin typeface="Arial Rounded MT Bold"/>
              </a:rPr>
              <a:t>expression:</a:t>
            </a:r>
            <a:endParaRPr lang="fr-FR" b="1" dirty="0">
              <a:solidFill>
                <a:srgbClr val="000000"/>
              </a:solidFill>
              <a:latin typeface="Arial Rounded MT Bold"/>
            </a:endParaRPr>
          </a:p>
        </p:txBody>
      </p:sp>
      <mc:AlternateContent xmlns:mc="http://schemas.openxmlformats.org/markup-compatibility/2006" xmlns:a14="http://schemas.microsoft.com/office/drawing/2010/main">
        <mc:Choice Requires="a14">
          <p:sp>
            <p:nvSpPr>
              <p:cNvPr id="3" name="ZoneTexte 2"/>
              <p:cNvSpPr txBox="1"/>
              <p:nvPr/>
            </p:nvSpPr>
            <p:spPr>
              <a:xfrm>
                <a:off x="2477026" y="908720"/>
                <a:ext cx="2918619" cy="8066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14:m>
                  <m:oMath xmlns:m="http://schemas.openxmlformats.org/officeDocument/2006/math">
                    <m:sSub>
                      <m:sSubPr>
                        <m:ctrlPr>
                          <a:rPr lang="fr-FR" sz="2800" b="1" i="1" dirty="0" smtClean="0">
                            <a:solidFill>
                              <a:schemeClr val="tx1"/>
                            </a:solidFill>
                            <a:latin typeface="Cambria Math"/>
                          </a:rPr>
                        </m:ctrlPr>
                      </m:sSubPr>
                      <m:e>
                        <m:acc>
                          <m:accPr>
                            <m:chr m:val="⃗"/>
                            <m:ctrlPr>
                              <a:rPr lang="fr-FR" sz="2800" b="1" i="1" dirty="0" smtClean="0">
                                <a:solidFill>
                                  <a:schemeClr val="tx1"/>
                                </a:solidFill>
                                <a:latin typeface="Cambria Math"/>
                              </a:rPr>
                            </m:ctrlPr>
                          </m:accPr>
                          <m:e>
                            <m:r>
                              <a:rPr lang="fr-FR" sz="2800" b="1" i="1" dirty="0" smtClean="0">
                                <a:solidFill>
                                  <a:schemeClr val="tx1"/>
                                </a:solidFill>
                                <a:latin typeface="Cambria Math"/>
                              </a:rPr>
                              <m:t>𝒂</m:t>
                            </m:r>
                          </m:e>
                        </m:acc>
                      </m:e>
                      <m:sub>
                        <m:r>
                          <a:rPr lang="fr-FR" sz="2800" b="1" i="1" dirty="0" smtClean="0">
                            <a:solidFill>
                              <a:schemeClr val="tx1"/>
                            </a:solidFill>
                            <a:latin typeface="Cambria Math"/>
                          </a:rPr>
                          <m:t>𝒂𝒗𝒈</m:t>
                        </m:r>
                      </m:sub>
                    </m:sSub>
                    <m:r>
                      <a:rPr lang="fr-FR" sz="2800" b="1" i="1" dirty="0" smtClean="0">
                        <a:solidFill>
                          <a:schemeClr val="tx1"/>
                        </a:solidFill>
                        <a:latin typeface="Cambria Math"/>
                        <a:ea typeface="Cambria Math"/>
                      </a:rPr>
                      <m:t>=</m:t>
                    </m:r>
                  </m:oMath>
                </a14:m>
                <a:r>
                  <a:rPr lang="fr-FR" sz="2800" b="1" dirty="0" smtClean="0">
                    <a:solidFill>
                      <a:schemeClr val="tx1"/>
                    </a:solidFill>
                  </a:rPr>
                  <a:t> </a:t>
                </a:r>
                <a14:m>
                  <m:oMath xmlns:m="http://schemas.openxmlformats.org/officeDocument/2006/math">
                    <m:f>
                      <m:fPr>
                        <m:ctrlPr>
                          <a:rPr lang="fr-FR" sz="2800" b="1" i="1" dirty="0" smtClean="0">
                            <a:solidFill>
                              <a:schemeClr val="tx1"/>
                            </a:solidFill>
                            <a:latin typeface="Cambria Math"/>
                          </a:rPr>
                        </m:ctrlPr>
                      </m:fPr>
                      <m:num>
                        <m:acc>
                          <m:accPr>
                            <m:chr m:val="⃗"/>
                            <m:ctrlPr>
                              <a:rPr lang="fr-FR" sz="2800" b="1" i="1" dirty="0" smtClean="0">
                                <a:solidFill>
                                  <a:schemeClr val="tx1"/>
                                </a:solidFill>
                                <a:latin typeface="Cambria Math"/>
                              </a:rPr>
                            </m:ctrlPr>
                          </m:accPr>
                          <m:e>
                            <m:r>
                              <a:rPr lang="fr-FR" sz="2800" b="1" i="1" dirty="0" smtClean="0">
                                <a:solidFill>
                                  <a:schemeClr val="tx1"/>
                                </a:solidFill>
                                <a:latin typeface="Cambria Math"/>
                              </a:rPr>
                              <m:t>𝒗</m:t>
                            </m:r>
                            <m:r>
                              <a:rPr lang="fr-FR" sz="2800" b="1" i="1" dirty="0" smtClean="0">
                                <a:solidFill>
                                  <a:schemeClr val="tx1"/>
                                </a:solidFill>
                                <a:latin typeface="Cambria Math"/>
                              </a:rPr>
                              <m:t>′</m:t>
                            </m:r>
                          </m:e>
                        </m:acc>
                        <m:r>
                          <a:rPr lang="fr-FR" sz="2800" b="1" i="1" dirty="0" smtClean="0">
                            <a:solidFill>
                              <a:schemeClr val="tx1"/>
                            </a:solidFill>
                            <a:latin typeface="Cambria Math"/>
                            <a:ea typeface="Cambria Math"/>
                          </a:rPr>
                          <m:t>−</m:t>
                        </m:r>
                        <m:acc>
                          <m:accPr>
                            <m:chr m:val="⃗"/>
                            <m:ctrlPr>
                              <a:rPr lang="fr-FR" sz="2800" b="1" i="1" dirty="0" smtClean="0">
                                <a:solidFill>
                                  <a:schemeClr val="tx1"/>
                                </a:solidFill>
                                <a:latin typeface="Cambria Math"/>
                                <a:ea typeface="Cambria Math"/>
                              </a:rPr>
                            </m:ctrlPr>
                          </m:accPr>
                          <m:e>
                            <m:r>
                              <a:rPr lang="fr-FR" sz="2800" b="1" i="1" dirty="0" smtClean="0">
                                <a:solidFill>
                                  <a:schemeClr val="tx1"/>
                                </a:solidFill>
                                <a:latin typeface="Cambria Math"/>
                                <a:ea typeface="Cambria Math"/>
                              </a:rPr>
                              <m:t>𝒗</m:t>
                            </m:r>
                          </m:e>
                        </m:acc>
                      </m:num>
                      <m:den>
                        <m:sSub>
                          <m:sSubPr>
                            <m:ctrlPr>
                              <a:rPr lang="fr-FR" sz="2800" b="1" i="1" dirty="0" smtClean="0">
                                <a:solidFill>
                                  <a:schemeClr val="tx1"/>
                                </a:solidFill>
                                <a:latin typeface="Cambria Math"/>
                                <a:ea typeface="Cambria Math"/>
                              </a:rPr>
                            </m:ctrlPr>
                          </m:sSubPr>
                          <m:e>
                            <m:r>
                              <a:rPr lang="fr-FR" sz="2800" b="1" i="1" dirty="0" smtClean="0">
                                <a:solidFill>
                                  <a:schemeClr val="tx1"/>
                                </a:solidFill>
                                <a:latin typeface="Cambria Math"/>
                                <a:ea typeface="Cambria Math"/>
                              </a:rPr>
                              <m:t>𝒕</m:t>
                            </m:r>
                          </m:e>
                          <m:sub>
                            <m:r>
                              <a:rPr lang="fr-FR" sz="2800" b="1" i="1" dirty="0" smtClean="0">
                                <a:solidFill>
                                  <a:schemeClr val="tx1"/>
                                </a:solidFill>
                                <a:latin typeface="Cambria Math"/>
                                <a:ea typeface="Cambria Math"/>
                              </a:rPr>
                              <m:t>𝟐</m:t>
                            </m:r>
                          </m:sub>
                        </m:sSub>
                        <m:r>
                          <a:rPr lang="fr-FR" sz="2800" b="1" i="1" dirty="0" smtClean="0">
                            <a:solidFill>
                              <a:schemeClr val="tx1"/>
                            </a:solidFill>
                            <a:latin typeface="Cambria Math"/>
                          </a:rPr>
                          <m:t>−</m:t>
                        </m:r>
                        <m:sSub>
                          <m:sSubPr>
                            <m:ctrlPr>
                              <a:rPr lang="fr-FR" sz="2800" b="1" i="1" dirty="0" smtClean="0">
                                <a:solidFill>
                                  <a:schemeClr val="tx1"/>
                                </a:solidFill>
                                <a:latin typeface="Cambria Math"/>
                              </a:rPr>
                            </m:ctrlPr>
                          </m:sSubPr>
                          <m:e>
                            <m:r>
                              <a:rPr lang="fr-FR" sz="2800" b="1" i="1" dirty="0" smtClean="0">
                                <a:solidFill>
                                  <a:schemeClr val="tx1"/>
                                </a:solidFill>
                                <a:latin typeface="Cambria Math"/>
                              </a:rPr>
                              <m:t>𝒕</m:t>
                            </m:r>
                          </m:e>
                          <m:sub>
                            <m:r>
                              <a:rPr lang="fr-FR" sz="2800" b="1" i="1" dirty="0" smtClean="0">
                                <a:solidFill>
                                  <a:schemeClr val="tx1"/>
                                </a:solidFill>
                                <a:latin typeface="Cambria Math"/>
                              </a:rPr>
                              <m:t>𝟏</m:t>
                            </m:r>
                          </m:sub>
                        </m:sSub>
                      </m:den>
                    </m:f>
                    <m:r>
                      <a:rPr lang="fr-FR" sz="2800" b="1" i="1" dirty="0" smtClean="0">
                        <a:solidFill>
                          <a:schemeClr val="tx1"/>
                        </a:solidFill>
                        <a:latin typeface="Cambria Math"/>
                      </a:rPr>
                      <m:t> =</m:t>
                    </m:r>
                    <m:f>
                      <m:fPr>
                        <m:ctrlPr>
                          <a:rPr lang="fr-FR" sz="2800" b="1" i="1" dirty="0" smtClean="0">
                            <a:solidFill>
                              <a:schemeClr val="tx1"/>
                            </a:solidFill>
                            <a:latin typeface="Cambria Math"/>
                          </a:rPr>
                        </m:ctrlPr>
                      </m:fPr>
                      <m:num>
                        <m:r>
                          <a:rPr lang="fr-FR" sz="2800" b="1" i="1" dirty="0" smtClean="0">
                            <a:solidFill>
                              <a:schemeClr val="tx1"/>
                            </a:solidFill>
                            <a:latin typeface="Cambria Math"/>
                            <a:ea typeface="Cambria Math"/>
                          </a:rPr>
                          <m:t>∆</m:t>
                        </m:r>
                        <m:acc>
                          <m:accPr>
                            <m:chr m:val="⃗"/>
                            <m:ctrlPr>
                              <a:rPr lang="fr-FR" sz="2800" b="1" i="1" dirty="0" smtClean="0">
                                <a:solidFill>
                                  <a:schemeClr val="tx1"/>
                                </a:solidFill>
                                <a:latin typeface="Cambria Math"/>
                              </a:rPr>
                            </m:ctrlPr>
                          </m:accPr>
                          <m:e>
                            <m:r>
                              <a:rPr lang="fr-FR" sz="2800" b="1" i="1" dirty="0" smtClean="0">
                                <a:solidFill>
                                  <a:schemeClr val="tx1"/>
                                </a:solidFill>
                                <a:latin typeface="Cambria Math"/>
                              </a:rPr>
                              <m:t>𝒗</m:t>
                            </m:r>
                          </m:e>
                        </m:acc>
                      </m:num>
                      <m:den>
                        <m:r>
                          <a:rPr lang="fr-FR" sz="2800" b="1" i="1" dirty="0" smtClean="0">
                            <a:solidFill>
                              <a:schemeClr val="tx1"/>
                            </a:solidFill>
                            <a:latin typeface="Cambria Math"/>
                            <a:ea typeface="Cambria Math"/>
                          </a:rPr>
                          <m:t>∆</m:t>
                        </m:r>
                        <m:r>
                          <a:rPr lang="fr-FR" sz="2800" b="1" i="1" dirty="0" smtClean="0">
                            <a:solidFill>
                              <a:schemeClr val="tx1"/>
                            </a:solidFill>
                            <a:latin typeface="Cambria Math"/>
                            <a:ea typeface="Cambria Math"/>
                          </a:rPr>
                          <m:t>𝒕</m:t>
                        </m:r>
                      </m:den>
                    </m:f>
                  </m:oMath>
                </a14:m>
                <a:endParaRPr lang="fr-FR" sz="2800" b="1" dirty="0">
                  <a:solidFill>
                    <a:schemeClr val="tx1"/>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2477026" y="908720"/>
                <a:ext cx="2918619" cy="806631"/>
              </a:xfrm>
              <a:prstGeom prst="rect">
                <a:avLst/>
              </a:prstGeom>
              <a:blipFill rotWithShape="1">
                <a:blip r:embed="rId2"/>
                <a:stretch>
                  <a:fillRect/>
                </a:stretch>
              </a:blipFill>
            </p:spPr>
            <p:txBody>
              <a:bodyPr/>
              <a:lstStyle/>
              <a:p>
                <a:r>
                  <a:rPr lang="fr-FR">
                    <a:noFill/>
                  </a:rPr>
                  <a:t> </a:t>
                </a:r>
              </a:p>
            </p:txBody>
          </p:sp>
        </mc:Fallback>
      </mc:AlternateContent>
      <p:sp>
        <p:nvSpPr>
          <p:cNvPr id="4" name="Rectangle 3"/>
          <p:cNvSpPr/>
          <p:nvPr/>
        </p:nvSpPr>
        <p:spPr>
          <a:xfrm>
            <a:off x="192810" y="1930618"/>
            <a:ext cx="4496616"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fr-FR" b="1" dirty="0" smtClean="0">
                <a:solidFill>
                  <a:srgbClr val="000000"/>
                </a:solidFill>
                <a:latin typeface="Arial Rounded MT Bold"/>
              </a:rPr>
              <a:t>6.2. </a:t>
            </a:r>
            <a:r>
              <a:rPr lang="fr-FR" b="1" dirty="0" err="1" smtClean="0">
                <a:solidFill>
                  <a:srgbClr val="000000"/>
                </a:solidFill>
                <a:latin typeface="Arial Rounded MT Bold"/>
              </a:rPr>
              <a:t>Instantaneous</a:t>
            </a:r>
            <a:r>
              <a:rPr lang="fr-FR" b="1" dirty="0" smtClean="0">
                <a:solidFill>
                  <a:srgbClr val="000000"/>
                </a:solidFill>
                <a:latin typeface="Arial Rounded MT Bold"/>
              </a:rPr>
              <a:t> </a:t>
            </a:r>
            <a:r>
              <a:rPr lang="fr-FR" b="1" dirty="0" err="1">
                <a:solidFill>
                  <a:srgbClr val="000000"/>
                </a:solidFill>
                <a:latin typeface="Arial Rounded MT Bold"/>
              </a:rPr>
              <a:t>acceleration</a:t>
            </a:r>
            <a:r>
              <a:rPr lang="fr-FR" b="1" dirty="0">
                <a:solidFill>
                  <a:srgbClr val="000000"/>
                </a:solidFill>
                <a:latin typeface="Arial Rounded MT Bold"/>
              </a:rPr>
              <a:t> </a:t>
            </a:r>
            <a:r>
              <a:rPr lang="fr-FR" b="1" dirty="0" err="1">
                <a:solidFill>
                  <a:srgbClr val="000000"/>
                </a:solidFill>
                <a:latin typeface="Arial Rounded MT Bold"/>
              </a:rPr>
              <a:t>vector</a:t>
            </a:r>
            <a:endParaRPr lang="fr-FR" b="1" dirty="0">
              <a:solidFill>
                <a:srgbClr val="000000"/>
              </a:solidFill>
              <a:latin typeface="Arial Rounded MT Bold"/>
            </a:endParaRPr>
          </a:p>
        </p:txBody>
      </p:sp>
      <p:sp>
        <p:nvSpPr>
          <p:cNvPr id="11" name="Rectangle 10"/>
          <p:cNvSpPr/>
          <p:nvPr/>
        </p:nvSpPr>
        <p:spPr>
          <a:xfrm>
            <a:off x="178944" y="2434674"/>
            <a:ext cx="8640960" cy="646331"/>
          </a:xfrm>
          <a:prstGeom prst="rect">
            <a:avLst/>
          </a:prstGeom>
        </p:spPr>
        <p:txBody>
          <a:bodyPr wrap="square">
            <a:spAutoFit/>
          </a:bodyPr>
          <a:lstStyle/>
          <a:p>
            <a:pPr algn="just"/>
            <a:r>
              <a:rPr lang="en-US" b="1" dirty="0">
                <a:solidFill>
                  <a:srgbClr val="000000"/>
                </a:solidFill>
                <a:latin typeface="Arial Rounded MT Bold"/>
              </a:rPr>
              <a:t>The instantaneous acceleration vector of </a:t>
            </a:r>
            <a:r>
              <a:rPr lang="en-US" b="1" dirty="0" smtClean="0">
                <a:solidFill>
                  <a:srgbClr val="000000"/>
                </a:solidFill>
                <a:latin typeface="Arial Rounded MT Bold"/>
              </a:rPr>
              <a:t>a motion </a:t>
            </a:r>
            <a:r>
              <a:rPr lang="en-US" b="1" dirty="0">
                <a:solidFill>
                  <a:srgbClr val="000000"/>
                </a:solidFill>
                <a:latin typeface="Arial Rounded MT Bold"/>
              </a:rPr>
              <a:t>is defined as the derivative of the instantaneous velocity vector with respect to time.</a:t>
            </a:r>
            <a:endParaRPr lang="fr-FR" b="1" dirty="0">
              <a:solidFill>
                <a:srgbClr val="000000"/>
              </a:solidFill>
              <a:latin typeface="Arial Rounded MT Bold"/>
            </a:endParaRPr>
          </a:p>
        </p:txBody>
      </p:sp>
      <mc:AlternateContent xmlns:mc="http://schemas.openxmlformats.org/markup-compatibility/2006" xmlns:a14="http://schemas.microsoft.com/office/drawing/2010/main">
        <mc:Choice Requires="a14">
          <p:sp>
            <p:nvSpPr>
              <p:cNvPr id="13" name="ZoneTexte 12"/>
              <p:cNvSpPr txBox="1"/>
              <p:nvPr/>
            </p:nvSpPr>
            <p:spPr>
              <a:xfrm>
                <a:off x="3059832" y="3226762"/>
                <a:ext cx="2480551" cy="88178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tx1"/>
                              </a:solidFill>
                              <a:latin typeface="Cambria Math"/>
                            </a:rPr>
                          </m:ctrlPr>
                        </m:accPr>
                        <m:e>
                          <m:r>
                            <a:rPr lang="fr-FR" sz="2400" b="1" i="1" smtClean="0">
                              <a:solidFill>
                                <a:schemeClr val="tx1"/>
                              </a:solidFill>
                              <a:latin typeface="Cambria Math"/>
                            </a:rPr>
                            <m:t>𝒂</m:t>
                          </m:r>
                        </m:e>
                      </m:acc>
                      <m:r>
                        <a:rPr lang="fr-FR" sz="2400" b="1" i="1" smtClean="0">
                          <a:solidFill>
                            <a:schemeClr val="tx1"/>
                          </a:solidFill>
                          <a:latin typeface="Cambria Math"/>
                          <a:ea typeface="Cambria Math"/>
                        </a:rPr>
                        <m:t>=</m:t>
                      </m:r>
                      <m:f>
                        <m:fPr>
                          <m:ctrlPr>
                            <a:rPr lang="fr-FR" sz="2400" b="1" i="1" smtClean="0">
                              <a:solidFill>
                                <a:schemeClr val="tx1"/>
                              </a:solidFill>
                              <a:latin typeface="Cambria Math"/>
                              <a:ea typeface="Cambria Math"/>
                            </a:rPr>
                          </m:ctrlPr>
                        </m:fPr>
                        <m:num>
                          <m:r>
                            <a:rPr lang="fr-FR" sz="2400" b="1" i="1" smtClean="0">
                              <a:solidFill>
                                <a:schemeClr val="tx1"/>
                              </a:solidFill>
                              <a:latin typeface="Cambria Math"/>
                              <a:ea typeface="Cambria Math"/>
                            </a:rPr>
                            <m:t>𝒅</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𝒗</m:t>
                              </m:r>
                            </m:e>
                          </m:acc>
                        </m:num>
                        <m:den>
                          <m:r>
                            <a:rPr lang="fr-FR" sz="2400" b="1" i="1" smtClean="0">
                              <a:solidFill>
                                <a:schemeClr val="tx1"/>
                              </a:solidFill>
                              <a:latin typeface="Cambria Math"/>
                              <a:ea typeface="Cambria Math"/>
                            </a:rPr>
                            <m:t>𝒅𝒕</m:t>
                          </m:r>
                        </m:den>
                      </m:f>
                      <m:r>
                        <a:rPr lang="fr-FR" sz="2400" b="1" i="1" smtClean="0">
                          <a:solidFill>
                            <a:schemeClr val="tx1"/>
                          </a:solidFill>
                          <a:latin typeface="Cambria Math"/>
                          <a:ea typeface="Cambria Math"/>
                        </a:rPr>
                        <m:t>=</m:t>
                      </m:r>
                      <m:f>
                        <m:fPr>
                          <m:ctrlPr>
                            <a:rPr lang="fr-FR" sz="2400" b="1" i="1" smtClean="0">
                              <a:solidFill>
                                <a:schemeClr val="tx1"/>
                              </a:solidFill>
                              <a:latin typeface="Cambria Math"/>
                              <a:ea typeface="Cambria Math"/>
                            </a:rPr>
                          </m:ctrlPr>
                        </m:fPr>
                        <m:num>
                          <m:sSup>
                            <m:sSupPr>
                              <m:ctrlPr>
                                <a:rPr lang="fr-FR" sz="2400" b="1" i="1" smtClean="0">
                                  <a:solidFill>
                                    <a:schemeClr val="tx1"/>
                                  </a:solidFill>
                                  <a:latin typeface="Cambria Math"/>
                                  <a:ea typeface="Cambria Math"/>
                                </a:rPr>
                              </m:ctrlPr>
                            </m:sSupPr>
                            <m:e>
                              <m:r>
                                <a:rPr lang="fr-FR" sz="2400" b="1" i="1" smtClean="0">
                                  <a:solidFill>
                                    <a:schemeClr val="tx1"/>
                                  </a:solidFill>
                                  <a:latin typeface="Cambria Math"/>
                                  <a:ea typeface="Cambria Math"/>
                                </a:rPr>
                                <m:t>𝒅</m:t>
                              </m:r>
                            </m:e>
                            <m:sup>
                              <m:r>
                                <a:rPr lang="fr-FR" sz="2400" b="1" i="1" smtClean="0">
                                  <a:solidFill>
                                    <a:schemeClr val="tx1"/>
                                  </a:solidFill>
                                  <a:latin typeface="Cambria Math"/>
                                  <a:ea typeface="Cambria Math"/>
                                </a:rPr>
                                <m:t>𝟐</m:t>
                              </m:r>
                            </m:sup>
                          </m:sSup>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𝑶𝑴</m:t>
                              </m:r>
                            </m:e>
                          </m:acc>
                        </m:num>
                        <m:den>
                          <m:sSup>
                            <m:sSupPr>
                              <m:ctrlPr>
                                <a:rPr lang="fr-FR" sz="2400" b="1" i="1" smtClean="0">
                                  <a:solidFill>
                                    <a:schemeClr val="tx1"/>
                                  </a:solidFill>
                                  <a:latin typeface="Cambria Math"/>
                                  <a:ea typeface="Cambria Math"/>
                                </a:rPr>
                              </m:ctrlPr>
                            </m:sSupPr>
                            <m:e>
                              <m:r>
                                <a:rPr lang="fr-FR" sz="2400" b="1" i="1" smtClean="0">
                                  <a:solidFill>
                                    <a:schemeClr val="tx1"/>
                                  </a:solidFill>
                                  <a:latin typeface="Cambria Math"/>
                                  <a:ea typeface="Cambria Math"/>
                                </a:rPr>
                                <m:t>𝒅𝒕</m:t>
                              </m:r>
                            </m:e>
                            <m:sup>
                              <m:r>
                                <a:rPr lang="fr-FR" sz="2400" b="1" i="1" smtClean="0">
                                  <a:solidFill>
                                    <a:schemeClr val="tx1"/>
                                  </a:solidFill>
                                  <a:latin typeface="Cambria Math"/>
                                  <a:ea typeface="Cambria Math"/>
                                </a:rPr>
                                <m:t>𝟐</m:t>
                              </m:r>
                            </m:sup>
                          </m:sSup>
                        </m:den>
                      </m:f>
                    </m:oMath>
                  </m:oMathPara>
                </a14:m>
                <a:endParaRPr lang="fr-FR" sz="2400" b="1" dirty="0">
                  <a:solidFill>
                    <a:schemeClr val="tx1"/>
                  </a:solidFill>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3059832" y="3226762"/>
                <a:ext cx="2480551" cy="881780"/>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p:cNvSpPr txBox="1"/>
              <p:nvPr/>
            </p:nvSpPr>
            <p:spPr>
              <a:xfrm>
                <a:off x="3122045" y="4552262"/>
                <a:ext cx="2927093" cy="44589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ctrlPr>
                        </m:accPr>
                        <m:e>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rPr>
                            <m:t>𝒗</m:t>
                          </m:r>
                        </m:e>
                      </m:acc>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m:t>
                      </m:r>
                      <m:acc>
                        <m:accPr>
                          <m:chr m:val="̇"/>
                          <m:ctrlP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ctrlPr>
                        </m:accPr>
                        <m:e>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𝒙</m:t>
                          </m:r>
                        </m:e>
                      </m:acc>
                      <m:acc>
                        <m:accPr>
                          <m:chr m:val="⃗"/>
                          <m:ctrlP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ctrlPr>
                        </m:accPr>
                        <m:e>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𝒊</m:t>
                          </m:r>
                        </m:e>
                      </m:acc>
                      <m:r>
                        <a:rPr lang="fr-FR"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m:t>
                      </m:r>
                      <m:acc>
                        <m:accPr>
                          <m:chr m:val="̇"/>
                          <m:ctrlPr>
                            <a:rPr lang="fr-FR"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ctrlPr>
                        </m:accPr>
                        <m:e>
                          <m:r>
                            <a:rPr lang="fr-FR"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𝒚</m:t>
                          </m:r>
                        </m:e>
                      </m:acc>
                      <m:acc>
                        <m:accPr>
                          <m:chr m:val="⃗"/>
                          <m:ctrlPr>
                            <a:rPr lang="fr-FR"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ctrlPr>
                        </m:accPr>
                        <m:e>
                          <m:r>
                            <a:rPr lang="fr-FR"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𝒋</m:t>
                          </m:r>
                        </m:e>
                      </m:acc>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m:t>
                      </m:r>
                      <m:acc>
                        <m:accPr>
                          <m:chr m:val="̇"/>
                          <m:ctrlP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ctrlPr>
                        </m:accPr>
                        <m:e>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𝒛</m:t>
                          </m:r>
                        </m:e>
                      </m:acc>
                      <m:acc>
                        <m:accPr>
                          <m:chr m:val="⃗"/>
                          <m:ctrlP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ctrlPr>
                        </m:accPr>
                        <m:e>
                          <m:r>
                            <a:rPr lang="fr-FR" sz="20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Math"/>
                              <a:ea typeface="Cambria Math"/>
                            </a:rPr>
                            <m:t>𝒌</m:t>
                          </m:r>
                        </m:e>
                      </m:acc>
                    </m:oMath>
                  </m:oMathPara>
                </a14:m>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mc:Choice>
        <mc:Fallback xmlns="">
          <p:sp>
            <p:nvSpPr>
              <p:cNvPr id="25" name="ZoneTexte 24"/>
              <p:cNvSpPr txBox="1">
                <a:spLocks noRot="1" noChangeAspect="1" noMove="1" noResize="1" noEditPoints="1" noAdjustHandles="1" noChangeArrowheads="1" noChangeShapeType="1" noTextEdit="1"/>
              </p:cNvSpPr>
              <p:nvPr/>
            </p:nvSpPr>
            <p:spPr>
              <a:xfrm>
                <a:off x="3122045" y="4552262"/>
                <a:ext cx="2927093" cy="445891"/>
              </a:xfrm>
              <a:prstGeom prst="rect">
                <a:avLst/>
              </a:prstGeom>
              <a:blipFill rotWithShape="1">
                <a:blip r:embed="rId4"/>
                <a:stretch>
                  <a:fillRect t="-6849" b="-38356"/>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88498" y="4571175"/>
                <a:ext cx="2869695" cy="627159"/>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rgbClr val="FF0000"/>
                              </a:solidFill>
                              <a:latin typeface="Cambria Math"/>
                              <a:ea typeface="Calibri"/>
                              <a:cs typeface="Times New Roman"/>
                            </a:rPr>
                          </m:ctrlPr>
                        </m:accPr>
                        <m:e>
                          <m:r>
                            <a:rPr lang="fr-FR" sz="2000" b="1" i="1">
                              <a:solidFill>
                                <a:srgbClr val="FF0000"/>
                              </a:solidFill>
                              <a:effectLst/>
                              <a:latin typeface="Cambria Math"/>
                              <a:ea typeface="Calibri"/>
                              <a:cs typeface="Times New Roman"/>
                            </a:rPr>
                            <m:t>𝑶𝑴</m:t>
                          </m:r>
                        </m:e>
                      </m:acc>
                      <m:r>
                        <a:rPr lang="fr-FR" sz="2000" b="1" i="1">
                          <a:solidFill>
                            <a:srgbClr val="FF0000"/>
                          </a:solidFill>
                          <a:effectLst/>
                          <a:latin typeface="Cambria Math"/>
                          <a:ea typeface="Calibri"/>
                          <a:cs typeface="Times New Roman"/>
                        </a:rPr>
                        <m:t>=</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𝒓</m:t>
                          </m:r>
                        </m:e>
                      </m:acc>
                      <m:r>
                        <a:rPr lang="fr-FR" sz="2000" b="1" i="1">
                          <a:solidFill>
                            <a:srgbClr val="FF0000"/>
                          </a:solidFill>
                          <a:effectLst/>
                          <a:latin typeface="Cambria Math"/>
                          <a:ea typeface="Calibri"/>
                          <a:cs typeface="Times New Roman"/>
                        </a:rPr>
                        <m:t>=</m:t>
                      </m:r>
                      <m:r>
                        <a:rPr lang="fr-FR" sz="2000" b="1" i="1">
                          <a:solidFill>
                            <a:srgbClr val="FF0000"/>
                          </a:solidFill>
                          <a:effectLst/>
                          <a:latin typeface="Cambria Math"/>
                          <a:ea typeface="Calibri"/>
                          <a:cs typeface="Times New Roman"/>
                        </a:rPr>
                        <m:t>𝒙</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𝒊</m:t>
                          </m:r>
                        </m:e>
                      </m:acc>
                      <m:r>
                        <a:rPr lang="fr-FR" sz="2000" b="1" i="1">
                          <a:solidFill>
                            <a:srgbClr val="FF0000"/>
                          </a:solidFill>
                          <a:effectLst/>
                          <a:latin typeface="Cambria Math"/>
                          <a:ea typeface="Calibri"/>
                          <a:cs typeface="Times New Roman"/>
                        </a:rPr>
                        <m:t>+</m:t>
                      </m:r>
                      <m:r>
                        <a:rPr lang="fr-FR" sz="2000" b="1" i="1">
                          <a:solidFill>
                            <a:srgbClr val="FF0000"/>
                          </a:solidFill>
                          <a:effectLst/>
                          <a:latin typeface="Cambria Math"/>
                          <a:ea typeface="Calibri"/>
                          <a:cs typeface="Times New Roman"/>
                        </a:rPr>
                        <m:t>𝒚</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𝒋</m:t>
                          </m:r>
                        </m:e>
                      </m:acc>
                      <m:r>
                        <a:rPr lang="fr-FR" sz="2000" b="1" i="1">
                          <a:solidFill>
                            <a:srgbClr val="FF0000"/>
                          </a:solidFill>
                          <a:effectLst/>
                          <a:latin typeface="Cambria Math"/>
                          <a:ea typeface="Calibri"/>
                          <a:cs typeface="Times New Roman"/>
                        </a:rPr>
                        <m:t>+</m:t>
                      </m:r>
                      <m:r>
                        <a:rPr lang="fr-FR" sz="2000" b="1" i="1">
                          <a:solidFill>
                            <a:srgbClr val="FF0000"/>
                          </a:solidFill>
                          <a:effectLst/>
                          <a:latin typeface="Cambria Math"/>
                          <a:ea typeface="Calibri"/>
                          <a:cs typeface="Times New Roman"/>
                        </a:rPr>
                        <m:t>𝒛</m:t>
                      </m:r>
                      <m:acc>
                        <m:accPr>
                          <m:chr m:val="⃗"/>
                          <m:ctrlPr>
                            <a:rPr lang="fr-FR" sz="2000" b="1" i="1">
                              <a:solidFill>
                                <a:srgbClr val="FF0000"/>
                              </a:solidFill>
                              <a:effectLst/>
                              <a:latin typeface="Cambria Math"/>
                              <a:ea typeface="Calibri"/>
                              <a:cs typeface="Times New Roman"/>
                            </a:rPr>
                          </m:ctrlPr>
                        </m:accPr>
                        <m:e>
                          <m:r>
                            <a:rPr lang="fr-FR" sz="2000" b="1" i="1">
                              <a:solidFill>
                                <a:srgbClr val="FF0000"/>
                              </a:solidFill>
                              <a:effectLst/>
                              <a:latin typeface="Cambria Math"/>
                              <a:ea typeface="Calibri"/>
                              <a:cs typeface="Times New Roman"/>
                            </a:rPr>
                            <m:t>𝒌</m:t>
                          </m:r>
                        </m:e>
                      </m:acc>
                    </m:oMath>
                  </m:oMathPara>
                </a14:m>
                <a:endParaRPr lang="fr-FR" sz="1600" dirty="0">
                  <a:solidFill>
                    <a:srgbClr val="FF0000"/>
                  </a:solidFill>
                  <a:ea typeface="Calibri"/>
                  <a:cs typeface="Times New Roman"/>
                </a:endParaRPr>
              </a:p>
            </p:txBody>
          </p:sp>
        </mc:Choice>
        <mc:Fallback xmlns="">
          <p:sp>
            <p:nvSpPr>
              <p:cNvPr id="26" name="Rectangle 25"/>
              <p:cNvSpPr>
                <a:spLocks noRot="1" noChangeAspect="1" noMove="1" noResize="1" noEditPoints="1" noAdjustHandles="1" noChangeArrowheads="1" noChangeShapeType="1" noTextEdit="1"/>
              </p:cNvSpPr>
              <p:nvPr/>
            </p:nvSpPr>
            <p:spPr>
              <a:xfrm>
                <a:off x="288498" y="4571175"/>
                <a:ext cx="2869695" cy="627159"/>
              </a:xfrm>
              <a:prstGeom prst="rect">
                <a:avLst/>
              </a:prstGeom>
              <a:blipFill rotWithShape="1">
                <a:blip r:embed="rId5"/>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a:xfrm>
                <a:off x="3038721" y="4480254"/>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139700">
                              <a:schemeClr val="accent2">
                                <a:satMod val="175000"/>
                                <a:alpha val="40000"/>
                              </a:schemeClr>
                            </a:glow>
                          </a:effectLst>
                          <a:latin typeface="Cambria Math"/>
                        </a:rPr>
                        <m:t>⇒</m:t>
                      </m:r>
                    </m:oMath>
                  </m:oMathPara>
                </a14:m>
                <a:endParaRPr lang="fr-FR" sz="3200" b="1" dirty="0">
                  <a:effectLst>
                    <a:glow rad="139700">
                      <a:schemeClr val="accent2">
                        <a:satMod val="175000"/>
                        <a:alpha val="40000"/>
                      </a:schemeClr>
                    </a:glow>
                  </a:effectLst>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3038721" y="4480254"/>
                <a:ext cx="633507" cy="584775"/>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Texte 27"/>
              <p:cNvSpPr txBox="1"/>
              <p:nvPr/>
            </p:nvSpPr>
            <p:spPr>
              <a:xfrm>
                <a:off x="5654283" y="4503179"/>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228600">
                              <a:schemeClr val="accent5">
                                <a:satMod val="175000"/>
                                <a:alpha val="40000"/>
                              </a:schemeClr>
                            </a:glow>
                          </a:effectLst>
                          <a:latin typeface="Cambria Math"/>
                        </a:rPr>
                        <m:t>⇒</m:t>
                      </m:r>
                    </m:oMath>
                  </m:oMathPara>
                </a14:m>
                <a:endParaRPr lang="fr-FR" sz="3200" b="1" dirty="0">
                  <a:effectLst>
                    <a:glow rad="228600">
                      <a:schemeClr val="accent5">
                        <a:satMod val="175000"/>
                        <a:alpha val="40000"/>
                      </a:schemeClr>
                    </a:glow>
                  </a:effectLst>
                </a:endParaRPr>
              </a:p>
            </p:txBody>
          </p:sp>
        </mc:Choice>
        <mc:Fallback xmlns="">
          <p:sp>
            <p:nvSpPr>
              <p:cNvPr id="28" name="ZoneTexte 27"/>
              <p:cNvSpPr txBox="1">
                <a:spLocks noRot="1" noChangeAspect="1" noMove="1" noResize="1" noEditPoints="1" noAdjustHandles="1" noChangeArrowheads="1" noChangeShapeType="1" noTextEdit="1"/>
              </p:cNvSpPr>
              <p:nvPr/>
            </p:nvSpPr>
            <p:spPr>
              <a:xfrm>
                <a:off x="5654283" y="4503179"/>
                <a:ext cx="633507" cy="584775"/>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Texte 28"/>
              <p:cNvSpPr txBox="1"/>
              <p:nvPr/>
            </p:nvSpPr>
            <p:spPr>
              <a:xfrm>
                <a:off x="6287790" y="4537450"/>
                <a:ext cx="2460674" cy="5162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solidFill>
                                <a:schemeClr val="tx1"/>
                              </a:solidFill>
                              <a:latin typeface="Cambria Math"/>
                            </a:rPr>
                          </m:ctrlPr>
                        </m:accPr>
                        <m:e>
                          <m:r>
                            <a:rPr lang="fr-FR" sz="2400" b="0" i="1" smtClean="0">
                              <a:solidFill>
                                <a:schemeClr val="tx1"/>
                              </a:solidFill>
                              <a:latin typeface="Cambria Math"/>
                            </a:rPr>
                            <m:t>𝑎</m:t>
                          </m:r>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r>
                            <a:rPr lang="fr-FR" sz="2400" b="0" i="1" smtClean="0">
                              <a:solidFill>
                                <a:schemeClr val="tx1"/>
                              </a:solidFill>
                              <a:latin typeface="Cambria Math"/>
                              <a:ea typeface="Cambria Math"/>
                            </a:rPr>
                            <m:t>𝑥</m:t>
                          </m:r>
                        </m:e>
                      </m:acc>
                      <m:acc>
                        <m:accPr>
                          <m:chr m:val="⃗"/>
                          <m:ctrlPr>
                            <a:rPr lang="fr-FR" sz="2400" i="1" smtClean="0">
                              <a:solidFill>
                                <a:schemeClr val="tx1"/>
                              </a:solidFill>
                              <a:latin typeface="Cambria Math"/>
                            </a:rPr>
                          </m:ctrlPr>
                        </m:accPr>
                        <m:e>
                          <m:r>
                            <a:rPr lang="fr-FR" sz="2400" b="0" i="1" smtClean="0">
                              <a:solidFill>
                                <a:schemeClr val="tx1"/>
                              </a:solidFill>
                              <a:latin typeface="Cambria Math"/>
                            </a:rPr>
                            <m:t>𝑖</m:t>
                          </m:r>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r>
                            <a:rPr lang="fr-FR" sz="2400" b="0" i="1" smtClean="0">
                              <a:solidFill>
                                <a:schemeClr val="tx1"/>
                              </a:solidFill>
                              <a:latin typeface="Cambria Math"/>
                              <a:ea typeface="Cambria Math"/>
                            </a:rPr>
                            <m:t>𝑦</m:t>
                          </m:r>
                        </m:e>
                      </m:acc>
                      <m:acc>
                        <m:accPr>
                          <m:chr m:val="⃗"/>
                          <m:ctrlPr>
                            <a:rPr lang="fr-FR" sz="2400" i="1" smtClean="0">
                              <a:solidFill>
                                <a:schemeClr val="tx1"/>
                              </a:solidFill>
                              <a:latin typeface="Cambria Math"/>
                            </a:rPr>
                          </m:ctrlPr>
                        </m:accPr>
                        <m:e>
                          <m:r>
                            <a:rPr lang="fr-FR" sz="2400" b="0" i="1" smtClean="0">
                              <a:solidFill>
                                <a:schemeClr val="tx1"/>
                              </a:solidFill>
                              <a:latin typeface="Cambria Math"/>
                            </a:rPr>
                            <m:t>𝑗</m:t>
                          </m:r>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r>
                            <a:rPr lang="fr-FR" sz="2400" b="0" i="1" smtClean="0">
                              <a:solidFill>
                                <a:schemeClr val="tx1"/>
                              </a:solidFill>
                              <a:latin typeface="Cambria Math"/>
                              <a:ea typeface="Cambria Math"/>
                            </a:rPr>
                            <m:t>𝑧</m:t>
                          </m:r>
                        </m:e>
                      </m:acc>
                      <m:acc>
                        <m:accPr>
                          <m:chr m:val="⃗"/>
                          <m:ctrlPr>
                            <a:rPr lang="fr-FR" sz="2400" i="1" smtClean="0">
                              <a:solidFill>
                                <a:schemeClr val="tx1"/>
                              </a:solidFill>
                              <a:latin typeface="Cambria Math"/>
                            </a:rPr>
                          </m:ctrlPr>
                        </m:accPr>
                        <m:e>
                          <m:r>
                            <a:rPr lang="fr-FR" sz="2400" b="0" i="1" smtClean="0">
                              <a:solidFill>
                                <a:schemeClr val="tx1"/>
                              </a:solidFill>
                              <a:latin typeface="Cambria Math"/>
                            </a:rPr>
                            <m:t>𝑘</m:t>
                          </m:r>
                        </m:e>
                      </m:acc>
                    </m:oMath>
                  </m:oMathPara>
                </a14:m>
                <a:endParaRPr lang="fr-FR" sz="2400" dirty="0">
                  <a:solidFill>
                    <a:schemeClr val="tx1"/>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6287790" y="4537450"/>
                <a:ext cx="2460674" cy="5162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p:cNvSpPr txBox="1"/>
              <p:nvPr/>
            </p:nvSpPr>
            <p:spPr>
              <a:xfrm>
                <a:off x="306899" y="5478735"/>
                <a:ext cx="2752933" cy="67691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latin typeface="Cambria Math"/>
                            </a:rPr>
                          </m:ctrlPr>
                        </m:accPr>
                        <m:e>
                          <m:r>
                            <a:rPr lang="fr-FR" sz="2000" b="1" i="1" smtClean="0">
                              <a:latin typeface="Cambria Math"/>
                            </a:rPr>
                            <m:t>𝒗</m:t>
                          </m:r>
                        </m:e>
                      </m:acc>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𝒅𝒙</m:t>
                          </m:r>
                        </m:num>
                        <m:den>
                          <m:r>
                            <a:rPr lang="fr-FR" sz="2000" b="1" i="1" smtClean="0">
                              <a:latin typeface="Cambria Math"/>
                              <a:ea typeface="Cambria Math"/>
                            </a:rPr>
                            <m:t>𝒅𝒕</m:t>
                          </m:r>
                        </m:den>
                      </m:f>
                      <m:acc>
                        <m:accPr>
                          <m:chr m:val="⃗"/>
                          <m:ctrlPr>
                            <a:rPr lang="fr-FR" sz="2000" b="1" i="1" smtClean="0">
                              <a:latin typeface="Cambria Math"/>
                              <a:ea typeface="Cambria Math"/>
                            </a:rPr>
                          </m:ctrlPr>
                        </m:accPr>
                        <m:e>
                          <m:r>
                            <a:rPr lang="fr-FR" sz="2000" b="1" i="1" smtClean="0">
                              <a:latin typeface="Cambria Math"/>
                              <a:ea typeface="Cambria Math"/>
                            </a:rPr>
                            <m:t>𝒊</m:t>
                          </m:r>
                        </m:e>
                      </m:acc>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𝒅𝒚</m:t>
                          </m:r>
                        </m:num>
                        <m:den>
                          <m:r>
                            <a:rPr lang="fr-FR" sz="2000" b="1" i="1" smtClean="0">
                              <a:latin typeface="Cambria Math"/>
                              <a:ea typeface="Cambria Math"/>
                            </a:rPr>
                            <m:t>𝒅𝒕</m:t>
                          </m:r>
                        </m:den>
                      </m:f>
                      <m:acc>
                        <m:accPr>
                          <m:chr m:val="⃗"/>
                          <m:ctrlPr>
                            <a:rPr lang="fr-FR" sz="2000" b="1" i="1" smtClean="0">
                              <a:latin typeface="Cambria Math"/>
                              <a:ea typeface="Cambria Math"/>
                            </a:rPr>
                          </m:ctrlPr>
                        </m:accPr>
                        <m:e>
                          <m:r>
                            <a:rPr lang="fr-FR" sz="2000" b="1" i="1" smtClean="0">
                              <a:latin typeface="Cambria Math"/>
                              <a:ea typeface="Cambria Math"/>
                            </a:rPr>
                            <m:t>𝒋</m:t>
                          </m:r>
                        </m:e>
                      </m:acc>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𝒅𝒛</m:t>
                          </m:r>
                        </m:num>
                        <m:den>
                          <m:r>
                            <a:rPr lang="fr-FR" sz="2000" b="1" i="1" smtClean="0">
                              <a:latin typeface="Cambria Math"/>
                              <a:ea typeface="Cambria Math"/>
                            </a:rPr>
                            <m:t>𝒅𝒕</m:t>
                          </m:r>
                        </m:den>
                      </m:f>
                      <m:acc>
                        <m:accPr>
                          <m:chr m:val="⃗"/>
                          <m:ctrlPr>
                            <a:rPr lang="fr-FR" sz="2000" b="1" i="1" smtClean="0">
                              <a:latin typeface="Cambria Math"/>
                              <a:ea typeface="Cambria Math"/>
                            </a:rPr>
                          </m:ctrlPr>
                        </m:accPr>
                        <m:e>
                          <m:r>
                            <a:rPr lang="fr-FR" sz="2000" b="1" i="1" smtClean="0">
                              <a:latin typeface="Cambria Math"/>
                              <a:ea typeface="Cambria Math"/>
                            </a:rPr>
                            <m:t>𝒌</m:t>
                          </m:r>
                        </m:e>
                      </m:acc>
                    </m:oMath>
                  </m:oMathPara>
                </a14:m>
                <a:endParaRPr lang="fr-FR" sz="2000" b="1" dirty="0"/>
              </a:p>
            </p:txBody>
          </p:sp>
        </mc:Choice>
        <mc:Fallback xmlns="">
          <p:sp>
            <p:nvSpPr>
              <p:cNvPr id="30" name="ZoneTexte 29"/>
              <p:cNvSpPr txBox="1">
                <a:spLocks noRot="1" noChangeAspect="1" noMove="1" noResize="1" noEditPoints="1" noAdjustHandles="1" noChangeArrowheads="1" noChangeShapeType="1" noTextEdit="1"/>
              </p:cNvSpPr>
              <p:nvPr/>
            </p:nvSpPr>
            <p:spPr>
              <a:xfrm>
                <a:off x="306899" y="5478735"/>
                <a:ext cx="2752933" cy="676917"/>
              </a:xfrm>
              <a:prstGeom prst="rect">
                <a:avLst/>
              </a:prstGeom>
              <a:blipFill rotWithShape="1">
                <a:blip r:embed="rId9"/>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p:cNvSpPr txBox="1"/>
              <p:nvPr/>
            </p:nvSpPr>
            <p:spPr>
              <a:xfrm>
                <a:off x="3139542" y="5581037"/>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139700">
                              <a:schemeClr val="accent2">
                                <a:satMod val="175000"/>
                                <a:alpha val="40000"/>
                              </a:schemeClr>
                            </a:glow>
                          </a:effectLst>
                          <a:latin typeface="Cambria Math"/>
                        </a:rPr>
                        <m:t>⇒</m:t>
                      </m:r>
                    </m:oMath>
                  </m:oMathPara>
                </a14:m>
                <a:endParaRPr lang="fr-FR" sz="3200" b="1" dirty="0">
                  <a:effectLst>
                    <a:glow rad="139700">
                      <a:schemeClr val="accent2">
                        <a:satMod val="175000"/>
                        <a:alpha val="40000"/>
                      </a:schemeClr>
                    </a:glow>
                  </a:effectLst>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3139542" y="5581037"/>
                <a:ext cx="633507" cy="584775"/>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3923928" y="5419420"/>
                <a:ext cx="3192028" cy="722634"/>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latin typeface="Cambria Math"/>
                            </a:rPr>
                          </m:ctrlPr>
                        </m:accPr>
                        <m:e>
                          <m:r>
                            <a:rPr lang="fr-FR" sz="2000" b="1" i="1" smtClean="0">
                              <a:latin typeface="Cambria Math"/>
                            </a:rPr>
                            <m:t>𝒂</m:t>
                          </m:r>
                        </m:e>
                      </m:acc>
                      <m:r>
                        <a:rPr lang="fr-FR" sz="2000" b="1" i="1" smtClean="0">
                          <a:latin typeface="Cambria Math"/>
                          <a:ea typeface="Cambria Math"/>
                        </a:rPr>
                        <m:t>=</m:t>
                      </m:r>
                      <m:f>
                        <m:fPr>
                          <m:ctrlPr>
                            <a:rPr lang="fr-FR" sz="2000" b="1" i="1" smtClean="0">
                              <a:latin typeface="Cambria Math"/>
                              <a:ea typeface="Cambria Math"/>
                            </a:rPr>
                          </m:ctrlPr>
                        </m:fPr>
                        <m:num>
                          <m:sSup>
                            <m:sSupPr>
                              <m:ctrlPr>
                                <a:rPr lang="fr-FR" sz="2000" b="1" i="1" smtClean="0">
                                  <a:latin typeface="Cambria Math"/>
                                  <a:ea typeface="Cambria Math"/>
                                </a:rPr>
                              </m:ctrlPr>
                            </m:sSupPr>
                            <m:e>
                              <m:r>
                                <a:rPr lang="fr-FR" sz="2000" b="1" i="1" smtClean="0">
                                  <a:latin typeface="Cambria Math"/>
                                  <a:ea typeface="Cambria Math"/>
                                </a:rPr>
                                <m:t>𝒅</m:t>
                              </m:r>
                            </m:e>
                            <m:sup>
                              <m:r>
                                <a:rPr lang="fr-FR" sz="2000" b="1" i="1" smtClean="0">
                                  <a:latin typeface="Cambria Math"/>
                                  <a:ea typeface="Cambria Math"/>
                                </a:rPr>
                                <m:t>𝟐</m:t>
                              </m:r>
                            </m:sup>
                          </m:sSup>
                          <m:r>
                            <a:rPr lang="fr-FR" sz="2000" b="1" i="1" smtClean="0">
                              <a:latin typeface="Cambria Math"/>
                              <a:ea typeface="Cambria Math"/>
                            </a:rPr>
                            <m:t>𝒙</m:t>
                          </m:r>
                        </m:num>
                        <m:den>
                          <m:r>
                            <a:rPr lang="fr-FR" sz="2000" b="1" i="1" smtClean="0">
                              <a:latin typeface="Cambria Math"/>
                              <a:ea typeface="Cambria Math"/>
                            </a:rPr>
                            <m:t>𝒅</m:t>
                          </m:r>
                          <m:sSup>
                            <m:sSupPr>
                              <m:ctrlPr>
                                <a:rPr lang="fr-FR" sz="2000" b="1" i="1" smtClean="0">
                                  <a:latin typeface="Cambria Math"/>
                                  <a:ea typeface="Cambria Math"/>
                                </a:rPr>
                              </m:ctrlPr>
                            </m:sSupPr>
                            <m:e>
                              <m:r>
                                <a:rPr lang="fr-FR" sz="2000" b="1" i="1" smtClean="0">
                                  <a:latin typeface="Cambria Math"/>
                                  <a:ea typeface="Cambria Math"/>
                                </a:rPr>
                                <m:t>𝒕</m:t>
                              </m:r>
                            </m:e>
                            <m:sup>
                              <m:r>
                                <a:rPr lang="fr-FR" sz="2000" b="1" i="1" smtClean="0">
                                  <a:latin typeface="Cambria Math"/>
                                  <a:ea typeface="Cambria Math"/>
                                </a:rPr>
                                <m:t>𝟐</m:t>
                              </m:r>
                            </m:sup>
                          </m:sSup>
                        </m:den>
                      </m:f>
                      <m:acc>
                        <m:accPr>
                          <m:chr m:val="⃗"/>
                          <m:ctrlPr>
                            <a:rPr lang="fr-FR" sz="2000" b="1" i="1" smtClean="0">
                              <a:latin typeface="Cambria Math"/>
                              <a:ea typeface="Cambria Math"/>
                            </a:rPr>
                          </m:ctrlPr>
                        </m:accPr>
                        <m:e>
                          <m:r>
                            <a:rPr lang="fr-FR" sz="2000" b="1" i="1" smtClean="0">
                              <a:latin typeface="Cambria Math"/>
                              <a:ea typeface="Cambria Math"/>
                            </a:rPr>
                            <m:t>𝒊</m:t>
                          </m:r>
                        </m:e>
                      </m:acc>
                      <m:r>
                        <a:rPr lang="fr-FR" sz="2000" b="1" i="1" smtClean="0">
                          <a:latin typeface="Cambria Math"/>
                          <a:ea typeface="Cambria Math"/>
                        </a:rPr>
                        <m:t>+</m:t>
                      </m:r>
                      <m:f>
                        <m:fPr>
                          <m:ctrlPr>
                            <a:rPr lang="fr-FR" sz="2000" b="1" i="1" smtClean="0">
                              <a:latin typeface="Cambria Math"/>
                              <a:ea typeface="Cambria Math"/>
                            </a:rPr>
                          </m:ctrlPr>
                        </m:fPr>
                        <m:num>
                          <m:sSup>
                            <m:sSupPr>
                              <m:ctrlPr>
                                <a:rPr lang="fr-FR" sz="2000" b="1" i="1" smtClean="0">
                                  <a:latin typeface="Cambria Math"/>
                                  <a:ea typeface="Cambria Math"/>
                                </a:rPr>
                              </m:ctrlPr>
                            </m:sSupPr>
                            <m:e>
                              <m:r>
                                <a:rPr lang="fr-FR" sz="2000" b="1" i="1" smtClean="0">
                                  <a:latin typeface="Cambria Math"/>
                                  <a:ea typeface="Cambria Math"/>
                                </a:rPr>
                                <m:t>𝒅</m:t>
                              </m:r>
                            </m:e>
                            <m:sup>
                              <m:r>
                                <a:rPr lang="fr-FR" sz="2000" b="1" i="1" smtClean="0">
                                  <a:latin typeface="Cambria Math"/>
                                  <a:ea typeface="Cambria Math"/>
                                </a:rPr>
                                <m:t>𝟐</m:t>
                              </m:r>
                            </m:sup>
                          </m:sSup>
                          <m:r>
                            <a:rPr lang="fr-FR" sz="2000" b="1" i="1" smtClean="0">
                              <a:latin typeface="Cambria Math"/>
                              <a:ea typeface="Cambria Math"/>
                            </a:rPr>
                            <m:t>𝒚</m:t>
                          </m:r>
                        </m:num>
                        <m:den>
                          <m:r>
                            <a:rPr lang="fr-FR" sz="2000" b="1" i="1" smtClean="0">
                              <a:latin typeface="Cambria Math"/>
                              <a:ea typeface="Cambria Math"/>
                            </a:rPr>
                            <m:t>𝒅</m:t>
                          </m:r>
                          <m:sSup>
                            <m:sSupPr>
                              <m:ctrlPr>
                                <a:rPr lang="fr-FR" sz="2000" b="1" i="1" smtClean="0">
                                  <a:latin typeface="Cambria Math"/>
                                  <a:ea typeface="Cambria Math"/>
                                </a:rPr>
                              </m:ctrlPr>
                            </m:sSupPr>
                            <m:e>
                              <m:r>
                                <a:rPr lang="fr-FR" sz="2000" b="1" i="1" smtClean="0">
                                  <a:latin typeface="Cambria Math"/>
                                  <a:ea typeface="Cambria Math"/>
                                </a:rPr>
                                <m:t>𝒕</m:t>
                              </m:r>
                            </m:e>
                            <m:sup>
                              <m:r>
                                <a:rPr lang="fr-FR" sz="2000" b="1" i="1" smtClean="0">
                                  <a:latin typeface="Cambria Math"/>
                                  <a:ea typeface="Cambria Math"/>
                                </a:rPr>
                                <m:t>𝟐</m:t>
                              </m:r>
                            </m:sup>
                          </m:sSup>
                        </m:den>
                      </m:f>
                      <m:acc>
                        <m:accPr>
                          <m:chr m:val="⃗"/>
                          <m:ctrlPr>
                            <a:rPr lang="fr-FR" sz="2000" b="1" i="1" smtClean="0">
                              <a:latin typeface="Cambria Math"/>
                              <a:ea typeface="Cambria Math"/>
                            </a:rPr>
                          </m:ctrlPr>
                        </m:accPr>
                        <m:e>
                          <m:r>
                            <a:rPr lang="fr-FR" sz="2000" b="1" i="1" smtClean="0">
                              <a:latin typeface="Cambria Math"/>
                              <a:ea typeface="Cambria Math"/>
                            </a:rPr>
                            <m:t>𝒋</m:t>
                          </m:r>
                        </m:e>
                      </m:acc>
                      <m:r>
                        <a:rPr lang="fr-FR" sz="2000" b="1" i="1" smtClean="0">
                          <a:latin typeface="Cambria Math"/>
                          <a:ea typeface="Cambria Math"/>
                        </a:rPr>
                        <m:t>+</m:t>
                      </m:r>
                      <m:f>
                        <m:fPr>
                          <m:ctrlPr>
                            <a:rPr lang="fr-FR" sz="2000" b="1" i="1" smtClean="0">
                              <a:latin typeface="Cambria Math"/>
                              <a:ea typeface="Cambria Math"/>
                            </a:rPr>
                          </m:ctrlPr>
                        </m:fPr>
                        <m:num>
                          <m:sSup>
                            <m:sSupPr>
                              <m:ctrlPr>
                                <a:rPr lang="fr-FR" sz="2000" b="1" i="1" smtClean="0">
                                  <a:latin typeface="Cambria Math"/>
                                  <a:ea typeface="Cambria Math"/>
                                </a:rPr>
                              </m:ctrlPr>
                            </m:sSupPr>
                            <m:e>
                              <m:r>
                                <a:rPr lang="fr-FR" sz="2000" b="1" i="1" smtClean="0">
                                  <a:latin typeface="Cambria Math"/>
                                  <a:ea typeface="Cambria Math"/>
                                </a:rPr>
                                <m:t>𝒅</m:t>
                              </m:r>
                            </m:e>
                            <m:sup>
                              <m:r>
                                <a:rPr lang="fr-FR" sz="2000" b="1" i="1" smtClean="0">
                                  <a:latin typeface="Cambria Math"/>
                                  <a:ea typeface="Cambria Math"/>
                                </a:rPr>
                                <m:t>𝟐</m:t>
                              </m:r>
                            </m:sup>
                          </m:sSup>
                          <m:r>
                            <a:rPr lang="fr-FR" sz="2000" b="1" i="1" smtClean="0">
                              <a:latin typeface="Cambria Math"/>
                              <a:ea typeface="Cambria Math"/>
                            </a:rPr>
                            <m:t>𝒛</m:t>
                          </m:r>
                        </m:num>
                        <m:den>
                          <m:r>
                            <a:rPr lang="fr-FR" sz="2000" b="1" i="1" smtClean="0">
                              <a:latin typeface="Cambria Math"/>
                              <a:ea typeface="Cambria Math"/>
                            </a:rPr>
                            <m:t>𝒅</m:t>
                          </m:r>
                          <m:sSup>
                            <m:sSupPr>
                              <m:ctrlPr>
                                <a:rPr lang="fr-FR" sz="2000" b="1" i="1" smtClean="0">
                                  <a:latin typeface="Cambria Math"/>
                                  <a:ea typeface="Cambria Math"/>
                                </a:rPr>
                              </m:ctrlPr>
                            </m:sSupPr>
                            <m:e>
                              <m:r>
                                <a:rPr lang="fr-FR" sz="2000" b="1" i="1" smtClean="0">
                                  <a:latin typeface="Cambria Math"/>
                                  <a:ea typeface="Cambria Math"/>
                                </a:rPr>
                                <m:t>𝒕</m:t>
                              </m:r>
                            </m:e>
                            <m:sup>
                              <m:r>
                                <a:rPr lang="fr-FR" sz="2000" b="1" i="1" smtClean="0">
                                  <a:latin typeface="Cambria Math"/>
                                  <a:ea typeface="Cambria Math"/>
                                </a:rPr>
                                <m:t>𝟐</m:t>
                              </m:r>
                            </m:sup>
                          </m:sSup>
                        </m:den>
                      </m:f>
                      <m:acc>
                        <m:accPr>
                          <m:chr m:val="⃗"/>
                          <m:ctrlPr>
                            <a:rPr lang="fr-FR" sz="2000" b="1" i="1" smtClean="0">
                              <a:latin typeface="Cambria Math"/>
                              <a:ea typeface="Cambria Math"/>
                            </a:rPr>
                          </m:ctrlPr>
                        </m:accPr>
                        <m:e>
                          <m:r>
                            <a:rPr lang="fr-FR" sz="2000" b="1" i="1" smtClean="0">
                              <a:latin typeface="Cambria Math"/>
                              <a:ea typeface="Cambria Math"/>
                            </a:rPr>
                            <m:t>𝒌</m:t>
                          </m:r>
                        </m:e>
                      </m:acc>
                    </m:oMath>
                  </m:oMathPara>
                </a14:m>
                <a:endParaRPr lang="fr-FR" sz="2000" b="1" dirty="0"/>
              </a:p>
            </p:txBody>
          </p:sp>
        </mc:Choice>
        <mc:Fallback xmlns="">
          <p:sp>
            <p:nvSpPr>
              <p:cNvPr id="32" name="ZoneTexte 31"/>
              <p:cNvSpPr txBox="1">
                <a:spLocks noRot="1" noChangeAspect="1" noMove="1" noResize="1" noEditPoints="1" noAdjustHandles="1" noChangeArrowheads="1" noChangeShapeType="1" noTextEdit="1"/>
              </p:cNvSpPr>
              <p:nvPr/>
            </p:nvSpPr>
            <p:spPr>
              <a:xfrm>
                <a:off x="3923928" y="5419420"/>
                <a:ext cx="3192028" cy="722634"/>
              </a:xfrm>
              <a:prstGeom prst="rect">
                <a:avLst/>
              </a:prstGeom>
              <a:blipFill rotWithShape="1">
                <a:blip r:embed="rId11"/>
                <a:stretch>
                  <a:fillRect/>
                </a:stretch>
              </a:blipFill>
            </p:spPr>
            <p:txBody>
              <a:bodyPr/>
              <a:lstStyle/>
              <a:p>
                <a:r>
                  <a:rPr lang="fr-FR">
                    <a:noFill/>
                  </a:rPr>
                  <a:t> </a:t>
                </a:r>
              </a:p>
            </p:txBody>
          </p:sp>
        </mc:Fallback>
      </mc:AlternateContent>
      <p:grpSp>
        <p:nvGrpSpPr>
          <p:cNvPr id="33" name="Groupe 32"/>
          <p:cNvGrpSpPr/>
          <p:nvPr/>
        </p:nvGrpSpPr>
        <p:grpSpPr>
          <a:xfrm>
            <a:off x="6773553" y="4081826"/>
            <a:ext cx="426792" cy="558676"/>
            <a:chOff x="4380798" y="5698040"/>
            <a:chExt cx="487569" cy="558676"/>
          </a:xfrm>
        </p:grpSpPr>
        <p:sp>
          <p:nvSpPr>
            <p:cNvPr id="34" name="Accolade fermante 33"/>
            <p:cNvSpPr/>
            <p:nvPr/>
          </p:nvSpPr>
          <p:spPr>
            <a:xfrm rot="5400000" flipH="1" flipV="1">
              <a:off x="4608689" y="6037203"/>
              <a:ext cx="192267" cy="24675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35" name="ZoneTexte 34"/>
                <p:cNvSpPr txBox="1"/>
                <p:nvPr/>
              </p:nvSpPr>
              <p:spPr>
                <a:xfrm>
                  <a:off x="4380798" y="5698040"/>
                  <a:ext cx="4875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0000"/>
                                </a:solidFill>
                                <a:latin typeface="Cambria Math"/>
                              </a:rPr>
                            </m:ctrlPr>
                          </m:sSubPr>
                          <m:e>
                            <m:r>
                              <a:rPr lang="fr-FR" b="1" i="1" smtClean="0">
                                <a:solidFill>
                                  <a:srgbClr val="FF0000"/>
                                </a:solidFill>
                                <a:latin typeface="Cambria Math"/>
                              </a:rPr>
                              <m:t>𝒂</m:t>
                            </m:r>
                          </m:e>
                          <m:sub>
                            <m:r>
                              <a:rPr lang="fr-FR" b="1" i="1" smtClean="0">
                                <a:solidFill>
                                  <a:srgbClr val="FF0000"/>
                                </a:solidFill>
                                <a:latin typeface="Cambria Math"/>
                              </a:rPr>
                              <m:t>𝒙</m:t>
                            </m:r>
                          </m:sub>
                        </m:sSub>
                      </m:oMath>
                    </m:oMathPara>
                  </a14:m>
                  <a:endParaRPr lang="fr-FR" b="1" dirty="0">
                    <a:solidFill>
                      <a:srgbClr val="FF0000"/>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4380798" y="5698040"/>
                  <a:ext cx="487569" cy="369332"/>
                </a:xfrm>
                <a:prstGeom prst="rect">
                  <a:avLst/>
                </a:prstGeom>
                <a:blipFill rotWithShape="1">
                  <a:blip r:embed="rId12"/>
                  <a:stretch>
                    <a:fillRect/>
                  </a:stretch>
                </a:blipFill>
              </p:spPr>
              <p:txBody>
                <a:bodyPr/>
                <a:lstStyle/>
                <a:p>
                  <a:r>
                    <a:rPr lang="fr-FR">
                      <a:noFill/>
                    </a:rPr>
                    <a:t> </a:t>
                  </a:r>
                </a:p>
              </p:txBody>
            </p:sp>
          </mc:Fallback>
        </mc:AlternateContent>
      </p:grpSp>
      <p:grpSp>
        <p:nvGrpSpPr>
          <p:cNvPr id="36" name="Groupe 35"/>
          <p:cNvGrpSpPr/>
          <p:nvPr/>
        </p:nvGrpSpPr>
        <p:grpSpPr>
          <a:xfrm>
            <a:off x="5380575" y="6266668"/>
            <a:ext cx="490775" cy="588077"/>
            <a:chOff x="4380798" y="6064449"/>
            <a:chExt cx="490775" cy="588077"/>
          </a:xfrm>
        </p:grpSpPr>
        <p:sp>
          <p:nvSpPr>
            <p:cNvPr id="37" name="Accolade fermante 36"/>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38" name="ZoneTexte 37"/>
                <p:cNvSpPr txBox="1"/>
                <p:nvPr/>
              </p:nvSpPr>
              <p:spPr>
                <a:xfrm>
                  <a:off x="4380798" y="6257738"/>
                  <a:ext cx="490775" cy="3947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0000"/>
                                </a:solidFill>
                                <a:latin typeface="Cambria Math"/>
                              </a:rPr>
                            </m:ctrlPr>
                          </m:sSubPr>
                          <m:e>
                            <m:r>
                              <a:rPr lang="fr-FR" b="1" i="1" smtClean="0">
                                <a:solidFill>
                                  <a:srgbClr val="FF0000"/>
                                </a:solidFill>
                                <a:latin typeface="Cambria Math"/>
                              </a:rPr>
                              <m:t>𝒂</m:t>
                            </m:r>
                          </m:e>
                          <m:sub>
                            <m:r>
                              <a:rPr lang="fr-FR" b="1" i="1" smtClean="0">
                                <a:solidFill>
                                  <a:srgbClr val="FF0000"/>
                                </a:solidFill>
                                <a:latin typeface="Cambria Math"/>
                              </a:rPr>
                              <m:t>𝒚</m:t>
                            </m:r>
                          </m:sub>
                        </m:sSub>
                      </m:oMath>
                    </m:oMathPara>
                  </a14:m>
                  <a:endParaRPr lang="fr-FR" b="1" dirty="0">
                    <a:solidFill>
                      <a:srgbClr val="FF0000"/>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4380798" y="6257738"/>
                  <a:ext cx="490775" cy="394788"/>
                </a:xfrm>
                <a:prstGeom prst="rect">
                  <a:avLst/>
                </a:prstGeom>
                <a:blipFill rotWithShape="1">
                  <a:blip r:embed="rId13"/>
                  <a:stretch>
                    <a:fillRect b="-6250"/>
                  </a:stretch>
                </a:blipFill>
              </p:spPr>
              <p:txBody>
                <a:bodyPr/>
                <a:lstStyle/>
                <a:p>
                  <a:r>
                    <a:rPr lang="fr-FR">
                      <a:noFill/>
                    </a:rPr>
                    <a:t> </a:t>
                  </a:r>
                </a:p>
              </p:txBody>
            </p:sp>
          </mc:Fallback>
        </mc:AlternateContent>
      </p:grpSp>
      <p:grpSp>
        <p:nvGrpSpPr>
          <p:cNvPr id="39" name="Groupe 38"/>
          <p:cNvGrpSpPr/>
          <p:nvPr/>
        </p:nvGrpSpPr>
        <p:grpSpPr>
          <a:xfrm>
            <a:off x="6236427" y="6177625"/>
            <a:ext cx="476349" cy="562621"/>
            <a:chOff x="4380798" y="6064449"/>
            <a:chExt cx="476349" cy="562621"/>
          </a:xfrm>
        </p:grpSpPr>
        <p:sp>
          <p:nvSpPr>
            <p:cNvPr id="40" name="Accolade fermante 39"/>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41" name="ZoneTexte 40"/>
                <p:cNvSpPr txBox="1"/>
                <p:nvPr/>
              </p:nvSpPr>
              <p:spPr>
                <a:xfrm>
                  <a:off x="4380798" y="6257738"/>
                  <a:ext cx="4763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0000"/>
                                </a:solidFill>
                                <a:latin typeface="Cambria Math"/>
                              </a:rPr>
                            </m:ctrlPr>
                          </m:sSubPr>
                          <m:e>
                            <m:r>
                              <a:rPr lang="fr-FR" b="1" i="1" smtClean="0">
                                <a:solidFill>
                                  <a:srgbClr val="FF0000"/>
                                </a:solidFill>
                                <a:latin typeface="Cambria Math"/>
                              </a:rPr>
                              <m:t>𝒂</m:t>
                            </m:r>
                          </m:e>
                          <m:sub>
                            <m:r>
                              <a:rPr lang="fr-FR" b="1" i="1" smtClean="0">
                                <a:solidFill>
                                  <a:srgbClr val="FF0000"/>
                                </a:solidFill>
                                <a:latin typeface="Cambria Math"/>
                              </a:rPr>
                              <m:t>𝒛</m:t>
                            </m:r>
                          </m:sub>
                        </m:sSub>
                      </m:oMath>
                    </m:oMathPara>
                  </a14:m>
                  <a:endParaRPr lang="fr-FR" b="1" dirty="0">
                    <a:solidFill>
                      <a:srgbClr val="FF0000"/>
                    </a:solidFill>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4380798" y="6257738"/>
                  <a:ext cx="476349" cy="369332"/>
                </a:xfrm>
                <a:prstGeom prst="rect">
                  <a:avLst/>
                </a:prstGeom>
                <a:blipFill rotWithShape="1">
                  <a:blip r:embed="rId14"/>
                  <a:stretch>
                    <a:fillRect/>
                  </a:stretch>
                </a:blipFill>
              </p:spPr>
              <p:txBody>
                <a:bodyPr/>
                <a:lstStyle/>
                <a:p>
                  <a:r>
                    <a:rPr lang="fr-FR">
                      <a:noFill/>
                    </a:rPr>
                    <a:t> </a:t>
                  </a:r>
                </a:p>
              </p:txBody>
            </p:sp>
          </mc:Fallback>
        </mc:AlternateContent>
      </p:grpSp>
      <p:grpSp>
        <p:nvGrpSpPr>
          <p:cNvPr id="42" name="Groupe 41"/>
          <p:cNvGrpSpPr/>
          <p:nvPr/>
        </p:nvGrpSpPr>
        <p:grpSpPr>
          <a:xfrm>
            <a:off x="4444123" y="6218567"/>
            <a:ext cx="487569" cy="562621"/>
            <a:chOff x="4380798" y="6064449"/>
            <a:chExt cx="487569" cy="562621"/>
          </a:xfrm>
        </p:grpSpPr>
        <p:sp>
          <p:nvSpPr>
            <p:cNvPr id="43" name="Accolade fermante 42"/>
            <p:cNvSpPr/>
            <p:nvPr/>
          </p:nvSpPr>
          <p:spPr>
            <a:xfrm rot="16200000" flipH="1">
              <a:off x="4538755" y="5967270"/>
              <a:ext cx="192267" cy="3866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44" name="ZoneTexte 43"/>
                <p:cNvSpPr txBox="1"/>
                <p:nvPr/>
              </p:nvSpPr>
              <p:spPr>
                <a:xfrm>
                  <a:off x="4380798" y="6257738"/>
                  <a:ext cx="4875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0000"/>
                                </a:solidFill>
                                <a:latin typeface="Cambria Math"/>
                              </a:rPr>
                            </m:ctrlPr>
                          </m:sSubPr>
                          <m:e>
                            <m:r>
                              <a:rPr lang="fr-FR" b="1" i="1" smtClean="0">
                                <a:solidFill>
                                  <a:srgbClr val="FF0000"/>
                                </a:solidFill>
                                <a:latin typeface="Cambria Math"/>
                              </a:rPr>
                              <m:t>𝒂</m:t>
                            </m:r>
                          </m:e>
                          <m:sub>
                            <m:r>
                              <a:rPr lang="fr-FR" b="1" i="1" smtClean="0">
                                <a:solidFill>
                                  <a:srgbClr val="FF0000"/>
                                </a:solidFill>
                                <a:latin typeface="Cambria Math"/>
                              </a:rPr>
                              <m:t>𝒙</m:t>
                            </m:r>
                          </m:sub>
                        </m:sSub>
                      </m:oMath>
                    </m:oMathPara>
                  </a14:m>
                  <a:endParaRPr lang="fr-FR" b="1" dirty="0">
                    <a:solidFill>
                      <a:srgbClr val="FF0000"/>
                    </a:solidFill>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4380798" y="6257738"/>
                  <a:ext cx="487569" cy="369332"/>
                </a:xfrm>
                <a:prstGeom prst="rect">
                  <a:avLst/>
                </a:prstGeom>
                <a:blipFill rotWithShape="1">
                  <a:blip r:embed="rId15"/>
                  <a:stretch>
                    <a:fillRect/>
                  </a:stretch>
                </a:blipFill>
              </p:spPr>
              <p:txBody>
                <a:bodyPr/>
                <a:lstStyle/>
                <a:p>
                  <a:r>
                    <a:rPr lang="fr-FR">
                      <a:noFill/>
                    </a:rPr>
                    <a:t> </a:t>
                  </a:r>
                </a:p>
              </p:txBody>
            </p:sp>
          </mc:Fallback>
        </mc:AlternateContent>
      </p:grpSp>
      <p:grpSp>
        <p:nvGrpSpPr>
          <p:cNvPr id="45" name="Groupe 44"/>
          <p:cNvGrpSpPr/>
          <p:nvPr/>
        </p:nvGrpSpPr>
        <p:grpSpPr>
          <a:xfrm>
            <a:off x="7380306" y="4051808"/>
            <a:ext cx="490775" cy="558676"/>
            <a:chOff x="4380795" y="5698040"/>
            <a:chExt cx="560664" cy="558676"/>
          </a:xfrm>
        </p:grpSpPr>
        <p:sp>
          <p:nvSpPr>
            <p:cNvPr id="46" name="Accolade fermante 45"/>
            <p:cNvSpPr/>
            <p:nvPr/>
          </p:nvSpPr>
          <p:spPr>
            <a:xfrm rot="5400000" flipH="1" flipV="1">
              <a:off x="4608689" y="6037203"/>
              <a:ext cx="192267" cy="24675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47" name="ZoneTexte 46"/>
                <p:cNvSpPr txBox="1"/>
                <p:nvPr/>
              </p:nvSpPr>
              <p:spPr>
                <a:xfrm>
                  <a:off x="4380795" y="5698040"/>
                  <a:ext cx="560664" cy="3947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0000"/>
                                </a:solidFill>
                                <a:latin typeface="Cambria Math"/>
                              </a:rPr>
                            </m:ctrlPr>
                          </m:sSubPr>
                          <m:e>
                            <m:r>
                              <a:rPr lang="fr-FR" b="1" i="1" smtClean="0">
                                <a:solidFill>
                                  <a:srgbClr val="FF0000"/>
                                </a:solidFill>
                                <a:latin typeface="Cambria Math"/>
                              </a:rPr>
                              <m:t>𝒂</m:t>
                            </m:r>
                          </m:e>
                          <m:sub>
                            <m:r>
                              <a:rPr lang="fr-FR" b="1" i="1" smtClean="0">
                                <a:solidFill>
                                  <a:srgbClr val="FF0000"/>
                                </a:solidFill>
                                <a:latin typeface="Cambria Math"/>
                              </a:rPr>
                              <m:t>𝒚</m:t>
                            </m:r>
                          </m:sub>
                        </m:sSub>
                      </m:oMath>
                    </m:oMathPara>
                  </a14:m>
                  <a:endParaRPr lang="fr-FR" b="1" dirty="0">
                    <a:solidFill>
                      <a:srgbClr val="FF0000"/>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4380795" y="5698040"/>
                  <a:ext cx="560664" cy="394788"/>
                </a:xfrm>
                <a:prstGeom prst="rect">
                  <a:avLst/>
                </a:prstGeom>
                <a:blipFill rotWithShape="1">
                  <a:blip r:embed="rId16"/>
                  <a:stretch>
                    <a:fillRect b="-6250"/>
                  </a:stretch>
                </a:blipFill>
              </p:spPr>
              <p:txBody>
                <a:bodyPr/>
                <a:lstStyle/>
                <a:p>
                  <a:r>
                    <a:rPr lang="fr-FR">
                      <a:noFill/>
                    </a:rPr>
                    <a:t> </a:t>
                  </a:r>
                </a:p>
              </p:txBody>
            </p:sp>
          </mc:Fallback>
        </mc:AlternateContent>
      </p:grpSp>
      <p:grpSp>
        <p:nvGrpSpPr>
          <p:cNvPr id="48" name="Groupe 47"/>
          <p:cNvGrpSpPr/>
          <p:nvPr/>
        </p:nvGrpSpPr>
        <p:grpSpPr>
          <a:xfrm>
            <a:off x="8028385" y="4138093"/>
            <a:ext cx="476349" cy="558676"/>
            <a:chOff x="4380798" y="5698040"/>
            <a:chExt cx="544183" cy="558676"/>
          </a:xfrm>
        </p:grpSpPr>
        <p:sp>
          <p:nvSpPr>
            <p:cNvPr id="49" name="Accolade fermante 48"/>
            <p:cNvSpPr/>
            <p:nvPr/>
          </p:nvSpPr>
          <p:spPr>
            <a:xfrm rot="5400000" flipH="1" flipV="1">
              <a:off x="4608689" y="6037203"/>
              <a:ext cx="192267" cy="24675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mc:AlternateContent xmlns:mc="http://schemas.openxmlformats.org/markup-compatibility/2006" xmlns:a14="http://schemas.microsoft.com/office/drawing/2010/main">
          <mc:Choice Requires="a14">
            <p:sp>
              <p:nvSpPr>
                <p:cNvPr id="50" name="ZoneTexte 49"/>
                <p:cNvSpPr txBox="1"/>
                <p:nvPr/>
              </p:nvSpPr>
              <p:spPr>
                <a:xfrm>
                  <a:off x="4380798" y="5698040"/>
                  <a:ext cx="5441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0000"/>
                                </a:solidFill>
                                <a:latin typeface="Cambria Math"/>
                              </a:rPr>
                            </m:ctrlPr>
                          </m:sSubPr>
                          <m:e>
                            <m:r>
                              <a:rPr lang="fr-FR" b="1" i="1" smtClean="0">
                                <a:solidFill>
                                  <a:srgbClr val="FF0000"/>
                                </a:solidFill>
                                <a:latin typeface="Cambria Math"/>
                              </a:rPr>
                              <m:t>𝒂</m:t>
                            </m:r>
                          </m:e>
                          <m:sub>
                            <m:r>
                              <a:rPr lang="fr-FR" b="1" i="1" smtClean="0">
                                <a:solidFill>
                                  <a:srgbClr val="FF0000"/>
                                </a:solidFill>
                                <a:latin typeface="Cambria Math"/>
                              </a:rPr>
                              <m:t>𝒛</m:t>
                            </m:r>
                          </m:sub>
                        </m:sSub>
                      </m:oMath>
                    </m:oMathPara>
                  </a14:m>
                  <a:endParaRPr lang="fr-FR" b="1" dirty="0">
                    <a:solidFill>
                      <a:srgbClr val="FF0000"/>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4380798" y="5698040"/>
                  <a:ext cx="544183" cy="369332"/>
                </a:xfrm>
                <a:prstGeom prst="rect">
                  <a:avLst/>
                </a:prstGeom>
                <a:blipFill rotWithShape="1">
                  <a:blip r:embed="rId17"/>
                  <a:stretch>
                    <a:fillRect/>
                  </a:stretch>
                </a:blipFill>
              </p:spPr>
              <p:txBody>
                <a:bodyPr/>
                <a:lstStyle/>
                <a:p>
                  <a:r>
                    <a:rPr lang="fr-FR">
                      <a:noFill/>
                    </a:rPr>
                    <a:t> </a:t>
                  </a:r>
                </a:p>
              </p:txBody>
            </p:sp>
          </mc:Fallback>
        </mc:AlternateContent>
      </p:grpSp>
    </p:spTree>
    <p:extLst>
      <p:ext uri="{BB962C8B-B14F-4D97-AF65-F5344CB8AC3E}">
        <p14:creationId xmlns:p14="http://schemas.microsoft.com/office/powerpoint/2010/main" val="23407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900" decel="100000" fill="hold"/>
                                        <p:tgtEl>
                                          <p:spTgt spid="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900" decel="100000" fill="hold"/>
                                        <p:tgtEl>
                                          <p:spTgt spid="2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edge">
                                      <p:cBhvr>
                                        <p:cTn id="39" dur="2000"/>
                                        <p:tgtEl>
                                          <p:spTgt spid="33"/>
                                        </p:tgtEl>
                                      </p:cBhvr>
                                    </p:animEffect>
                                  </p:childTnLst>
                                </p:cTn>
                              </p:par>
                              <p:par>
                                <p:cTn id="40" presetID="2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edge">
                                      <p:cBhvr>
                                        <p:cTn id="42" dur="2000"/>
                                        <p:tgtEl>
                                          <p:spTgt spid="45"/>
                                        </p:tgtEl>
                                      </p:cBhvr>
                                    </p:animEffect>
                                  </p:childTnLst>
                                </p:cTn>
                              </p:par>
                              <p:par>
                                <p:cTn id="43" presetID="20"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edge">
                                      <p:cBhvr>
                                        <p:cTn id="45" dur="20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strips(downLeft)">
                                      <p:cBhvr>
                                        <p:cTn id="50" dur="500"/>
                                        <p:tgtEl>
                                          <p:spTgt spid="30"/>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strips(downLeft)">
                                      <p:cBhvr>
                                        <p:cTn id="53" dur="500"/>
                                        <p:tgtEl>
                                          <p:spTgt spid="31"/>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strips(down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par>
                                <p:cTn id="62" presetID="22" presetClass="entr" presetSubtype="4"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par>
                                <p:cTn id="65" presetID="2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P spid="30" grpId="0" animBg="1"/>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21</a:t>
            </a:fld>
            <a:endParaRPr lang="fr-FR" b="1" dirty="0">
              <a:solidFill>
                <a:schemeClr val="tx1"/>
              </a:solidFill>
            </a:endParaRPr>
          </a:p>
        </p:txBody>
      </p:sp>
      <p:sp>
        <p:nvSpPr>
          <p:cNvPr id="2" name="Rectangle 1"/>
          <p:cNvSpPr/>
          <p:nvPr/>
        </p:nvSpPr>
        <p:spPr>
          <a:xfrm>
            <a:off x="323528" y="445314"/>
            <a:ext cx="6264696" cy="369332"/>
          </a:xfrm>
          <a:prstGeom prst="rect">
            <a:avLst/>
          </a:prstGeom>
          <a:solidFill>
            <a:schemeClr val="accent6">
              <a:lumMod val="20000"/>
              <a:lumOff val="80000"/>
            </a:schemeClr>
          </a:solidFill>
        </p:spPr>
        <p:txBody>
          <a:bodyPr wrap="square">
            <a:spAutoFit/>
          </a:bodyPr>
          <a:lstStyle/>
          <a:p>
            <a:r>
              <a:rPr lang="en-US" b="1" u="sng" dirty="0" smtClean="0">
                <a:solidFill>
                  <a:srgbClr val="FF0000"/>
                </a:solidFill>
                <a:latin typeface="Arial Rounded MT Bold"/>
              </a:rPr>
              <a:t>Magnitude of </a:t>
            </a:r>
            <a:r>
              <a:rPr lang="en-US" b="1" u="sng" dirty="0">
                <a:solidFill>
                  <a:srgbClr val="FF0000"/>
                </a:solidFill>
                <a:latin typeface="Arial Rounded MT Bold"/>
              </a:rPr>
              <a:t>the instantaneous acceleration vector</a:t>
            </a:r>
            <a:endParaRPr lang="fr-FR" b="1" u="sng" dirty="0">
              <a:solidFill>
                <a:srgbClr val="FF0000"/>
              </a:solidFill>
              <a:latin typeface="Arial Rounded MT Bold"/>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0906" r="21064" b="36956"/>
          <a:stretch/>
        </p:blipFill>
        <p:spPr bwMode="auto">
          <a:xfrm>
            <a:off x="2394195" y="1524628"/>
            <a:ext cx="3764861" cy="887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179512" y="2769327"/>
            <a:ext cx="8627094" cy="646331"/>
          </a:xfrm>
          <a:prstGeom prst="rect">
            <a:avLst/>
          </a:prstGeom>
        </p:spPr>
        <p:txBody>
          <a:bodyPr wrap="square">
            <a:spAutoFit/>
          </a:bodyPr>
          <a:lstStyle/>
          <a:p>
            <a:pPr algn="just"/>
            <a:r>
              <a:rPr lang="en-US" b="1" dirty="0">
                <a:solidFill>
                  <a:srgbClr val="000000"/>
                </a:solidFill>
                <a:latin typeface="Arial Rounded MT Bold"/>
              </a:rPr>
              <a:t>The acceleration vector is always directed towards the inside of the curvature of the trajectory.</a:t>
            </a:r>
          </a:p>
        </p:txBody>
      </p:sp>
      <p:grpSp>
        <p:nvGrpSpPr>
          <p:cNvPr id="34" name="Groupe 33"/>
          <p:cNvGrpSpPr/>
          <p:nvPr/>
        </p:nvGrpSpPr>
        <p:grpSpPr>
          <a:xfrm rot="19239739">
            <a:off x="699833" y="3056751"/>
            <a:ext cx="3388723" cy="2552696"/>
            <a:chOff x="3517965" y="3081782"/>
            <a:chExt cx="3388723" cy="1945704"/>
          </a:xfrm>
        </p:grpSpPr>
        <p:sp>
          <p:nvSpPr>
            <p:cNvPr id="35" name="Forme libre 34"/>
            <p:cNvSpPr/>
            <p:nvPr/>
          </p:nvSpPr>
          <p:spPr>
            <a:xfrm rot="323243">
              <a:off x="4098688" y="3731486"/>
              <a:ext cx="2808000" cy="1296000"/>
            </a:xfrm>
            <a:custGeom>
              <a:avLst/>
              <a:gdLst>
                <a:gd name="connsiteX0" fmla="*/ 0 w 1687132"/>
                <a:gd name="connsiteY0" fmla="*/ 0 h 1081826"/>
                <a:gd name="connsiteX1" fmla="*/ 1094704 w 1687132"/>
                <a:gd name="connsiteY1" fmla="*/ 206062 h 1081826"/>
                <a:gd name="connsiteX2" fmla="*/ 734095 w 1687132"/>
                <a:gd name="connsiteY2" fmla="*/ 811369 h 1081826"/>
                <a:gd name="connsiteX3" fmla="*/ 1687132 w 1687132"/>
                <a:gd name="connsiteY3" fmla="*/ 1081826 h 1081826"/>
              </a:gdLst>
              <a:ahLst/>
              <a:cxnLst>
                <a:cxn ang="0">
                  <a:pos x="connsiteX0" y="connsiteY0"/>
                </a:cxn>
                <a:cxn ang="0">
                  <a:pos x="connsiteX1" y="connsiteY1"/>
                </a:cxn>
                <a:cxn ang="0">
                  <a:pos x="connsiteX2" y="connsiteY2"/>
                </a:cxn>
                <a:cxn ang="0">
                  <a:pos x="connsiteX3" y="connsiteY3"/>
                </a:cxn>
              </a:cxnLst>
              <a:rect l="l" t="t" r="r" b="b"/>
              <a:pathLst>
                <a:path w="1687132" h="1081826">
                  <a:moveTo>
                    <a:pt x="0" y="0"/>
                  </a:moveTo>
                  <a:cubicBezTo>
                    <a:pt x="486177" y="35417"/>
                    <a:pt x="972355" y="70834"/>
                    <a:pt x="1094704" y="206062"/>
                  </a:cubicBezTo>
                  <a:cubicBezTo>
                    <a:pt x="1217053" y="341290"/>
                    <a:pt x="635357" y="665408"/>
                    <a:pt x="734095" y="811369"/>
                  </a:cubicBezTo>
                  <a:cubicBezTo>
                    <a:pt x="832833" y="957330"/>
                    <a:pt x="1259982" y="1019578"/>
                    <a:pt x="1687132" y="1081826"/>
                  </a:cubicBezTo>
                </a:path>
              </a:pathLst>
            </a:cu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
          <p:nvSpPr>
            <p:cNvPr id="36" name="Rectangle 35"/>
            <p:cNvSpPr/>
            <p:nvPr/>
          </p:nvSpPr>
          <p:spPr>
            <a:xfrm rot="940568">
              <a:off x="3517965" y="3081782"/>
              <a:ext cx="1141146" cy="369332"/>
            </a:xfrm>
            <a:prstGeom prst="rect">
              <a:avLst/>
            </a:prstGeom>
            <a:ln>
              <a:noFill/>
            </a:ln>
          </p:spPr>
          <p:txBody>
            <a:bodyPr wrap="none">
              <a:spAutoFit/>
            </a:bodyPr>
            <a:lstStyle/>
            <a:p>
              <a:r>
                <a:rPr lang="fr-FR" b="1" dirty="0" err="1">
                  <a:solidFill>
                    <a:srgbClr val="FF0000"/>
                  </a:solidFill>
                </a:rPr>
                <a:t>T</a:t>
              </a:r>
              <a:r>
                <a:rPr lang="fr-FR" b="1" dirty="0" err="1" smtClean="0">
                  <a:solidFill>
                    <a:srgbClr val="FF0000"/>
                  </a:solidFill>
                </a:rPr>
                <a:t>rajectory</a:t>
              </a:r>
              <a:endParaRPr lang="fr-FR" b="1" dirty="0">
                <a:solidFill>
                  <a:srgbClr val="FF0000"/>
                </a:solidFill>
              </a:endParaRPr>
            </a:p>
          </p:txBody>
        </p:sp>
      </p:grpSp>
      <p:cxnSp>
        <p:nvCxnSpPr>
          <p:cNvPr id="37" name="Connecteur droit avec flèche 36"/>
          <p:cNvCxnSpPr/>
          <p:nvPr/>
        </p:nvCxnSpPr>
        <p:spPr>
          <a:xfrm flipH="1">
            <a:off x="2150723" y="3861918"/>
            <a:ext cx="769591" cy="76752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ZoneTexte 37"/>
              <p:cNvSpPr txBox="1"/>
              <p:nvPr/>
            </p:nvSpPr>
            <p:spPr>
              <a:xfrm>
                <a:off x="1683745" y="4558534"/>
                <a:ext cx="5168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rgbClr val="00FF00"/>
                              </a:solidFill>
                              <a:latin typeface="Cambria Math"/>
                            </a:rPr>
                          </m:ctrlPr>
                        </m:accPr>
                        <m:e>
                          <m:r>
                            <a:rPr lang="fr-FR" sz="3200" b="0" i="1" smtClean="0">
                              <a:solidFill>
                                <a:srgbClr val="00FF00"/>
                              </a:solidFill>
                              <a:latin typeface="Cambria Math"/>
                            </a:rPr>
                            <m:t>𝑎</m:t>
                          </m:r>
                        </m:e>
                      </m:acc>
                    </m:oMath>
                  </m:oMathPara>
                </a14:m>
                <a:endParaRPr lang="fr-FR" sz="3200" dirty="0">
                  <a:solidFill>
                    <a:srgbClr val="00FF0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1683745" y="4558534"/>
                <a:ext cx="516873" cy="584775"/>
              </a:xfrm>
              <a:prstGeom prst="rect">
                <a:avLst/>
              </a:prstGeom>
              <a:blipFill rotWithShape="1">
                <a:blip r:embed="rId3"/>
                <a:stretch>
                  <a:fillRect/>
                </a:stretch>
              </a:blipFill>
            </p:spPr>
            <p:txBody>
              <a:bodyPr/>
              <a:lstStyle/>
              <a:p>
                <a:r>
                  <a:rPr lang="fr-FR">
                    <a:noFill/>
                  </a:rPr>
                  <a:t> </a:t>
                </a:r>
              </a:p>
            </p:txBody>
          </p:sp>
        </mc:Fallback>
      </mc:AlternateContent>
      <p:sp>
        <p:nvSpPr>
          <p:cNvPr id="32" name="Rectangle 31"/>
          <p:cNvSpPr/>
          <p:nvPr/>
        </p:nvSpPr>
        <p:spPr>
          <a:xfrm>
            <a:off x="2753121" y="5598657"/>
            <a:ext cx="3463512" cy="369332"/>
          </a:xfrm>
          <a:prstGeom prst="rect">
            <a:avLst/>
          </a:prstGeom>
        </p:spPr>
        <p:txBody>
          <a:bodyPr wrap="none">
            <a:spAutoFit/>
          </a:bodyPr>
          <a:lstStyle/>
          <a:p>
            <a:r>
              <a:rPr lang="fr-FR" b="1" dirty="0">
                <a:latin typeface="Arial Rounded MT Bold" pitchFamily="34" charset="0"/>
              </a:rPr>
              <a:t>Figure </a:t>
            </a:r>
            <a:r>
              <a:rPr lang="fr-FR" b="1" dirty="0" smtClean="0">
                <a:latin typeface="Arial Rounded MT Bold" pitchFamily="34" charset="0"/>
              </a:rPr>
              <a:t>5: </a:t>
            </a:r>
            <a:r>
              <a:rPr lang="en-US" b="1" dirty="0" smtClean="0">
                <a:solidFill>
                  <a:srgbClr val="000000"/>
                </a:solidFill>
                <a:latin typeface="Arial Rounded MT Bold"/>
              </a:rPr>
              <a:t>acceleration </a:t>
            </a:r>
            <a:r>
              <a:rPr lang="en-US" b="1" dirty="0">
                <a:solidFill>
                  <a:srgbClr val="000000"/>
                </a:solidFill>
                <a:latin typeface="Arial Rounded MT Bold"/>
              </a:rPr>
              <a:t>vector </a:t>
            </a:r>
            <a:endParaRPr lang="fr-FR" dirty="0"/>
          </a:p>
        </p:txBody>
      </p:sp>
      <p:sp>
        <p:nvSpPr>
          <p:cNvPr id="3" name="Rectangle 2"/>
          <p:cNvSpPr/>
          <p:nvPr/>
        </p:nvSpPr>
        <p:spPr>
          <a:xfrm>
            <a:off x="503598" y="1012086"/>
            <a:ext cx="4211474" cy="369332"/>
          </a:xfrm>
          <a:prstGeom prst="rect">
            <a:avLst/>
          </a:prstGeom>
        </p:spPr>
        <p:txBody>
          <a:bodyPr wrap="none">
            <a:spAutoFit/>
          </a:bodyPr>
          <a:lstStyle/>
          <a:p>
            <a:r>
              <a:rPr lang="en-US" b="1" dirty="0">
                <a:solidFill>
                  <a:srgbClr val="000000"/>
                </a:solidFill>
                <a:latin typeface="Arial Rounded MT Bold"/>
              </a:rPr>
              <a:t>the magnitude of the acceleration is</a:t>
            </a:r>
            <a:endParaRPr lang="fr-FR" b="1" dirty="0">
              <a:solidFill>
                <a:srgbClr val="000000"/>
              </a:solidFill>
              <a:latin typeface="Arial Rounded MT Bold"/>
            </a:endParaRPr>
          </a:p>
        </p:txBody>
      </p:sp>
      <p:sp>
        <p:nvSpPr>
          <p:cNvPr id="7" name="Forme libre 6"/>
          <p:cNvSpPr/>
          <p:nvPr/>
        </p:nvSpPr>
        <p:spPr>
          <a:xfrm>
            <a:off x="5023116" y="3905515"/>
            <a:ext cx="3013656" cy="955296"/>
          </a:xfrm>
          <a:custGeom>
            <a:avLst/>
            <a:gdLst>
              <a:gd name="connsiteX0" fmla="*/ 0 w 3013656"/>
              <a:gd name="connsiteY0" fmla="*/ 955296 h 955296"/>
              <a:gd name="connsiteX1" fmla="*/ 257577 w 3013656"/>
              <a:gd name="connsiteY1" fmla="*/ 414384 h 955296"/>
              <a:gd name="connsiteX2" fmla="*/ 669701 w 3013656"/>
              <a:gd name="connsiteY2" fmla="*/ 118170 h 955296"/>
              <a:gd name="connsiteX3" fmla="*/ 1596980 w 3013656"/>
              <a:gd name="connsiteY3" fmla="*/ 2260 h 955296"/>
              <a:gd name="connsiteX4" fmla="*/ 2421228 w 3013656"/>
              <a:gd name="connsiteY4" fmla="*/ 208322 h 955296"/>
              <a:gd name="connsiteX5" fmla="*/ 3013656 w 3013656"/>
              <a:gd name="connsiteY5" fmla="*/ 929539 h 955296"/>
              <a:gd name="connsiteX6" fmla="*/ 3013656 w 3013656"/>
              <a:gd name="connsiteY6" fmla="*/ 929539 h 9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3656" h="955296">
                <a:moveTo>
                  <a:pt x="0" y="955296"/>
                </a:moveTo>
                <a:cubicBezTo>
                  <a:pt x="72980" y="754600"/>
                  <a:pt x="145960" y="553905"/>
                  <a:pt x="257577" y="414384"/>
                </a:cubicBezTo>
                <a:cubicBezTo>
                  <a:pt x="369194" y="274863"/>
                  <a:pt x="446467" y="186857"/>
                  <a:pt x="669701" y="118170"/>
                </a:cubicBezTo>
                <a:cubicBezTo>
                  <a:pt x="892935" y="49483"/>
                  <a:pt x="1305059" y="-12765"/>
                  <a:pt x="1596980" y="2260"/>
                </a:cubicBezTo>
                <a:cubicBezTo>
                  <a:pt x="1888901" y="17285"/>
                  <a:pt x="2185115" y="53776"/>
                  <a:pt x="2421228" y="208322"/>
                </a:cubicBezTo>
                <a:cubicBezTo>
                  <a:pt x="2657341" y="362868"/>
                  <a:pt x="3013656" y="929539"/>
                  <a:pt x="3013656" y="929539"/>
                </a:cubicBezTo>
                <a:lnTo>
                  <a:pt x="3013656" y="929539"/>
                </a:lnTo>
              </a:path>
            </a:pathLst>
          </a:custGeom>
          <a:ln w="57150">
            <a:solidFill>
              <a:srgbClr val="FF000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7" name="Connecteur droit avec flèche 16"/>
          <p:cNvCxnSpPr/>
          <p:nvPr/>
        </p:nvCxnSpPr>
        <p:spPr>
          <a:xfrm flipH="1">
            <a:off x="6529944" y="3929054"/>
            <a:ext cx="399452" cy="1041617"/>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oneTexte 17"/>
              <p:cNvSpPr txBox="1"/>
              <p:nvPr/>
            </p:nvSpPr>
            <p:spPr>
              <a:xfrm>
                <a:off x="6130456" y="4970671"/>
                <a:ext cx="5168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rgbClr val="00FF00"/>
                              </a:solidFill>
                              <a:latin typeface="Cambria Math"/>
                            </a:rPr>
                          </m:ctrlPr>
                        </m:accPr>
                        <m:e>
                          <m:r>
                            <a:rPr lang="fr-FR" sz="3200" b="0" i="1" smtClean="0">
                              <a:solidFill>
                                <a:srgbClr val="00FF00"/>
                              </a:solidFill>
                              <a:latin typeface="Cambria Math"/>
                            </a:rPr>
                            <m:t>𝑎</m:t>
                          </m:r>
                        </m:e>
                      </m:acc>
                    </m:oMath>
                  </m:oMathPara>
                </a14:m>
                <a:endParaRPr lang="fr-FR" sz="3200" dirty="0">
                  <a:solidFill>
                    <a:srgbClr val="00FF0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6130456" y="4970671"/>
                <a:ext cx="516873" cy="584775"/>
              </a:xfrm>
              <a:prstGeom prst="rect">
                <a:avLst/>
              </a:prstGeom>
              <a:blipFill rotWithShape="1">
                <a:blip r:embed="rId4"/>
                <a:stretch>
                  <a:fillRect/>
                </a:stretch>
              </a:blipFill>
            </p:spPr>
            <p:txBody>
              <a:bodyPr/>
              <a:lstStyle/>
              <a:p>
                <a:r>
                  <a:rPr lang="fr-FR">
                    <a:noFill/>
                  </a:rPr>
                  <a:t> </a:t>
                </a:r>
              </a:p>
            </p:txBody>
          </p:sp>
        </mc:Fallback>
      </mc:AlternateContent>
      <p:cxnSp>
        <p:nvCxnSpPr>
          <p:cNvPr id="16" name="Connecteur droit avec flèche 15"/>
          <p:cNvCxnSpPr/>
          <p:nvPr/>
        </p:nvCxnSpPr>
        <p:spPr>
          <a:xfrm>
            <a:off x="5517722" y="4113837"/>
            <a:ext cx="641334" cy="889394"/>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35" idx="2"/>
          </p:cNvCxnSpPr>
          <p:nvPr/>
        </p:nvCxnSpPr>
        <p:spPr>
          <a:xfrm flipV="1">
            <a:off x="2975182" y="4113839"/>
            <a:ext cx="588706" cy="819194"/>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p:cNvSpPr txBox="1"/>
              <p:nvPr/>
            </p:nvSpPr>
            <p:spPr>
              <a:xfrm>
                <a:off x="3534170" y="3824570"/>
                <a:ext cx="5168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rgbClr val="00FF00"/>
                              </a:solidFill>
                              <a:latin typeface="Cambria Math"/>
                            </a:rPr>
                          </m:ctrlPr>
                        </m:accPr>
                        <m:e>
                          <m:r>
                            <a:rPr lang="fr-FR" sz="3200" b="0" i="1" smtClean="0">
                              <a:solidFill>
                                <a:srgbClr val="00FF00"/>
                              </a:solidFill>
                              <a:latin typeface="Cambria Math"/>
                            </a:rPr>
                            <m:t>𝑎</m:t>
                          </m:r>
                        </m:e>
                      </m:acc>
                    </m:oMath>
                  </m:oMathPara>
                </a14:m>
                <a:endParaRPr lang="fr-FR" sz="3200" dirty="0">
                  <a:solidFill>
                    <a:srgbClr val="00FF00"/>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3534170" y="3824570"/>
                <a:ext cx="516873" cy="584775"/>
              </a:xfrm>
              <a:prstGeom prst="rect">
                <a:avLst/>
              </a:prstGeom>
              <a:blipFill rotWithShape="1">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7868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nodeType="clickEffect">
                                  <p:stCondLst>
                                    <p:cond delay="0"/>
                                  </p:stCondLst>
                                  <p:childTnLst>
                                    <p:animClr clrSpc="hsl" dir="cw">
                                      <p:cBhvr override="childStyle">
                                        <p:cTn id="18" dur="500" fill="hold"/>
                                        <p:tgtEl>
                                          <p:spTgt spid="1026"/>
                                        </p:tgtEl>
                                        <p:attrNameLst>
                                          <p:attrName>style.color</p:attrName>
                                        </p:attrNameLst>
                                      </p:cBhvr>
                                      <p:by>
                                        <p:hsl h="7200000" s="0" l="0"/>
                                      </p:by>
                                    </p:animClr>
                                    <p:animClr clrSpc="hsl" dir="cw">
                                      <p:cBhvr>
                                        <p:cTn id="19" dur="500" fill="hold"/>
                                        <p:tgtEl>
                                          <p:spTgt spid="1026"/>
                                        </p:tgtEl>
                                        <p:attrNameLst>
                                          <p:attrName>fillcolor</p:attrName>
                                        </p:attrNameLst>
                                      </p:cBhvr>
                                      <p:by>
                                        <p:hsl h="7200000" s="0" l="0"/>
                                      </p:by>
                                    </p:animClr>
                                    <p:animClr clrSpc="hsl" dir="cw">
                                      <p:cBhvr>
                                        <p:cTn id="20" dur="500" fill="hold"/>
                                        <p:tgtEl>
                                          <p:spTgt spid="1026"/>
                                        </p:tgtEl>
                                        <p:attrNameLst>
                                          <p:attrName>stroke.color</p:attrName>
                                        </p:attrNameLst>
                                      </p:cBhvr>
                                      <p:by>
                                        <p:hsl h="7200000" s="0" l="0"/>
                                      </p:by>
                                    </p:animClr>
                                    <p:set>
                                      <p:cBhvr>
                                        <p:cTn id="21" dur="500" fill="hold"/>
                                        <p:tgtEl>
                                          <p:spTgt spid="1026"/>
                                        </p:tgtEl>
                                        <p:attrNameLst>
                                          <p:attrName>fill.type</p:attrName>
                                        </p:attrNameLst>
                                      </p:cBhvr>
                                      <p:to>
                                        <p:strVal val="solid"/>
                                      </p:to>
                                    </p:se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7" grpId="0" animBg="1"/>
      <p:bldP spid="1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576064" cy="365125"/>
          </a:xfrm>
          <a:solidFill>
            <a:schemeClr val="accent6">
              <a:lumMod val="75000"/>
            </a:schemeClr>
          </a:solidFill>
        </p:spPr>
        <p:txBody>
          <a:bodyPr/>
          <a:lstStyle/>
          <a:p>
            <a:fld id="{A48E7C90-24B6-4F12-A20C-633E31BB8BA1}" type="slidenum">
              <a:rPr lang="fr-FR" sz="2400" b="1" smtClean="0">
                <a:solidFill>
                  <a:schemeClr val="tx1"/>
                </a:solidFill>
              </a:rPr>
              <a:t>22</a:t>
            </a:fld>
            <a:endParaRPr lang="fr-FR" b="1" dirty="0">
              <a:solidFill>
                <a:schemeClr val="tx1"/>
              </a:solidFill>
            </a:endParaRPr>
          </a:p>
        </p:txBody>
      </p:sp>
      <mc:AlternateContent xmlns:mc="http://schemas.openxmlformats.org/markup-compatibility/2006" xmlns:a14="http://schemas.microsoft.com/office/drawing/2010/main">
        <mc:Choice Requires="a14">
          <p:sp>
            <p:nvSpPr>
              <p:cNvPr id="3" name="Rectangle 2"/>
              <p:cNvSpPr/>
              <p:nvPr/>
            </p:nvSpPr>
            <p:spPr>
              <a:xfrm>
                <a:off x="203760" y="188640"/>
                <a:ext cx="8688720" cy="1090940"/>
              </a:xfrm>
              <a:prstGeom prst="rect">
                <a:avLst/>
              </a:prstGeom>
            </p:spPr>
            <p:txBody>
              <a:bodyPr wrap="square">
                <a:spAutoFit/>
              </a:bodyPr>
              <a:lstStyle/>
              <a:p>
                <a:pPr algn="just"/>
                <a:r>
                  <a:rPr lang="en-US" b="1" u="sng" dirty="0">
                    <a:solidFill>
                      <a:srgbClr val="FF0000"/>
                    </a:solidFill>
                    <a:latin typeface="Arial Rounded MT Bold"/>
                  </a:rPr>
                  <a:t>Notes </a:t>
                </a:r>
                <a:endParaRPr lang="en-US" b="1" u="sng" dirty="0" smtClean="0">
                  <a:solidFill>
                    <a:srgbClr val="FF0000"/>
                  </a:solidFill>
                  <a:latin typeface="Arial Rounded MT Bold"/>
                </a:endParaRPr>
              </a:p>
              <a:p>
                <a:pPr marL="285750" indent="-285750" algn="just">
                  <a:buFont typeface="Wingdings" pitchFamily="2" charset="2"/>
                  <a:buChar char="§"/>
                </a:pPr>
                <a:r>
                  <a:rPr lang="en-US" b="1" dirty="0" smtClean="0">
                    <a:solidFill>
                      <a:srgbClr val="000000"/>
                    </a:solidFill>
                    <a:latin typeface="Arial Rounded MT Bold"/>
                  </a:rPr>
                  <a:t>The </a:t>
                </a:r>
                <a:r>
                  <a:rPr lang="en-US" b="1" dirty="0">
                    <a:solidFill>
                      <a:srgbClr val="000000"/>
                    </a:solidFill>
                    <a:latin typeface="Arial Rounded MT Bold"/>
                  </a:rPr>
                  <a:t>movement is </a:t>
                </a:r>
                <a:r>
                  <a:rPr lang="en-US" b="1" u="sng" dirty="0" smtClean="0">
                    <a:solidFill>
                      <a:srgbClr val="000000"/>
                    </a:solidFill>
                    <a:latin typeface="Arial Rounded MT Bold"/>
                  </a:rPr>
                  <a:t>accelerated</a:t>
                </a:r>
                <a:r>
                  <a:rPr lang="en-US" b="1" dirty="0" smtClean="0">
                    <a:solidFill>
                      <a:srgbClr val="000000"/>
                    </a:solidFill>
                    <a:latin typeface="Arial Rounded MT Bold"/>
                  </a:rPr>
                  <a:t>  ( </a:t>
                </a:r>
                <a:r>
                  <a:rPr lang="en-US" b="1" dirty="0" smtClean="0">
                    <a:solidFill>
                      <a:srgbClr val="0070C0"/>
                    </a:solidFill>
                    <a:latin typeface="Arial Rounded MT Bold"/>
                  </a:rPr>
                  <a:t>V</a:t>
                </a:r>
                <a:r>
                  <a:rPr lang="en-US" b="1" dirty="0" smtClean="0">
                    <a:solidFill>
                      <a:srgbClr val="000000"/>
                    </a:solidFill>
                    <a:latin typeface="Arial Rounded MT Bold"/>
                  </a:rPr>
                  <a:t>  ) if ;   </a:t>
                </a:r>
                <a14:m>
                  <m:oMath xmlns:m="http://schemas.openxmlformats.org/officeDocument/2006/math">
                    <m:acc>
                      <m:accPr>
                        <m:chr m:val="⃗"/>
                        <m:ctrlPr>
                          <a:rPr lang="en-US" sz="2400" b="1" i="1" dirty="0" smtClean="0">
                            <a:solidFill>
                              <a:srgbClr val="FF0000"/>
                            </a:solidFill>
                            <a:latin typeface="Cambria Math"/>
                          </a:rPr>
                        </m:ctrlPr>
                      </m:accPr>
                      <m:e>
                        <m:r>
                          <a:rPr lang="fr-FR" sz="2400" b="1" i="1" dirty="0" smtClean="0">
                            <a:solidFill>
                              <a:srgbClr val="FF0000"/>
                            </a:solidFill>
                            <a:latin typeface="Cambria Math"/>
                          </a:rPr>
                          <m:t>𝒂</m:t>
                        </m:r>
                      </m:e>
                    </m:acc>
                    <m:r>
                      <a:rPr lang="en-US" sz="2400" b="1" i="1" dirty="0" smtClean="0">
                        <a:solidFill>
                          <a:srgbClr val="FF0000"/>
                        </a:solidFill>
                        <a:latin typeface="Cambria Math"/>
                        <a:ea typeface="Cambria Math"/>
                      </a:rPr>
                      <m:t>∙</m:t>
                    </m:r>
                    <m:acc>
                      <m:accPr>
                        <m:chr m:val="⃗"/>
                        <m:ctrlPr>
                          <a:rPr lang="en-US" sz="2400" b="1" i="1" dirty="0" smtClean="0">
                            <a:solidFill>
                              <a:srgbClr val="FF0000"/>
                            </a:solidFill>
                            <a:latin typeface="Cambria Math"/>
                            <a:ea typeface="Cambria Math"/>
                          </a:rPr>
                        </m:ctrlPr>
                      </m:accPr>
                      <m:e>
                        <m:r>
                          <a:rPr lang="fr-FR" sz="2400" b="1" i="1" dirty="0" smtClean="0">
                            <a:solidFill>
                              <a:srgbClr val="FF0000"/>
                            </a:solidFill>
                            <a:latin typeface="Cambria Math"/>
                            <a:ea typeface="Cambria Math"/>
                          </a:rPr>
                          <m:t>𝒗</m:t>
                        </m:r>
                      </m:e>
                    </m:acc>
                    <m:r>
                      <a:rPr lang="en-US" sz="2400" b="1" i="1" dirty="0" smtClean="0">
                        <a:solidFill>
                          <a:srgbClr val="FF0000"/>
                        </a:solidFill>
                        <a:latin typeface="Cambria Math"/>
                        <a:ea typeface="Cambria Math"/>
                      </a:rPr>
                      <m:t>&gt;</m:t>
                    </m:r>
                    <m:r>
                      <a:rPr lang="fr-FR" sz="2400" b="1" i="1" dirty="0" smtClean="0">
                        <a:solidFill>
                          <a:srgbClr val="FF0000"/>
                        </a:solidFill>
                        <a:latin typeface="Cambria Math"/>
                        <a:ea typeface="Cambria Math"/>
                      </a:rPr>
                      <m:t>𝟎</m:t>
                    </m:r>
                    <m:r>
                      <a:rPr lang="en-US" sz="2400" b="1" i="1" dirty="0">
                        <a:solidFill>
                          <a:srgbClr val="FF0000"/>
                        </a:solidFill>
                        <a:latin typeface="Cambria Math"/>
                      </a:rPr>
                      <m:t> </m:t>
                    </m:r>
                  </m:oMath>
                </a14:m>
                <a:r>
                  <a:rPr lang="en-US" b="1" dirty="0">
                    <a:solidFill>
                      <a:srgbClr val="000000"/>
                    </a:solidFill>
                    <a:latin typeface="Bahnschrift SemiBold" pitchFamily="34" charset="0"/>
                  </a:rPr>
                  <a:t>, </a:t>
                </a:r>
                <a:endParaRPr lang="en-US" b="1" dirty="0" smtClean="0">
                  <a:solidFill>
                    <a:srgbClr val="000000"/>
                  </a:solidFill>
                  <a:latin typeface="Bahnschrift SemiBold" pitchFamily="34" charset="0"/>
                </a:endParaRPr>
              </a:p>
              <a:p>
                <a:pPr marL="285750" indent="-285750" algn="just">
                  <a:buFont typeface="Wingdings" pitchFamily="2" charset="2"/>
                  <a:buChar char="§"/>
                </a:pPr>
                <a:r>
                  <a:rPr lang="en-US" b="1" dirty="0">
                    <a:solidFill>
                      <a:srgbClr val="000000"/>
                    </a:solidFill>
                    <a:latin typeface="Arial Rounded MT Bold"/>
                  </a:rPr>
                  <a:t>The movement </a:t>
                </a:r>
                <a:r>
                  <a:rPr lang="en-US" b="1" u="sng" dirty="0" smtClean="0">
                    <a:solidFill>
                      <a:srgbClr val="000000"/>
                    </a:solidFill>
                    <a:latin typeface="Arial Rounded MT Bold"/>
                  </a:rPr>
                  <a:t>decelerated</a:t>
                </a:r>
                <a:r>
                  <a:rPr lang="en-US" b="1" dirty="0" smtClean="0">
                    <a:solidFill>
                      <a:srgbClr val="000000"/>
                    </a:solidFill>
                    <a:latin typeface="Arial Rounded MT Bold"/>
                  </a:rPr>
                  <a:t> </a:t>
                </a:r>
                <a:r>
                  <a:rPr lang="en-US" b="1" dirty="0">
                    <a:solidFill>
                      <a:srgbClr val="000000"/>
                    </a:solidFill>
                    <a:latin typeface="Arial Rounded MT Bold"/>
                  </a:rPr>
                  <a:t>or </a:t>
                </a:r>
                <a:r>
                  <a:rPr lang="en-US" b="1" u="sng" dirty="0">
                    <a:solidFill>
                      <a:srgbClr val="000000"/>
                    </a:solidFill>
                    <a:latin typeface="Arial Rounded MT Bold"/>
                  </a:rPr>
                  <a:t>retarded </a:t>
                </a:r>
                <a:r>
                  <a:rPr lang="en-US" b="1" dirty="0">
                    <a:solidFill>
                      <a:srgbClr val="000000"/>
                    </a:solidFill>
                    <a:latin typeface="Arial Rounded MT Bold"/>
                  </a:rPr>
                  <a:t>( </a:t>
                </a:r>
                <a:r>
                  <a:rPr lang="en-US" b="1" dirty="0">
                    <a:solidFill>
                      <a:srgbClr val="7030A0"/>
                    </a:solidFill>
                    <a:latin typeface="Arial Rounded MT Bold"/>
                  </a:rPr>
                  <a:t>V</a:t>
                </a:r>
                <a:r>
                  <a:rPr lang="en-US" b="1" dirty="0">
                    <a:solidFill>
                      <a:srgbClr val="000000"/>
                    </a:solidFill>
                    <a:latin typeface="Arial Rounded MT Bold"/>
                  </a:rPr>
                  <a:t>  ) if  </a:t>
                </a:r>
                <a:r>
                  <a:rPr lang="en-US" b="1" dirty="0" smtClean="0">
                    <a:solidFill>
                      <a:srgbClr val="000000"/>
                    </a:solidFill>
                    <a:latin typeface="Arial Rounded MT Bold"/>
                  </a:rPr>
                  <a:t>;   </a:t>
                </a:r>
                <a14:m>
                  <m:oMath xmlns:m="http://schemas.openxmlformats.org/officeDocument/2006/math">
                    <m:acc>
                      <m:accPr>
                        <m:chr m:val="⃗"/>
                        <m:ctrlPr>
                          <a:rPr lang="en-US" sz="2400" b="1" i="1" dirty="0">
                            <a:solidFill>
                              <a:srgbClr val="FF0000"/>
                            </a:solidFill>
                            <a:latin typeface="Cambria Math"/>
                          </a:rPr>
                        </m:ctrlPr>
                      </m:accPr>
                      <m:e>
                        <m:r>
                          <a:rPr lang="fr-FR" sz="2400" b="1" i="1" dirty="0">
                            <a:solidFill>
                              <a:srgbClr val="FF0000"/>
                            </a:solidFill>
                            <a:latin typeface="Cambria Math"/>
                          </a:rPr>
                          <m:t>𝒂</m:t>
                        </m:r>
                      </m:e>
                    </m:acc>
                    <m:r>
                      <a:rPr lang="en-US" sz="2400" b="1" i="1" dirty="0">
                        <a:solidFill>
                          <a:srgbClr val="FF0000"/>
                        </a:solidFill>
                        <a:latin typeface="Cambria Math"/>
                        <a:ea typeface="Cambria Math"/>
                      </a:rPr>
                      <m:t>∙</m:t>
                    </m:r>
                    <m:acc>
                      <m:accPr>
                        <m:chr m:val="⃗"/>
                        <m:ctrlPr>
                          <a:rPr lang="en-US" sz="2400" b="1" i="1" dirty="0">
                            <a:solidFill>
                              <a:srgbClr val="FF0000"/>
                            </a:solidFill>
                            <a:latin typeface="Cambria Math"/>
                            <a:ea typeface="Cambria Math"/>
                          </a:rPr>
                        </m:ctrlPr>
                      </m:accPr>
                      <m:e>
                        <m:r>
                          <a:rPr lang="fr-FR" sz="2400" b="1" i="1" dirty="0">
                            <a:solidFill>
                              <a:srgbClr val="FF0000"/>
                            </a:solidFill>
                            <a:latin typeface="Cambria Math"/>
                            <a:ea typeface="Cambria Math"/>
                          </a:rPr>
                          <m:t>𝒗</m:t>
                        </m:r>
                      </m:e>
                    </m:acc>
                    <m:r>
                      <a:rPr lang="en-US" sz="2400" b="1" i="1" dirty="0" smtClean="0">
                        <a:solidFill>
                          <a:srgbClr val="FF0000"/>
                        </a:solidFill>
                        <a:latin typeface="Cambria Math"/>
                        <a:ea typeface="Cambria Math"/>
                      </a:rPr>
                      <m:t>&lt;</m:t>
                    </m:r>
                    <m:r>
                      <a:rPr lang="fr-FR" sz="2400" b="1" i="1" dirty="0">
                        <a:solidFill>
                          <a:srgbClr val="FF0000"/>
                        </a:solidFill>
                        <a:latin typeface="Cambria Math"/>
                        <a:ea typeface="Cambria Math"/>
                      </a:rPr>
                      <m:t>𝟎</m:t>
                    </m:r>
                    <m:r>
                      <a:rPr lang="en-US" sz="2400" b="1" i="1" dirty="0">
                        <a:solidFill>
                          <a:srgbClr val="FF0000"/>
                        </a:solidFill>
                        <a:latin typeface="Cambria Math"/>
                      </a:rPr>
                      <m:t> </m:t>
                    </m:r>
                  </m:oMath>
                </a14:m>
                <a:r>
                  <a:rPr lang="en-US" b="1" dirty="0" smtClean="0">
                    <a:solidFill>
                      <a:srgbClr val="000000"/>
                    </a:solidFill>
                    <a:latin typeface="Bahnschrift SemiBold" pitchFamily="34" charset="0"/>
                  </a:rPr>
                  <a:t>. </a:t>
                </a:r>
                <a:endParaRPr lang="fr-FR" b="1" dirty="0">
                  <a:solidFill>
                    <a:srgbClr val="000000"/>
                  </a:solidFill>
                  <a:latin typeface="Bahnschrift SemiBold"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3760" y="188640"/>
                <a:ext cx="8688720" cy="1090940"/>
              </a:xfrm>
              <a:prstGeom prst="rect">
                <a:avLst/>
              </a:prstGeom>
              <a:blipFill rotWithShape="1">
                <a:blip r:embed="rId2"/>
                <a:stretch>
                  <a:fillRect l="-561" t="-2793" b="-614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44016" y="2060848"/>
                <a:ext cx="8892480" cy="1112292"/>
              </a:xfrm>
              <a:prstGeom prst="rect">
                <a:avLst/>
              </a:prstGeom>
            </p:spPr>
            <p:txBody>
              <a:bodyPr wrap="square">
                <a:spAutoFit/>
              </a:bodyPr>
              <a:lstStyle/>
              <a:p>
                <a:pPr algn="just"/>
                <a:r>
                  <a:rPr lang="en-US" b="1" dirty="0" smtClean="0">
                    <a:solidFill>
                      <a:srgbClr val="000000"/>
                    </a:solidFill>
                    <a:latin typeface="Arial Rounded MT Bold"/>
                  </a:rPr>
                  <a:t>The position vector is </a:t>
                </a:r>
                <a14:m>
                  <m:oMath xmlns:m="http://schemas.openxmlformats.org/officeDocument/2006/math">
                    <m:acc>
                      <m:accPr>
                        <m:chr m:val="⃗"/>
                        <m:ctrlPr>
                          <a:rPr lang="en-US" b="1" i="1" smtClean="0">
                            <a:solidFill>
                              <a:srgbClr val="000000"/>
                            </a:solidFill>
                            <a:latin typeface="Cambria Math"/>
                          </a:rPr>
                        </m:ctrlPr>
                      </m:accPr>
                      <m:e>
                        <m:r>
                          <m:rPr>
                            <m:nor/>
                          </m:rPr>
                          <a:rPr lang="en-US" b="1" dirty="0">
                            <a:solidFill>
                              <a:srgbClr val="000000"/>
                            </a:solidFill>
                            <a:latin typeface="Arial Rounded MT Bold"/>
                          </a:rPr>
                          <m:t>OM</m:t>
                        </m:r>
                        <m:r>
                          <m:rPr>
                            <m:nor/>
                          </m:rPr>
                          <a:rPr lang="fr-FR" b="1" i="0" dirty="0" smtClean="0">
                            <a:solidFill>
                              <a:srgbClr val="000000"/>
                            </a:solidFill>
                            <a:latin typeface="Arial Rounded MT Bold"/>
                          </a:rPr>
                          <m:t> </m:t>
                        </m:r>
                      </m:e>
                    </m:acc>
                    <m:d>
                      <m:dPr>
                        <m:ctrlPr>
                          <a:rPr lang="en-US" b="1" i="1" smtClean="0">
                            <a:solidFill>
                              <a:srgbClr val="000000"/>
                            </a:solidFill>
                            <a:latin typeface="Cambria Math"/>
                          </a:rPr>
                        </m:ctrlPr>
                      </m:dPr>
                      <m:e>
                        <m:m>
                          <m:mPr>
                            <m:mcs>
                              <m:mc>
                                <m:mcPr>
                                  <m:count m:val="1"/>
                                  <m:mcJc m:val="center"/>
                                </m:mcPr>
                              </m:mc>
                            </m:mcs>
                            <m:ctrlPr>
                              <a:rPr lang="en-US" b="1" i="1" smtClean="0">
                                <a:solidFill>
                                  <a:srgbClr val="000000"/>
                                </a:solidFill>
                                <a:latin typeface="Cambria Math"/>
                              </a:rPr>
                            </m:ctrlPr>
                          </m:mPr>
                          <m:mr>
                            <m:e>
                              <m:r>
                                <m:rPr>
                                  <m:brk m:alnAt="7"/>
                                </m:rPr>
                                <a:rPr lang="fr-FR" b="1" i="1" smtClean="0">
                                  <a:solidFill>
                                    <a:srgbClr val="000000"/>
                                  </a:solidFill>
                                  <a:latin typeface="Cambria Math"/>
                                </a:rPr>
                                <m:t>𝟑</m:t>
                              </m:r>
                              <m:r>
                                <a:rPr lang="fr-FR" b="1" i="1" smtClean="0">
                                  <a:solidFill>
                                    <a:srgbClr val="000000"/>
                                  </a:solidFill>
                                  <a:latin typeface="Cambria Math"/>
                                </a:rPr>
                                <m:t>𝒕</m:t>
                              </m:r>
                            </m:e>
                          </m:mr>
                          <m:mr>
                            <m:e>
                              <m:sSup>
                                <m:sSupPr>
                                  <m:ctrlPr>
                                    <a:rPr lang="en-US" b="1" i="1" smtClean="0">
                                      <a:solidFill>
                                        <a:srgbClr val="000000"/>
                                      </a:solidFill>
                                      <a:latin typeface="Cambria Math"/>
                                    </a:rPr>
                                  </m:ctrlPr>
                                </m:sSupPr>
                                <m:e>
                                  <m:r>
                                    <a:rPr lang="fr-FR" b="1" i="1" smtClean="0">
                                      <a:solidFill>
                                        <a:srgbClr val="000000"/>
                                      </a:solidFill>
                                      <a:latin typeface="Cambria Math"/>
                                    </a:rPr>
                                    <m:t>𝟐</m:t>
                                  </m:r>
                                  <m:r>
                                    <a:rPr lang="fr-FR" b="1" i="1" smtClean="0">
                                      <a:solidFill>
                                        <a:srgbClr val="000000"/>
                                      </a:solidFill>
                                      <a:latin typeface="Cambria Math"/>
                                    </a:rPr>
                                    <m:t>𝒕</m:t>
                                  </m:r>
                                </m:e>
                                <m:sup>
                                  <m:r>
                                    <a:rPr lang="fr-FR" b="1" i="1" smtClean="0">
                                      <a:solidFill>
                                        <a:srgbClr val="000000"/>
                                      </a:solidFill>
                                      <a:latin typeface="Cambria Math"/>
                                    </a:rPr>
                                    <m:t>𝟑</m:t>
                                  </m:r>
                                </m:sup>
                              </m:sSup>
                              <m:r>
                                <a:rPr lang="fr-FR" b="1" i="1" smtClean="0">
                                  <a:solidFill>
                                    <a:srgbClr val="000000"/>
                                  </a:solidFill>
                                  <a:latin typeface="Cambria Math"/>
                                </a:rPr>
                                <m:t>+</m:t>
                              </m:r>
                            </m:e>
                          </m:mr>
                          <m:mr>
                            <m:e>
                              <m:sSup>
                                <m:sSupPr>
                                  <m:ctrlPr>
                                    <a:rPr lang="en-US" b="1" i="1" smtClean="0">
                                      <a:solidFill>
                                        <a:srgbClr val="000000"/>
                                      </a:solidFill>
                                      <a:latin typeface="Cambria Math"/>
                                    </a:rPr>
                                  </m:ctrlPr>
                                </m:sSupPr>
                                <m:e>
                                  <m:r>
                                    <a:rPr lang="fr-FR" b="1" i="1" smtClean="0">
                                      <a:solidFill>
                                        <a:srgbClr val="000000"/>
                                      </a:solidFill>
                                      <a:latin typeface="Cambria Math"/>
                                    </a:rPr>
                                    <m:t>𝒕</m:t>
                                  </m:r>
                                </m:e>
                                <m:sup>
                                  <m:r>
                                    <a:rPr lang="fr-FR" b="1" i="1" smtClean="0">
                                      <a:solidFill>
                                        <a:srgbClr val="000000"/>
                                      </a:solidFill>
                                      <a:latin typeface="Cambria Math"/>
                                    </a:rPr>
                                    <m:t>𝟐</m:t>
                                  </m:r>
                                </m:sup>
                              </m:sSup>
                              <m:r>
                                <a:rPr lang="fr-FR" b="1" i="1" smtClean="0">
                                  <a:solidFill>
                                    <a:srgbClr val="000000"/>
                                  </a:solidFill>
                                  <a:latin typeface="Cambria Math"/>
                                </a:rPr>
                                <m:t>−</m:t>
                              </m:r>
                              <m:r>
                                <a:rPr lang="fr-FR" b="1" i="1" smtClean="0">
                                  <a:solidFill>
                                    <a:srgbClr val="000000"/>
                                  </a:solidFill>
                                  <a:latin typeface="Cambria Math"/>
                                  <a:ea typeface="Cambria Math"/>
                                </a:rPr>
                                <m:t>𝟑</m:t>
                              </m:r>
                            </m:e>
                          </m:mr>
                        </m:m>
                        <m:r>
                          <a:rPr lang="fr-FR" b="1" i="1" smtClean="0">
                            <a:solidFill>
                              <a:srgbClr val="000000"/>
                            </a:solidFill>
                            <a:latin typeface="Cambria Math"/>
                            <a:ea typeface="Cambria Math"/>
                          </a:rPr>
                          <m:t>𝟏</m:t>
                        </m:r>
                      </m:e>
                    </m:d>
                  </m:oMath>
                </a14:m>
                <a:r>
                  <a:rPr lang="en-US" b="1" dirty="0" smtClean="0">
                    <a:solidFill>
                      <a:srgbClr val="000000"/>
                    </a:solidFill>
                    <a:latin typeface="Arial Rounded MT Bold"/>
                  </a:rPr>
                  <a:t>, </a:t>
                </a:r>
                <a:r>
                  <a:rPr lang="en-US" b="1" dirty="0">
                    <a:solidFill>
                      <a:srgbClr val="000000"/>
                    </a:solidFill>
                    <a:latin typeface="Arial Rounded MT Bold"/>
                  </a:rPr>
                  <a:t>deduce the </a:t>
                </a:r>
                <a:r>
                  <a:rPr lang="en-US" b="1" dirty="0" smtClean="0">
                    <a:solidFill>
                      <a:srgbClr val="000000"/>
                    </a:solidFill>
                    <a:latin typeface="Arial Rounded MT Bold"/>
                  </a:rPr>
                  <a:t>instantaneous </a:t>
                </a:r>
                <a:r>
                  <a:rPr lang="en-US" b="1" dirty="0">
                    <a:solidFill>
                      <a:srgbClr val="000000"/>
                    </a:solidFill>
                    <a:latin typeface="Arial Rounded MT Bold"/>
                  </a:rPr>
                  <a:t>velocity </a:t>
                </a:r>
                <a:r>
                  <a:rPr lang="en-US" b="1" dirty="0" smtClean="0">
                    <a:solidFill>
                      <a:srgbClr val="000000"/>
                    </a:solidFill>
                    <a:latin typeface="Arial Rounded MT Bold"/>
                  </a:rPr>
                  <a:t>vector </a:t>
                </a:r>
                <a:r>
                  <a:rPr lang="en-US" b="1" dirty="0">
                    <a:solidFill>
                      <a:srgbClr val="000000"/>
                    </a:solidFill>
                    <a:latin typeface="Arial Rounded MT Bold"/>
                  </a:rPr>
                  <a:t>and the acceleration vector, then calculate the </a:t>
                </a:r>
                <a:r>
                  <a:rPr lang="fr-FR" b="1" dirty="0">
                    <a:solidFill>
                      <a:srgbClr val="000000"/>
                    </a:solidFill>
                    <a:latin typeface="Arial Rounded MT Bold"/>
                  </a:rPr>
                  <a:t>magnitude </a:t>
                </a:r>
                <a:r>
                  <a:rPr lang="en-US" b="1" dirty="0" smtClean="0">
                    <a:solidFill>
                      <a:srgbClr val="000000"/>
                    </a:solidFill>
                    <a:latin typeface="Arial Rounded MT Bold"/>
                  </a:rPr>
                  <a:t>of </a:t>
                </a:r>
                <a:r>
                  <a:rPr lang="en-US" b="1" dirty="0">
                    <a:solidFill>
                      <a:srgbClr val="000000"/>
                    </a:solidFill>
                    <a:latin typeface="Arial Rounded MT Bold"/>
                  </a:rPr>
                  <a:t>each of </a:t>
                </a:r>
                <a:r>
                  <a:rPr lang="en-US" b="1" dirty="0" smtClean="0">
                    <a:solidFill>
                      <a:srgbClr val="000000"/>
                    </a:solidFill>
                    <a:latin typeface="Arial Rounded MT Bold"/>
                  </a:rPr>
                  <a:t>them.</a:t>
                </a:r>
                <a:endParaRPr lang="en-US" b="1" dirty="0">
                  <a:solidFill>
                    <a:srgbClr val="000000"/>
                  </a:solidFill>
                  <a:latin typeface="Arial Rounded MT Bold"/>
                </a:endParaRPr>
              </a:p>
            </p:txBody>
          </p:sp>
        </mc:Choice>
        <mc:Fallback>
          <p:sp>
            <p:nvSpPr>
              <p:cNvPr id="4" name="Rectangle 3"/>
              <p:cNvSpPr>
                <a:spLocks noRot="1" noChangeAspect="1" noMove="1" noResize="1" noEditPoints="1" noAdjustHandles="1" noChangeArrowheads="1" noChangeShapeType="1" noTextEdit="1"/>
              </p:cNvSpPr>
              <p:nvPr/>
            </p:nvSpPr>
            <p:spPr>
              <a:xfrm>
                <a:off x="144016" y="2060848"/>
                <a:ext cx="8892480" cy="1112292"/>
              </a:xfrm>
              <a:prstGeom prst="rect">
                <a:avLst/>
              </a:prstGeom>
              <a:blipFill rotWithShape="1">
                <a:blip r:embed="rId3"/>
                <a:stretch>
                  <a:fillRect l="-617" r="-617" b="-7650"/>
                </a:stretch>
              </a:blipFill>
            </p:spPr>
            <p:txBody>
              <a:bodyPr/>
              <a:lstStyle/>
              <a:p>
                <a:r>
                  <a:rPr lang="fr-FR">
                    <a:noFill/>
                  </a:rPr>
                  <a:t> </a:t>
                </a:r>
              </a:p>
            </p:txBody>
          </p:sp>
        </mc:Fallback>
      </mc:AlternateContent>
      <p:sp>
        <p:nvSpPr>
          <p:cNvPr id="15" name="Rectangle 14"/>
          <p:cNvSpPr/>
          <p:nvPr/>
        </p:nvSpPr>
        <p:spPr>
          <a:xfrm>
            <a:off x="292887" y="1628800"/>
            <a:ext cx="1340432" cy="369332"/>
          </a:xfrm>
          <a:prstGeom prst="rect">
            <a:avLst/>
          </a:prstGeom>
          <a:blipFill>
            <a:blip r:embed="rId4"/>
            <a:tile tx="0" ty="0" sx="100000" sy="100000" flip="none" algn="tl"/>
          </a:blip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fr-FR" b="1" dirty="0" err="1" smtClean="0">
                <a:solidFill>
                  <a:prstClr val="black"/>
                </a:solidFill>
                <a:latin typeface="Arial Rounded MT Bold" pitchFamily="34" charset="0"/>
              </a:rPr>
              <a:t>Example</a:t>
            </a:r>
            <a:r>
              <a:rPr lang="fr-FR" b="1" dirty="0" smtClean="0">
                <a:solidFill>
                  <a:prstClr val="black"/>
                </a:solidFill>
                <a:latin typeface="Arial Rounded MT Bold" pitchFamily="34" charset="0"/>
              </a:rPr>
              <a:t> 3</a:t>
            </a:r>
            <a:endParaRPr lang="fr-FR" b="1" dirty="0">
              <a:solidFill>
                <a:prstClr val="black"/>
              </a:solidFill>
              <a:latin typeface="Arial Rounded MT Bold" pitchFamily="34" charset="0"/>
            </a:endParaRPr>
          </a:p>
        </p:txBody>
      </p:sp>
      <p:sp>
        <p:nvSpPr>
          <p:cNvPr id="16" name="Rectangle 15"/>
          <p:cNvSpPr/>
          <p:nvPr/>
        </p:nvSpPr>
        <p:spPr>
          <a:xfrm>
            <a:off x="251520" y="3457570"/>
            <a:ext cx="110318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b="1" dirty="0">
                <a:latin typeface="Arial Rounded MT Bold" pitchFamily="34" charset="0"/>
              </a:rPr>
              <a:t>Solution</a:t>
            </a:r>
          </a:p>
        </p:txBody>
      </p:sp>
      <mc:AlternateContent xmlns:mc="http://schemas.openxmlformats.org/markup-compatibility/2006" xmlns:a14="http://schemas.microsoft.com/office/drawing/2010/main">
        <mc:Choice Requires="a14">
          <p:sp>
            <p:nvSpPr>
              <p:cNvPr id="5" name="ZoneTexte 4"/>
              <p:cNvSpPr txBox="1"/>
              <p:nvPr/>
            </p:nvSpPr>
            <p:spPr>
              <a:xfrm>
                <a:off x="292887" y="4105642"/>
                <a:ext cx="3819700" cy="432747"/>
              </a:xfrm>
              <a:prstGeom prst="rect">
                <a:avLst/>
              </a:prstGeom>
              <a:noFill/>
              <a:ln>
                <a:solidFill>
                  <a:srgbClr val="00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latin typeface="Cambria Math"/>
                            </a:rPr>
                          </m:ctrlPr>
                        </m:accPr>
                        <m:e>
                          <m:r>
                            <a:rPr lang="fr-FR" b="1" i="1" smtClean="0">
                              <a:latin typeface="Cambria Math"/>
                            </a:rPr>
                            <m:t>𝑶𝑴</m:t>
                          </m:r>
                        </m:e>
                      </m:acc>
                      <m:r>
                        <a:rPr lang="fr-FR" b="1" i="1" smtClean="0">
                          <a:latin typeface="Cambria Math"/>
                          <a:ea typeface="Cambria Math"/>
                        </a:rPr>
                        <m:t>=</m:t>
                      </m:r>
                      <m:r>
                        <a:rPr lang="fr-FR" b="1" i="1" smtClean="0">
                          <a:latin typeface="Cambria Math"/>
                          <a:ea typeface="Cambria Math"/>
                        </a:rPr>
                        <m:t>𝟑</m:t>
                      </m:r>
                      <m:r>
                        <a:rPr lang="fr-FR" b="1" i="1" smtClean="0">
                          <a:latin typeface="Cambria Math"/>
                          <a:ea typeface="Cambria Math"/>
                        </a:rPr>
                        <m:t>𝒕</m:t>
                      </m:r>
                      <m:acc>
                        <m:accPr>
                          <m:chr m:val="⃗"/>
                          <m:ctrlPr>
                            <a:rPr lang="fr-FR" b="1" i="1" smtClean="0">
                              <a:latin typeface="Cambria Math"/>
                              <a:ea typeface="Cambria Math"/>
                            </a:rPr>
                          </m:ctrlPr>
                        </m:accPr>
                        <m:e>
                          <m:r>
                            <a:rPr lang="fr-FR" b="1" i="1" smtClean="0">
                              <a:latin typeface="Cambria Math"/>
                              <a:ea typeface="Cambria Math"/>
                            </a:rPr>
                            <m:t>𝒊</m:t>
                          </m:r>
                        </m:e>
                      </m:acc>
                      <m:r>
                        <a:rPr lang="fr-FR" b="1" i="1" smtClean="0">
                          <a:latin typeface="Cambria Math"/>
                          <a:ea typeface="Cambria Math"/>
                        </a:rPr>
                        <m:t>+</m:t>
                      </m:r>
                      <m:d>
                        <m:dPr>
                          <m:ctrlPr>
                            <a:rPr lang="fr-FR" b="1" i="1" smtClean="0">
                              <a:latin typeface="Cambria Math"/>
                              <a:ea typeface="Cambria Math"/>
                            </a:rPr>
                          </m:ctrlPr>
                        </m:dPr>
                        <m:e>
                          <m:sSup>
                            <m:sSupPr>
                              <m:ctrlPr>
                                <a:rPr lang="fr-FR" b="1" i="1" smtClean="0">
                                  <a:latin typeface="Cambria Math"/>
                                  <a:ea typeface="Cambria Math"/>
                                </a:rPr>
                              </m:ctrlPr>
                            </m:sSupPr>
                            <m:e>
                              <m:r>
                                <a:rPr lang="fr-FR" b="1" i="1" smtClean="0">
                                  <a:latin typeface="Cambria Math"/>
                                  <a:ea typeface="Cambria Math"/>
                                </a:rPr>
                                <m:t>𝟐</m:t>
                              </m:r>
                              <m:r>
                                <a:rPr lang="fr-FR" b="1" i="1" smtClean="0">
                                  <a:latin typeface="Cambria Math"/>
                                  <a:ea typeface="Cambria Math"/>
                                </a:rPr>
                                <m:t>𝒕</m:t>
                              </m:r>
                            </m:e>
                            <m:sup>
                              <m:r>
                                <a:rPr lang="fr-FR" b="1" i="1" smtClean="0">
                                  <a:latin typeface="Cambria Math"/>
                                  <a:ea typeface="Cambria Math"/>
                                </a:rPr>
                                <m:t>𝟑</m:t>
                              </m:r>
                            </m:sup>
                          </m:sSup>
                          <m:r>
                            <a:rPr lang="fr-FR" b="1" i="1" smtClean="0">
                              <a:latin typeface="Cambria Math"/>
                              <a:ea typeface="Cambria Math"/>
                            </a:rPr>
                            <m:t>+</m:t>
                          </m:r>
                          <m:r>
                            <a:rPr lang="fr-FR" b="1" i="1" smtClean="0">
                              <a:latin typeface="Cambria Math"/>
                              <a:ea typeface="Cambria Math"/>
                            </a:rPr>
                            <m:t>𝟏</m:t>
                          </m:r>
                        </m:e>
                      </m:d>
                      <m:acc>
                        <m:accPr>
                          <m:chr m:val="⃗"/>
                          <m:ctrlPr>
                            <a:rPr lang="fr-FR" b="1" i="1" smtClean="0">
                              <a:latin typeface="Cambria Math"/>
                              <a:ea typeface="Cambria Math"/>
                            </a:rPr>
                          </m:ctrlPr>
                        </m:accPr>
                        <m:e>
                          <m:r>
                            <a:rPr lang="fr-FR" b="1" i="1" smtClean="0">
                              <a:latin typeface="Cambria Math"/>
                              <a:ea typeface="Cambria Math"/>
                            </a:rPr>
                            <m:t>𝑱</m:t>
                          </m:r>
                        </m:e>
                      </m:acc>
                      <m:r>
                        <a:rPr lang="fr-FR" b="1" i="1" smtClean="0">
                          <a:latin typeface="Cambria Math"/>
                          <a:ea typeface="Cambria Math"/>
                        </a:rPr>
                        <m:t>+</m:t>
                      </m:r>
                      <m:d>
                        <m:dPr>
                          <m:ctrlPr>
                            <a:rPr lang="fr-FR" b="1" i="1" smtClean="0">
                              <a:latin typeface="Cambria Math"/>
                              <a:ea typeface="Cambria Math"/>
                            </a:rPr>
                          </m:ctrlPr>
                        </m:dPr>
                        <m:e>
                          <m:sSup>
                            <m:sSupPr>
                              <m:ctrlPr>
                                <a:rPr lang="fr-FR" b="1" i="1" smtClean="0">
                                  <a:latin typeface="Cambria Math"/>
                                  <a:ea typeface="Cambria Math"/>
                                </a:rPr>
                              </m:ctrlPr>
                            </m:sSupPr>
                            <m:e>
                              <m:r>
                                <a:rPr lang="fr-FR" b="1" i="1" smtClean="0">
                                  <a:latin typeface="Cambria Math"/>
                                  <a:ea typeface="Cambria Math"/>
                                </a:rPr>
                                <m:t>𝒕</m:t>
                              </m:r>
                            </m:e>
                            <m:sup>
                              <m:r>
                                <a:rPr lang="fr-FR" b="1" i="1" smtClean="0">
                                  <a:latin typeface="Cambria Math"/>
                                  <a:ea typeface="Cambria Math"/>
                                </a:rPr>
                                <m:t>𝟐</m:t>
                              </m:r>
                            </m:sup>
                          </m:sSup>
                          <m:r>
                            <a:rPr lang="fr-FR" b="1" i="1" smtClean="0">
                              <a:latin typeface="Cambria Math"/>
                              <a:ea typeface="Cambria Math"/>
                            </a:rPr>
                            <m:t>−</m:t>
                          </m:r>
                          <m:r>
                            <a:rPr lang="fr-FR" b="1" i="1" smtClean="0">
                              <a:latin typeface="Cambria Math"/>
                              <a:ea typeface="Cambria Math"/>
                            </a:rPr>
                            <m:t>𝟑</m:t>
                          </m:r>
                        </m:e>
                      </m:d>
                      <m:acc>
                        <m:accPr>
                          <m:chr m:val="⃗"/>
                          <m:ctrlPr>
                            <a:rPr lang="fr-FR" b="1" i="1" smtClean="0">
                              <a:latin typeface="Cambria Math"/>
                              <a:ea typeface="Cambria Math"/>
                            </a:rPr>
                          </m:ctrlPr>
                        </m:accPr>
                        <m:e>
                          <m:r>
                            <a:rPr lang="fr-FR" b="1" i="1" smtClean="0">
                              <a:latin typeface="Cambria Math"/>
                              <a:ea typeface="Cambria Math"/>
                            </a:rPr>
                            <m:t>𝒌</m:t>
                          </m:r>
                        </m:e>
                      </m:acc>
                    </m:oMath>
                  </m:oMathPara>
                </a14:m>
                <a:endParaRPr lang="fr-FR" b="1" dirty="0"/>
              </a:p>
            </p:txBody>
          </p:sp>
        </mc:Choice>
        <mc:Fallback xmlns="">
          <p:sp>
            <p:nvSpPr>
              <p:cNvPr id="5" name="ZoneTexte 4"/>
              <p:cNvSpPr txBox="1">
                <a:spLocks noRot="1" noChangeAspect="1" noMove="1" noResize="1" noEditPoints="1" noAdjustHandles="1" noChangeArrowheads="1" noChangeShapeType="1" noTextEdit="1"/>
              </p:cNvSpPr>
              <p:nvPr/>
            </p:nvSpPr>
            <p:spPr>
              <a:xfrm>
                <a:off x="292887" y="4105642"/>
                <a:ext cx="3819700" cy="432747"/>
              </a:xfrm>
              <a:prstGeom prst="rect">
                <a:avLst/>
              </a:prstGeom>
              <a:blipFill rotWithShape="1">
                <a:blip r:embed="rId5"/>
                <a:stretch>
                  <a:fillRect t="-16438" b="-2740"/>
                </a:stretch>
              </a:blipFill>
              <a:ln>
                <a:solidFill>
                  <a:srgbClr val="00FF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292887" y="4704173"/>
                <a:ext cx="2268506" cy="410497"/>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latin typeface="Cambria Math"/>
                            </a:rPr>
                          </m:ctrlPr>
                        </m:accPr>
                        <m:e>
                          <m:r>
                            <a:rPr lang="fr-FR" b="1" i="1" smtClean="0">
                              <a:latin typeface="Cambria Math"/>
                            </a:rPr>
                            <m:t>𝒗</m:t>
                          </m:r>
                        </m:e>
                      </m:acc>
                      <m:r>
                        <a:rPr lang="fr-FR" b="1" i="1" smtClean="0">
                          <a:latin typeface="Cambria Math"/>
                          <a:ea typeface="Cambria Math"/>
                        </a:rPr>
                        <m:t>=</m:t>
                      </m:r>
                      <m:r>
                        <a:rPr lang="fr-FR" b="1" i="1" smtClean="0">
                          <a:latin typeface="Cambria Math"/>
                          <a:ea typeface="Cambria Math"/>
                        </a:rPr>
                        <m:t>𝟑</m:t>
                      </m:r>
                      <m:acc>
                        <m:accPr>
                          <m:chr m:val="⃗"/>
                          <m:ctrlPr>
                            <a:rPr lang="fr-FR" b="1" i="1" smtClean="0">
                              <a:latin typeface="Cambria Math"/>
                              <a:ea typeface="Cambria Math"/>
                            </a:rPr>
                          </m:ctrlPr>
                        </m:accPr>
                        <m:e>
                          <m:r>
                            <a:rPr lang="fr-FR" b="1" i="1" smtClean="0">
                              <a:latin typeface="Cambria Math"/>
                              <a:ea typeface="Cambria Math"/>
                            </a:rPr>
                            <m:t>𝒊</m:t>
                          </m:r>
                        </m:e>
                      </m:acc>
                      <m:r>
                        <a:rPr lang="fr-FR" b="1" i="1" smtClean="0">
                          <a:latin typeface="Cambria Math"/>
                          <a:ea typeface="Cambria Math"/>
                        </a:rPr>
                        <m:t>+</m:t>
                      </m:r>
                      <m:sSup>
                        <m:sSupPr>
                          <m:ctrlPr>
                            <a:rPr lang="fr-FR" b="1" i="1" smtClean="0">
                              <a:latin typeface="Cambria Math"/>
                              <a:ea typeface="Cambria Math"/>
                            </a:rPr>
                          </m:ctrlPr>
                        </m:sSupPr>
                        <m:e>
                          <m:r>
                            <a:rPr lang="fr-FR" b="1" i="1" smtClean="0">
                              <a:latin typeface="Cambria Math"/>
                              <a:ea typeface="Cambria Math"/>
                            </a:rPr>
                            <m:t>𝟔</m:t>
                          </m:r>
                          <m:r>
                            <a:rPr lang="fr-FR" b="1" i="1" smtClean="0">
                              <a:latin typeface="Cambria Math"/>
                              <a:ea typeface="Cambria Math"/>
                            </a:rPr>
                            <m:t>𝒕</m:t>
                          </m:r>
                        </m:e>
                        <m:sup>
                          <m:r>
                            <a:rPr lang="fr-FR" b="1" i="1" smtClean="0">
                              <a:latin typeface="Cambria Math"/>
                              <a:ea typeface="Cambria Math"/>
                            </a:rPr>
                            <m:t>𝟐</m:t>
                          </m:r>
                        </m:sup>
                      </m:sSup>
                      <m:acc>
                        <m:accPr>
                          <m:chr m:val="⃗"/>
                          <m:ctrlPr>
                            <a:rPr lang="fr-FR" b="1" i="1" smtClean="0">
                              <a:latin typeface="Cambria Math"/>
                              <a:ea typeface="Cambria Math"/>
                            </a:rPr>
                          </m:ctrlPr>
                        </m:accPr>
                        <m:e>
                          <m:r>
                            <a:rPr lang="fr-FR" b="1" i="1" smtClean="0">
                              <a:latin typeface="Cambria Math"/>
                              <a:ea typeface="Cambria Math"/>
                            </a:rPr>
                            <m:t>𝑱</m:t>
                          </m:r>
                        </m:e>
                      </m:acc>
                      <m:r>
                        <a:rPr lang="fr-FR" b="1" i="1" smtClean="0">
                          <a:latin typeface="Cambria Math"/>
                          <a:ea typeface="Cambria Math"/>
                        </a:rPr>
                        <m:t>+</m:t>
                      </m:r>
                      <m:r>
                        <a:rPr lang="fr-FR" b="1" i="1" smtClean="0">
                          <a:latin typeface="Cambria Math"/>
                          <a:ea typeface="Cambria Math"/>
                        </a:rPr>
                        <m:t>𝟐</m:t>
                      </m:r>
                      <m:r>
                        <a:rPr lang="fr-FR" b="1" i="1" smtClean="0">
                          <a:latin typeface="Cambria Math"/>
                          <a:ea typeface="Cambria Math"/>
                        </a:rPr>
                        <m:t>𝒕</m:t>
                      </m:r>
                      <m:acc>
                        <m:accPr>
                          <m:chr m:val="⃗"/>
                          <m:ctrlPr>
                            <a:rPr lang="fr-FR" b="1" i="1" smtClean="0">
                              <a:latin typeface="Cambria Math"/>
                              <a:ea typeface="Cambria Math"/>
                            </a:rPr>
                          </m:ctrlPr>
                        </m:accPr>
                        <m:e>
                          <m:r>
                            <a:rPr lang="fr-FR" b="1" i="1" smtClean="0">
                              <a:latin typeface="Cambria Math"/>
                              <a:ea typeface="Cambria Math"/>
                            </a:rPr>
                            <m:t>𝒌</m:t>
                          </m:r>
                        </m:e>
                      </m:acc>
                    </m:oMath>
                  </m:oMathPara>
                </a14:m>
                <a:endParaRPr lang="fr-FR" b="1" dirty="0"/>
              </a:p>
            </p:txBody>
          </p:sp>
        </mc:Choice>
        <mc:Fallback xmlns="">
          <p:sp>
            <p:nvSpPr>
              <p:cNvPr id="18" name="ZoneTexte 17"/>
              <p:cNvSpPr txBox="1">
                <a:spLocks noRot="1" noChangeAspect="1" noMove="1" noResize="1" noEditPoints="1" noAdjustHandles="1" noChangeArrowheads="1" noChangeShapeType="1" noTextEdit="1"/>
              </p:cNvSpPr>
              <p:nvPr/>
            </p:nvSpPr>
            <p:spPr>
              <a:xfrm>
                <a:off x="292887" y="4704173"/>
                <a:ext cx="2268506" cy="410497"/>
              </a:xfrm>
              <a:prstGeom prst="rect">
                <a:avLst/>
              </a:prstGeom>
              <a:blipFill rotWithShape="1">
                <a:blip r:embed="rId6"/>
                <a:stretch>
                  <a:fillRect t="-18841" b="-7246"/>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3085775" y="4785014"/>
                <a:ext cx="2830967" cy="429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rPr>
                        <m:t>𝒗</m:t>
                      </m:r>
                      <m:r>
                        <a:rPr lang="fr-FR" b="1" i="1" smtClean="0">
                          <a:latin typeface="Cambria Math"/>
                          <a:ea typeface="Cambria Math"/>
                        </a:rPr>
                        <m:t>=</m:t>
                      </m:r>
                      <m:rad>
                        <m:radPr>
                          <m:degHide m:val="on"/>
                          <m:ctrlPr>
                            <a:rPr lang="fr-FR" b="1" i="1" smtClean="0">
                              <a:latin typeface="Cambria Math"/>
                              <a:ea typeface="Cambria Math"/>
                            </a:rPr>
                          </m:ctrlPr>
                        </m:radPr>
                        <m:deg/>
                        <m:e>
                          <m:sSup>
                            <m:sSupPr>
                              <m:ctrlPr>
                                <a:rPr lang="fr-FR" b="1" i="1" smtClean="0">
                                  <a:latin typeface="Cambria Math"/>
                                  <a:ea typeface="Cambria Math"/>
                                </a:rPr>
                              </m:ctrlPr>
                            </m:sSupPr>
                            <m:e>
                              <m:r>
                                <a:rPr lang="fr-FR" b="1" i="1" smtClean="0">
                                  <a:latin typeface="Cambria Math"/>
                                  <a:ea typeface="Cambria Math"/>
                                </a:rPr>
                                <m:t>𝟑</m:t>
                              </m:r>
                            </m:e>
                            <m:sup>
                              <m:r>
                                <a:rPr lang="fr-FR" b="1" i="1" smtClean="0">
                                  <a:latin typeface="Cambria Math"/>
                                  <a:ea typeface="Cambria Math"/>
                                </a:rPr>
                                <m:t>𝟐</m:t>
                              </m:r>
                            </m:sup>
                          </m:sSup>
                          <m:r>
                            <a:rPr lang="fr-FR" b="1" i="1" smtClean="0">
                              <a:latin typeface="Cambria Math"/>
                              <a:ea typeface="Cambria Math"/>
                            </a:rPr>
                            <m:t>+</m:t>
                          </m:r>
                          <m:sSup>
                            <m:sSupPr>
                              <m:ctrlPr>
                                <a:rPr lang="fr-FR" b="1" i="1" smtClean="0">
                                  <a:latin typeface="Cambria Math"/>
                                  <a:ea typeface="Cambria Math"/>
                                </a:rPr>
                              </m:ctrlPr>
                            </m:sSupPr>
                            <m:e>
                              <m:d>
                                <m:dPr>
                                  <m:ctrlPr>
                                    <a:rPr lang="fr-FR" b="1" i="1" smtClean="0">
                                      <a:latin typeface="Cambria Math"/>
                                      <a:ea typeface="Cambria Math"/>
                                    </a:rPr>
                                  </m:ctrlPr>
                                </m:dPr>
                                <m:e>
                                  <m:sSup>
                                    <m:sSupPr>
                                      <m:ctrlPr>
                                        <a:rPr lang="fr-FR" b="1" i="1" smtClean="0">
                                          <a:latin typeface="Cambria Math"/>
                                          <a:ea typeface="Cambria Math"/>
                                        </a:rPr>
                                      </m:ctrlPr>
                                    </m:sSupPr>
                                    <m:e>
                                      <m:r>
                                        <a:rPr lang="fr-FR" b="1" i="1" smtClean="0">
                                          <a:latin typeface="Cambria Math"/>
                                          <a:ea typeface="Cambria Math"/>
                                        </a:rPr>
                                        <m:t>𝟔</m:t>
                                      </m:r>
                                      <m:r>
                                        <a:rPr lang="fr-FR" b="1" i="1" smtClean="0">
                                          <a:latin typeface="Cambria Math"/>
                                          <a:ea typeface="Cambria Math"/>
                                        </a:rPr>
                                        <m:t>𝒕</m:t>
                                      </m:r>
                                    </m:e>
                                    <m:sup>
                                      <m:r>
                                        <a:rPr lang="fr-FR" b="1" i="1" smtClean="0">
                                          <a:latin typeface="Cambria Math"/>
                                          <a:ea typeface="Cambria Math"/>
                                        </a:rPr>
                                        <m:t>𝟐</m:t>
                                      </m:r>
                                    </m:sup>
                                  </m:sSup>
                                </m:e>
                              </m:d>
                            </m:e>
                            <m:sup>
                              <m:r>
                                <a:rPr lang="fr-FR" b="1" i="1" smtClean="0">
                                  <a:latin typeface="Cambria Math"/>
                                  <a:ea typeface="Cambria Math"/>
                                </a:rPr>
                                <m:t>𝟐</m:t>
                              </m:r>
                            </m:sup>
                          </m:sSup>
                          <m:r>
                            <a:rPr lang="fr-FR" b="1" i="1" smtClean="0">
                              <a:latin typeface="Cambria Math"/>
                              <a:ea typeface="Cambria Math"/>
                            </a:rPr>
                            <m:t>+</m:t>
                          </m:r>
                          <m:sSup>
                            <m:sSupPr>
                              <m:ctrlPr>
                                <a:rPr lang="fr-FR" b="1" i="1" smtClean="0">
                                  <a:latin typeface="Cambria Math"/>
                                  <a:ea typeface="Cambria Math"/>
                                </a:rPr>
                              </m:ctrlPr>
                            </m:sSupPr>
                            <m:e>
                              <m:d>
                                <m:dPr>
                                  <m:ctrlPr>
                                    <a:rPr lang="fr-FR" b="1" i="1" smtClean="0">
                                      <a:latin typeface="Cambria Math"/>
                                      <a:ea typeface="Cambria Math"/>
                                    </a:rPr>
                                  </m:ctrlPr>
                                </m:dPr>
                                <m:e>
                                  <m:r>
                                    <a:rPr lang="fr-FR" b="1" i="1" smtClean="0">
                                      <a:latin typeface="Cambria Math"/>
                                      <a:ea typeface="Cambria Math"/>
                                    </a:rPr>
                                    <m:t>𝟐</m:t>
                                  </m:r>
                                  <m:r>
                                    <a:rPr lang="fr-FR" b="1" i="1" smtClean="0">
                                      <a:latin typeface="Cambria Math"/>
                                      <a:ea typeface="Cambria Math"/>
                                    </a:rPr>
                                    <m:t>𝒕</m:t>
                                  </m:r>
                                </m:e>
                              </m:d>
                            </m:e>
                            <m:sup>
                              <m:r>
                                <a:rPr lang="fr-FR" b="1" i="1" smtClean="0">
                                  <a:latin typeface="Cambria Math"/>
                                  <a:ea typeface="Cambria Math"/>
                                </a:rPr>
                                <m:t>𝟐</m:t>
                              </m:r>
                            </m:sup>
                          </m:sSup>
                        </m:e>
                      </m:rad>
                    </m:oMath>
                  </m:oMathPara>
                </a14:m>
                <a:endParaRPr lang="fr-FR" b="1" dirty="0"/>
              </a:p>
            </p:txBody>
          </p:sp>
        </mc:Choice>
        <mc:Fallback xmlns="">
          <p:sp>
            <p:nvSpPr>
              <p:cNvPr id="6" name="ZoneTexte 5"/>
              <p:cNvSpPr txBox="1">
                <a:spLocks noRot="1" noChangeAspect="1" noMove="1" noResize="1" noEditPoints="1" noAdjustHandles="1" noChangeArrowheads="1" noChangeShapeType="1" noTextEdit="1"/>
              </p:cNvSpPr>
              <p:nvPr/>
            </p:nvSpPr>
            <p:spPr>
              <a:xfrm>
                <a:off x="3085775" y="4785014"/>
                <a:ext cx="2830967" cy="429220"/>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153807" y="5600454"/>
                <a:ext cx="2204450" cy="410497"/>
              </a:xfrm>
              <a:prstGeom prst="rect">
                <a:avLst/>
              </a:prstGeom>
              <a:noFill/>
              <a:ln>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latin typeface="Cambria Math"/>
                            </a:rPr>
                          </m:ctrlPr>
                        </m:accPr>
                        <m:e>
                          <m:r>
                            <a:rPr lang="fr-FR" b="1" i="1" smtClean="0">
                              <a:latin typeface="Cambria Math"/>
                            </a:rPr>
                            <m:t>𝒂</m:t>
                          </m:r>
                        </m:e>
                      </m:acc>
                      <m:r>
                        <a:rPr lang="fr-FR" b="1" i="1" smtClean="0">
                          <a:latin typeface="Cambria Math"/>
                          <a:ea typeface="Cambria Math"/>
                        </a:rPr>
                        <m:t>=</m:t>
                      </m:r>
                      <m:r>
                        <a:rPr lang="fr-FR" b="1" i="1" smtClean="0">
                          <a:latin typeface="Cambria Math"/>
                          <a:ea typeface="Cambria Math"/>
                        </a:rPr>
                        <m:t>𝟎</m:t>
                      </m:r>
                      <m:acc>
                        <m:accPr>
                          <m:chr m:val="⃗"/>
                          <m:ctrlPr>
                            <a:rPr lang="fr-FR" b="1" i="1" smtClean="0">
                              <a:latin typeface="Cambria Math"/>
                              <a:ea typeface="Cambria Math"/>
                            </a:rPr>
                          </m:ctrlPr>
                        </m:accPr>
                        <m:e>
                          <m:r>
                            <a:rPr lang="fr-FR" b="1" i="1" smtClean="0">
                              <a:latin typeface="Cambria Math"/>
                              <a:ea typeface="Cambria Math"/>
                            </a:rPr>
                            <m:t>𝒊</m:t>
                          </m:r>
                        </m:e>
                      </m:acc>
                      <m:r>
                        <a:rPr lang="fr-FR" b="1" i="1" smtClean="0">
                          <a:latin typeface="Cambria Math"/>
                          <a:ea typeface="Cambria Math"/>
                        </a:rPr>
                        <m:t>+</m:t>
                      </m:r>
                      <m:r>
                        <a:rPr lang="fr-FR" b="1" i="1" smtClean="0">
                          <a:latin typeface="Cambria Math"/>
                          <a:ea typeface="Cambria Math"/>
                        </a:rPr>
                        <m:t>𝟏𝟐</m:t>
                      </m:r>
                      <m:r>
                        <a:rPr lang="fr-FR" b="1" i="1" smtClean="0">
                          <a:latin typeface="Cambria Math"/>
                          <a:ea typeface="Cambria Math"/>
                        </a:rPr>
                        <m:t>𝒕</m:t>
                      </m:r>
                      <m:acc>
                        <m:accPr>
                          <m:chr m:val="⃗"/>
                          <m:ctrlPr>
                            <a:rPr lang="fr-FR" b="1" i="1" smtClean="0">
                              <a:latin typeface="Cambria Math"/>
                              <a:ea typeface="Cambria Math"/>
                            </a:rPr>
                          </m:ctrlPr>
                        </m:accPr>
                        <m:e>
                          <m:r>
                            <a:rPr lang="fr-FR" b="1" i="1" smtClean="0">
                              <a:latin typeface="Cambria Math"/>
                              <a:ea typeface="Cambria Math"/>
                            </a:rPr>
                            <m:t>𝑱</m:t>
                          </m:r>
                        </m:e>
                      </m:acc>
                      <m:r>
                        <a:rPr lang="fr-FR" b="1" i="1" smtClean="0">
                          <a:latin typeface="Cambria Math"/>
                          <a:ea typeface="Cambria Math"/>
                        </a:rPr>
                        <m:t>+</m:t>
                      </m:r>
                      <m:r>
                        <a:rPr lang="fr-FR" b="1" i="1" smtClean="0">
                          <a:latin typeface="Cambria Math"/>
                          <a:ea typeface="Cambria Math"/>
                        </a:rPr>
                        <m:t>𝟐</m:t>
                      </m:r>
                      <m:acc>
                        <m:accPr>
                          <m:chr m:val="⃗"/>
                          <m:ctrlPr>
                            <a:rPr lang="fr-FR" b="1" i="1" smtClean="0">
                              <a:latin typeface="Cambria Math"/>
                              <a:ea typeface="Cambria Math"/>
                            </a:rPr>
                          </m:ctrlPr>
                        </m:accPr>
                        <m:e>
                          <m:r>
                            <a:rPr lang="fr-FR" b="1" i="1" smtClean="0">
                              <a:latin typeface="Cambria Math"/>
                              <a:ea typeface="Cambria Math"/>
                            </a:rPr>
                            <m:t>𝒌</m:t>
                          </m:r>
                        </m:e>
                      </m:acc>
                    </m:oMath>
                  </m:oMathPara>
                </a14:m>
                <a:endParaRPr lang="fr-FR" b="1" dirty="0"/>
              </a:p>
            </p:txBody>
          </p:sp>
        </mc:Choice>
        <mc:Fallback xmlns="">
          <p:sp>
            <p:nvSpPr>
              <p:cNvPr id="22" name="ZoneTexte 21"/>
              <p:cNvSpPr txBox="1">
                <a:spLocks noRot="1" noChangeAspect="1" noMove="1" noResize="1" noEditPoints="1" noAdjustHandles="1" noChangeArrowheads="1" noChangeShapeType="1" noTextEdit="1"/>
              </p:cNvSpPr>
              <p:nvPr/>
            </p:nvSpPr>
            <p:spPr>
              <a:xfrm>
                <a:off x="153807" y="5600454"/>
                <a:ext cx="2204450" cy="410497"/>
              </a:xfrm>
              <a:prstGeom prst="rect">
                <a:avLst/>
              </a:prstGeom>
              <a:blipFill rotWithShape="1">
                <a:blip r:embed="rId8"/>
                <a:stretch>
                  <a:fillRect t="-18841" b="-7246"/>
                </a:stretch>
              </a:blipFill>
              <a:ln>
                <a:solidFill>
                  <a:srgbClr val="00B0F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p:cNvSpPr txBox="1"/>
              <p:nvPr/>
            </p:nvSpPr>
            <p:spPr>
              <a:xfrm>
                <a:off x="6364521" y="5571985"/>
                <a:ext cx="1886927" cy="438966"/>
              </a:xfrm>
              <a:prstGeom prst="rect">
                <a:avLst/>
              </a:prstGeom>
              <a:noFill/>
              <a:ln>
                <a:solidFill>
                  <a:srgbClr val="FF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rPr>
                        <m:t>𝒂</m:t>
                      </m:r>
                      <m:r>
                        <a:rPr lang="fr-FR" b="1" i="1" smtClean="0">
                          <a:latin typeface="Cambria Math"/>
                          <a:ea typeface="Cambria Math"/>
                        </a:rPr>
                        <m:t>=</m:t>
                      </m:r>
                      <m:rad>
                        <m:radPr>
                          <m:degHide m:val="on"/>
                          <m:ctrlPr>
                            <a:rPr lang="fr-FR" b="1" i="1" smtClean="0">
                              <a:latin typeface="Cambria Math"/>
                              <a:ea typeface="Cambria Math"/>
                            </a:rPr>
                          </m:ctrlPr>
                        </m:radPr>
                        <m:deg/>
                        <m:e>
                          <m:r>
                            <a:rPr lang="fr-FR" b="1" i="1" smtClean="0">
                              <a:latin typeface="Cambria Math"/>
                              <a:ea typeface="Cambria Math"/>
                            </a:rPr>
                            <m:t>𝟏𝟒𝟒</m:t>
                          </m:r>
                          <m:sSup>
                            <m:sSupPr>
                              <m:ctrlPr>
                                <a:rPr lang="fr-FR" b="1" i="1" smtClean="0">
                                  <a:latin typeface="Cambria Math"/>
                                  <a:ea typeface="Cambria Math"/>
                                </a:rPr>
                              </m:ctrlPr>
                            </m:sSupPr>
                            <m:e>
                              <m:r>
                                <a:rPr lang="fr-FR" b="1" i="1" smtClean="0">
                                  <a:latin typeface="Cambria Math"/>
                                  <a:ea typeface="Cambria Math"/>
                                </a:rPr>
                                <m:t>𝒕</m:t>
                              </m:r>
                            </m:e>
                            <m:sup>
                              <m:r>
                                <a:rPr lang="fr-FR" b="1" i="1" smtClean="0">
                                  <a:latin typeface="Cambria Math"/>
                                  <a:ea typeface="Cambria Math"/>
                                </a:rPr>
                                <m:t>𝟐</m:t>
                              </m:r>
                            </m:sup>
                          </m:sSup>
                          <m:r>
                            <a:rPr lang="fr-FR" b="1" i="1" smtClean="0">
                              <a:latin typeface="Cambria Math"/>
                              <a:ea typeface="Cambria Math"/>
                            </a:rPr>
                            <m:t>+</m:t>
                          </m:r>
                          <m:r>
                            <a:rPr lang="fr-FR" b="1" i="1" smtClean="0">
                              <a:latin typeface="Cambria Math"/>
                              <a:ea typeface="Cambria Math"/>
                            </a:rPr>
                            <m:t>𝟒</m:t>
                          </m:r>
                        </m:e>
                      </m:rad>
                    </m:oMath>
                  </m:oMathPara>
                </a14:m>
                <a:endParaRPr lang="fr-FR" b="1" dirty="0"/>
              </a:p>
            </p:txBody>
          </p:sp>
        </mc:Choice>
        <mc:Fallback xmlns="">
          <p:sp>
            <p:nvSpPr>
              <p:cNvPr id="24" name="ZoneTexte 23"/>
              <p:cNvSpPr txBox="1">
                <a:spLocks noRot="1" noChangeAspect="1" noMove="1" noResize="1" noEditPoints="1" noAdjustHandles="1" noChangeArrowheads="1" noChangeShapeType="1" noTextEdit="1"/>
              </p:cNvSpPr>
              <p:nvPr/>
            </p:nvSpPr>
            <p:spPr>
              <a:xfrm>
                <a:off x="6364521" y="5571985"/>
                <a:ext cx="1886927" cy="438966"/>
              </a:xfrm>
              <a:prstGeom prst="rect">
                <a:avLst/>
              </a:prstGeom>
              <a:blipFill rotWithShape="1">
                <a:blip r:embed="rId9"/>
                <a:stretch>
                  <a:fillRect/>
                </a:stretch>
              </a:blipFill>
              <a:ln>
                <a:solidFill>
                  <a:srgbClr val="FFFF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503966" y="4707237"/>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139700">
                              <a:schemeClr val="accent2">
                                <a:satMod val="175000"/>
                                <a:alpha val="40000"/>
                              </a:schemeClr>
                            </a:glow>
                          </a:effectLst>
                          <a:latin typeface="Cambria Math"/>
                        </a:rPr>
                        <m:t>⇒</m:t>
                      </m:r>
                    </m:oMath>
                  </m:oMathPara>
                </a14:m>
                <a:endParaRPr lang="fr-FR" sz="3200" b="1" dirty="0">
                  <a:effectLst>
                    <a:glow rad="139700">
                      <a:schemeClr val="accent2">
                        <a:satMod val="175000"/>
                        <a:alpha val="40000"/>
                      </a:schemeClr>
                    </a:glo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2503966" y="4707237"/>
                <a:ext cx="633507" cy="584775"/>
              </a:xfrm>
              <a:prstGeom prst="rect">
                <a:avLst/>
              </a:prstGeom>
              <a:blipFill rotWithShape="1">
                <a:blip r:embed="rId10"/>
                <a:stretch>
                  <a:fillRect/>
                </a:stretch>
              </a:blipFill>
            </p:spPr>
            <p:txBody>
              <a:bodyPr/>
              <a:lstStyle/>
              <a:p>
                <a:r>
                  <a:rPr lang="fr-FR">
                    <a:noFill/>
                  </a:rPr>
                  <a:t> </a:t>
                </a:r>
              </a:p>
            </p:txBody>
          </p:sp>
        </mc:Fallback>
      </mc:AlternateContent>
      <p:grpSp>
        <p:nvGrpSpPr>
          <p:cNvPr id="9" name="Groupe 8"/>
          <p:cNvGrpSpPr/>
          <p:nvPr/>
        </p:nvGrpSpPr>
        <p:grpSpPr>
          <a:xfrm>
            <a:off x="2358257" y="5600454"/>
            <a:ext cx="3078345" cy="584775"/>
            <a:chOff x="2358257" y="5966845"/>
            <a:chExt cx="3078345" cy="584775"/>
          </a:xfrm>
        </p:grpSpPr>
        <mc:AlternateContent xmlns:mc="http://schemas.openxmlformats.org/markup-compatibility/2006" xmlns:a14="http://schemas.microsoft.com/office/drawing/2010/main">
          <mc:Choice Requires="a14">
            <p:sp>
              <p:nvSpPr>
                <p:cNvPr id="23" name="ZoneTexte 22"/>
                <p:cNvSpPr txBox="1"/>
                <p:nvPr/>
              </p:nvSpPr>
              <p:spPr>
                <a:xfrm>
                  <a:off x="2861282" y="5984200"/>
                  <a:ext cx="2575320" cy="429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rPr>
                          <m:t>𝒂</m:t>
                        </m:r>
                        <m:r>
                          <a:rPr lang="fr-FR" b="1" i="1" smtClean="0">
                            <a:latin typeface="Cambria Math"/>
                            <a:ea typeface="Cambria Math"/>
                          </a:rPr>
                          <m:t>=</m:t>
                        </m:r>
                        <m:rad>
                          <m:radPr>
                            <m:degHide m:val="on"/>
                            <m:ctrlPr>
                              <a:rPr lang="fr-FR" b="1" i="1" smtClean="0">
                                <a:latin typeface="Cambria Math"/>
                                <a:ea typeface="Cambria Math"/>
                              </a:rPr>
                            </m:ctrlPr>
                          </m:radPr>
                          <m:deg/>
                          <m:e>
                            <m:sSup>
                              <m:sSupPr>
                                <m:ctrlPr>
                                  <a:rPr lang="fr-FR" b="1" i="1" smtClean="0">
                                    <a:latin typeface="Cambria Math"/>
                                    <a:ea typeface="Cambria Math"/>
                                  </a:rPr>
                                </m:ctrlPr>
                              </m:sSupPr>
                              <m:e>
                                <m:r>
                                  <a:rPr lang="fr-FR" b="1" i="1" smtClean="0">
                                    <a:latin typeface="Cambria Math"/>
                                    <a:ea typeface="Cambria Math"/>
                                  </a:rPr>
                                  <m:t>𝟎</m:t>
                                </m:r>
                              </m:e>
                              <m:sup>
                                <m:r>
                                  <a:rPr lang="fr-FR" b="1" i="1" smtClean="0">
                                    <a:latin typeface="Cambria Math"/>
                                    <a:ea typeface="Cambria Math"/>
                                  </a:rPr>
                                  <m:t>𝟐</m:t>
                                </m:r>
                              </m:sup>
                            </m:sSup>
                            <m:r>
                              <a:rPr lang="fr-FR" b="1" i="1" smtClean="0">
                                <a:latin typeface="Cambria Math"/>
                                <a:ea typeface="Cambria Math"/>
                              </a:rPr>
                              <m:t>+</m:t>
                            </m:r>
                            <m:sSup>
                              <m:sSupPr>
                                <m:ctrlPr>
                                  <a:rPr lang="fr-FR" b="1" i="1" smtClean="0">
                                    <a:latin typeface="Cambria Math"/>
                                    <a:ea typeface="Cambria Math"/>
                                  </a:rPr>
                                </m:ctrlPr>
                              </m:sSupPr>
                              <m:e>
                                <m:d>
                                  <m:dPr>
                                    <m:ctrlPr>
                                      <a:rPr lang="fr-FR" b="1" i="1" smtClean="0">
                                        <a:latin typeface="Cambria Math"/>
                                        <a:ea typeface="Cambria Math"/>
                                      </a:rPr>
                                    </m:ctrlPr>
                                  </m:dPr>
                                  <m:e>
                                    <m:r>
                                      <a:rPr lang="fr-FR" b="1" i="1" smtClean="0">
                                        <a:latin typeface="Cambria Math"/>
                                        <a:ea typeface="Cambria Math"/>
                                      </a:rPr>
                                      <m:t>𝟏𝟐</m:t>
                                    </m:r>
                                    <m:r>
                                      <a:rPr lang="fr-FR" b="1" i="1" smtClean="0">
                                        <a:latin typeface="Cambria Math"/>
                                        <a:ea typeface="Cambria Math"/>
                                      </a:rPr>
                                      <m:t>𝒕</m:t>
                                    </m:r>
                                  </m:e>
                                </m:d>
                              </m:e>
                              <m:sup>
                                <m:r>
                                  <a:rPr lang="fr-FR" b="1" i="1" smtClean="0">
                                    <a:latin typeface="Cambria Math"/>
                                    <a:ea typeface="Cambria Math"/>
                                  </a:rPr>
                                  <m:t>𝟐</m:t>
                                </m:r>
                              </m:sup>
                            </m:sSup>
                            <m:r>
                              <a:rPr lang="fr-FR" b="1" i="1" smtClean="0">
                                <a:latin typeface="Cambria Math"/>
                                <a:ea typeface="Cambria Math"/>
                              </a:rPr>
                              <m:t>+</m:t>
                            </m:r>
                            <m:sSup>
                              <m:sSupPr>
                                <m:ctrlPr>
                                  <a:rPr lang="fr-FR" b="1" i="1" smtClean="0">
                                    <a:latin typeface="Cambria Math"/>
                                    <a:ea typeface="Cambria Math"/>
                                  </a:rPr>
                                </m:ctrlPr>
                              </m:sSupPr>
                              <m:e>
                                <m:r>
                                  <a:rPr lang="fr-FR" b="1" i="1" smtClean="0">
                                    <a:latin typeface="Cambria Math"/>
                                    <a:ea typeface="Cambria Math"/>
                                  </a:rPr>
                                  <m:t>𝟐</m:t>
                                </m:r>
                              </m:e>
                              <m:sup>
                                <m:r>
                                  <a:rPr lang="fr-FR" b="1" i="1" smtClean="0">
                                    <a:latin typeface="Cambria Math"/>
                                    <a:ea typeface="Cambria Math"/>
                                  </a:rPr>
                                  <m:t>𝟐</m:t>
                                </m:r>
                              </m:sup>
                            </m:sSup>
                          </m:e>
                        </m:rad>
                      </m:oMath>
                    </m:oMathPara>
                  </a14:m>
                  <a:endParaRPr lang="fr-FR" b="1" dirty="0"/>
                </a:p>
              </p:txBody>
            </p:sp>
          </mc:Choice>
          <mc:Fallback xmlns="">
            <p:sp>
              <p:nvSpPr>
                <p:cNvPr id="23" name="ZoneTexte 22"/>
                <p:cNvSpPr txBox="1">
                  <a:spLocks noRot="1" noChangeAspect="1" noMove="1" noResize="1" noEditPoints="1" noAdjustHandles="1" noChangeArrowheads="1" noChangeShapeType="1" noTextEdit="1"/>
                </p:cNvSpPr>
                <p:nvPr/>
              </p:nvSpPr>
              <p:spPr>
                <a:xfrm>
                  <a:off x="2861282" y="5984200"/>
                  <a:ext cx="2575320" cy="429220"/>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2358257" y="5966845"/>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228600">
                                <a:schemeClr val="accent5">
                                  <a:satMod val="175000"/>
                                  <a:alpha val="40000"/>
                                </a:schemeClr>
                              </a:glow>
                            </a:effectLst>
                            <a:latin typeface="Cambria Math"/>
                          </a:rPr>
                          <m:t>⇒</m:t>
                        </m:r>
                      </m:oMath>
                    </m:oMathPara>
                  </a14:m>
                  <a:endParaRPr lang="fr-FR" sz="3200" b="1" dirty="0">
                    <a:effectLst>
                      <a:glow rad="228600">
                        <a:schemeClr val="accent5">
                          <a:satMod val="175000"/>
                          <a:alpha val="40000"/>
                        </a:schemeClr>
                      </a:glow>
                    </a:effectLst>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2358257" y="5966845"/>
                  <a:ext cx="633507" cy="584775"/>
                </a:xfrm>
                <a:prstGeom prst="rect">
                  <a:avLst/>
                </a:prstGeom>
                <a:blipFill rotWithShape="1">
                  <a:blip r:embed="rId12"/>
                  <a:stretch>
                    <a:fillRect/>
                  </a:stretch>
                </a:blipFill>
              </p:spPr>
              <p:txBody>
                <a:bodyPr/>
                <a:lstStyle/>
                <a:p>
                  <a:r>
                    <a:rPr lang="fr-FR">
                      <a:noFill/>
                    </a:rPr>
                    <a:t> </a:t>
                  </a:r>
                </a:p>
              </p:txBody>
            </p:sp>
          </mc:Fallback>
        </mc:AlternateContent>
      </p:grpSp>
      <p:grpSp>
        <p:nvGrpSpPr>
          <p:cNvPr id="2" name="Groupe 1"/>
          <p:cNvGrpSpPr/>
          <p:nvPr/>
        </p:nvGrpSpPr>
        <p:grpSpPr>
          <a:xfrm>
            <a:off x="5810701" y="4646785"/>
            <a:ext cx="3214089" cy="584775"/>
            <a:chOff x="5810701" y="5013176"/>
            <a:chExt cx="3214089" cy="584775"/>
          </a:xfrm>
        </p:grpSpPr>
        <mc:AlternateContent xmlns:mc="http://schemas.openxmlformats.org/markup-compatibility/2006" xmlns:a14="http://schemas.microsoft.com/office/drawing/2010/main">
          <mc:Choice Requires="a14">
            <p:sp>
              <p:nvSpPr>
                <p:cNvPr id="7" name="ZoneTexte 6"/>
                <p:cNvSpPr txBox="1"/>
                <p:nvPr/>
              </p:nvSpPr>
              <p:spPr>
                <a:xfrm>
                  <a:off x="6660232" y="5076403"/>
                  <a:ext cx="2364558" cy="438966"/>
                </a:xfrm>
                <a:prstGeom prst="rect">
                  <a:avLst/>
                </a:prstGeom>
                <a:noFill/>
                <a:ln>
                  <a:solidFill>
                    <a:srgbClr val="7030A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rPr>
                          <m:t>𝒗</m:t>
                        </m:r>
                        <m:r>
                          <a:rPr lang="fr-FR" b="1" i="1" smtClean="0">
                            <a:latin typeface="Cambria Math"/>
                            <a:ea typeface="Cambria Math"/>
                          </a:rPr>
                          <m:t>=</m:t>
                        </m:r>
                        <m:rad>
                          <m:radPr>
                            <m:degHide m:val="on"/>
                            <m:ctrlPr>
                              <a:rPr lang="fr-FR" b="1" i="1" smtClean="0">
                                <a:latin typeface="Cambria Math"/>
                                <a:ea typeface="Cambria Math"/>
                              </a:rPr>
                            </m:ctrlPr>
                          </m:radPr>
                          <m:deg/>
                          <m:e>
                            <m:r>
                              <a:rPr lang="fr-FR" b="1" i="1" smtClean="0">
                                <a:latin typeface="Cambria Math"/>
                                <a:ea typeface="Cambria Math"/>
                              </a:rPr>
                              <m:t>𝟗</m:t>
                            </m:r>
                            <m:r>
                              <a:rPr lang="fr-FR" b="1" i="1" smtClean="0">
                                <a:latin typeface="Cambria Math"/>
                                <a:ea typeface="Cambria Math"/>
                              </a:rPr>
                              <m:t>+</m:t>
                            </m:r>
                            <m:sSup>
                              <m:sSupPr>
                                <m:ctrlPr>
                                  <a:rPr lang="fr-FR" b="1" i="1" smtClean="0">
                                    <a:latin typeface="Cambria Math"/>
                                    <a:ea typeface="Cambria Math"/>
                                  </a:rPr>
                                </m:ctrlPr>
                              </m:sSupPr>
                              <m:e>
                                <m:r>
                                  <a:rPr lang="fr-FR" b="1" i="1" smtClean="0">
                                    <a:latin typeface="Cambria Math"/>
                                    <a:ea typeface="Cambria Math"/>
                                  </a:rPr>
                                  <m:t>𝟑𝟔</m:t>
                                </m:r>
                                <m:r>
                                  <a:rPr lang="fr-FR" b="1" i="1" smtClean="0">
                                    <a:latin typeface="Cambria Math"/>
                                    <a:ea typeface="Cambria Math"/>
                                  </a:rPr>
                                  <m:t>𝒕</m:t>
                                </m:r>
                              </m:e>
                              <m:sup>
                                <m:r>
                                  <a:rPr lang="fr-FR" b="1" i="1" smtClean="0">
                                    <a:latin typeface="Cambria Math"/>
                                    <a:ea typeface="Cambria Math"/>
                                  </a:rPr>
                                  <m:t>𝟒</m:t>
                                </m:r>
                              </m:sup>
                            </m:sSup>
                            <m:r>
                              <a:rPr lang="fr-FR" b="1" i="1" smtClean="0">
                                <a:latin typeface="Cambria Math"/>
                                <a:ea typeface="Cambria Math"/>
                              </a:rPr>
                              <m:t>+</m:t>
                            </m:r>
                            <m:r>
                              <a:rPr lang="fr-FR" b="1" i="1" smtClean="0">
                                <a:latin typeface="Cambria Math"/>
                                <a:ea typeface="Cambria Math"/>
                              </a:rPr>
                              <m:t>𝟒</m:t>
                            </m:r>
                            <m:sSup>
                              <m:sSupPr>
                                <m:ctrlPr>
                                  <a:rPr lang="fr-FR" b="1" i="1" smtClean="0">
                                    <a:latin typeface="Cambria Math"/>
                                    <a:ea typeface="Cambria Math"/>
                                  </a:rPr>
                                </m:ctrlPr>
                              </m:sSupPr>
                              <m:e>
                                <m:r>
                                  <a:rPr lang="fr-FR" b="1" i="1" smtClean="0">
                                    <a:latin typeface="Cambria Math"/>
                                    <a:ea typeface="Cambria Math"/>
                                  </a:rPr>
                                  <m:t>𝒕</m:t>
                                </m:r>
                              </m:e>
                              <m:sup>
                                <m:r>
                                  <a:rPr lang="fr-FR" b="1" i="1" smtClean="0">
                                    <a:latin typeface="Cambria Math"/>
                                    <a:ea typeface="Cambria Math"/>
                                  </a:rPr>
                                  <m:t>𝟐</m:t>
                                </m:r>
                              </m:sup>
                            </m:sSup>
                          </m:e>
                        </m:rad>
                      </m:oMath>
                    </m:oMathPara>
                  </a14:m>
                  <a:endParaRPr lang="fr-FR" b="1" dirty="0"/>
                </a:p>
              </p:txBody>
            </p:sp>
          </mc:Choice>
          <mc:Fallback xmlns="">
            <p:sp>
              <p:nvSpPr>
                <p:cNvPr id="7" name="ZoneTexte 6"/>
                <p:cNvSpPr txBox="1">
                  <a:spLocks noRot="1" noChangeAspect="1" noMove="1" noResize="1" noEditPoints="1" noAdjustHandles="1" noChangeArrowheads="1" noChangeShapeType="1" noTextEdit="1"/>
                </p:cNvSpPr>
                <p:nvPr/>
              </p:nvSpPr>
              <p:spPr>
                <a:xfrm>
                  <a:off x="6660232" y="5076403"/>
                  <a:ext cx="2364558" cy="438966"/>
                </a:xfrm>
                <a:prstGeom prst="rect">
                  <a:avLst/>
                </a:prstGeom>
                <a:blipFill rotWithShape="1">
                  <a:blip r:embed="rId13"/>
                  <a:stretch>
                    <a:fillRect/>
                  </a:stretch>
                </a:blipFill>
                <a:ln>
                  <a:solidFill>
                    <a:srgbClr val="7030A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5810701" y="5013176"/>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139700">
                                <a:schemeClr val="accent2">
                                  <a:satMod val="175000"/>
                                  <a:alpha val="40000"/>
                                </a:schemeClr>
                              </a:glow>
                            </a:effectLst>
                            <a:latin typeface="Cambria Math"/>
                          </a:rPr>
                          <m:t>⇒</m:t>
                        </m:r>
                      </m:oMath>
                    </m:oMathPara>
                  </a14:m>
                  <a:endParaRPr lang="fr-FR" sz="3200" b="1" dirty="0">
                    <a:effectLst>
                      <a:glow rad="139700">
                        <a:schemeClr val="accent2">
                          <a:satMod val="175000"/>
                          <a:alpha val="40000"/>
                        </a:schemeClr>
                      </a:glow>
                    </a:effectLst>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5810701" y="5013176"/>
                  <a:ext cx="633507" cy="584775"/>
                </a:xfrm>
                <a:prstGeom prst="rect">
                  <a:avLst/>
                </a:prstGeom>
                <a:blipFill rotWithShape="1">
                  <a:blip r:embed="rId14"/>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1" name="ZoneTexte 20"/>
              <p:cNvSpPr txBox="1"/>
              <p:nvPr/>
            </p:nvSpPr>
            <p:spPr>
              <a:xfrm>
                <a:off x="5599988" y="5571985"/>
                <a:ext cx="6335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b="1" i="1" smtClean="0">
                          <a:effectLst>
                            <a:glow rad="228600">
                              <a:schemeClr val="accent5">
                                <a:satMod val="175000"/>
                                <a:alpha val="40000"/>
                              </a:schemeClr>
                            </a:glow>
                          </a:effectLst>
                          <a:latin typeface="Cambria Math"/>
                        </a:rPr>
                        <m:t>⇒</m:t>
                      </m:r>
                    </m:oMath>
                  </m:oMathPara>
                </a14:m>
                <a:endParaRPr lang="fr-FR" sz="3200" b="1" dirty="0">
                  <a:effectLst>
                    <a:glow rad="228600">
                      <a:schemeClr val="accent5">
                        <a:satMod val="175000"/>
                        <a:alpha val="40000"/>
                      </a:schemeClr>
                    </a:glow>
                  </a:effectLst>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5599988" y="5571985"/>
                <a:ext cx="633507" cy="584775"/>
              </a:xfrm>
              <a:prstGeom prst="rect">
                <a:avLst/>
              </a:prstGeom>
              <a:blipFill rotWithShape="1">
                <a:blip r:embed="rId15"/>
                <a:stretch>
                  <a:fillRect/>
                </a:stretch>
              </a:blipFill>
            </p:spPr>
            <p:txBody>
              <a:bodyPr/>
              <a:lstStyle/>
              <a:p>
                <a:r>
                  <a:rPr lang="fr-FR">
                    <a:noFill/>
                  </a:rPr>
                  <a:t> </a:t>
                </a:r>
              </a:p>
            </p:txBody>
          </p:sp>
        </mc:Fallback>
      </mc:AlternateContent>
      <p:cxnSp>
        <p:nvCxnSpPr>
          <p:cNvPr id="10" name="Connecteur droit avec flèche 9"/>
          <p:cNvCxnSpPr/>
          <p:nvPr/>
        </p:nvCxnSpPr>
        <p:spPr>
          <a:xfrm flipV="1">
            <a:off x="4283968" y="404664"/>
            <a:ext cx="72008" cy="4320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5262923" y="898952"/>
            <a:ext cx="108000" cy="5138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21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900" decel="100000" fill="hold"/>
                                        <p:tgtEl>
                                          <p:spTgt spid="1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900" decel="100000" fill="hold"/>
                                        <p:tgtEl>
                                          <p:spTgt spid="2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strVal val="#ppt_w*0.70"/>
                                          </p:val>
                                        </p:tav>
                                        <p:tav tm="100000">
                                          <p:val>
                                            <p:strVal val="#ppt_w"/>
                                          </p:val>
                                        </p:tav>
                                      </p:tavLst>
                                    </p:anim>
                                    <p:anim calcmode="lin" valueType="num">
                                      <p:cBhvr>
                                        <p:cTn id="51" dur="1000" fill="hold"/>
                                        <p:tgtEl>
                                          <p:spTgt spid="24"/>
                                        </p:tgtEl>
                                        <p:attrNameLst>
                                          <p:attrName>ppt_h</p:attrName>
                                        </p:attrNameLst>
                                      </p:cBhvr>
                                      <p:tavLst>
                                        <p:tav tm="0">
                                          <p:val>
                                            <p:strVal val="#ppt_h"/>
                                          </p:val>
                                        </p:tav>
                                        <p:tav tm="100000">
                                          <p:val>
                                            <p:strVal val="#ppt_h"/>
                                          </p:val>
                                        </p:tav>
                                      </p:tavLst>
                                    </p:anim>
                                    <p:animEffect transition="in" filter="fade">
                                      <p:cBhvr>
                                        <p:cTn id="52" dur="1000"/>
                                        <p:tgtEl>
                                          <p:spTgt spid="2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strVal val="#ppt_w*0.70"/>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Effect transition="in" filter="fade">
                                      <p:cBhvr>
                                        <p:cTn id="5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6" grpId="0"/>
      <p:bldP spid="22" grpId="0" animBg="1"/>
      <p:bldP spid="24" grpId="0" animBg="1"/>
      <p:bldP spid="17"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3</a:t>
            </a:fld>
            <a:endParaRPr lang="fr-FR" b="1" dirty="0">
              <a:solidFill>
                <a:schemeClr val="tx1"/>
              </a:solidFill>
            </a:endParaRPr>
          </a:p>
        </p:txBody>
      </p:sp>
      <p:sp>
        <p:nvSpPr>
          <p:cNvPr id="2" name="Rectangle 1"/>
          <p:cNvSpPr/>
          <p:nvPr/>
        </p:nvSpPr>
        <p:spPr>
          <a:xfrm>
            <a:off x="251520" y="248491"/>
            <a:ext cx="8622873" cy="769441"/>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sz="4400" b="1" dirty="0">
                <a:solidFill>
                  <a:srgbClr val="1D2125"/>
                </a:solidFill>
                <a:latin typeface="-apple-system"/>
              </a:rPr>
              <a:t>Mechanics of the material point</a:t>
            </a:r>
            <a:endParaRPr lang="fr-FR" sz="4400" b="1" dirty="0"/>
          </a:p>
        </p:txBody>
      </p:sp>
      <p:sp>
        <p:nvSpPr>
          <p:cNvPr id="3" name="Rectangle 2"/>
          <p:cNvSpPr/>
          <p:nvPr/>
        </p:nvSpPr>
        <p:spPr>
          <a:xfrm>
            <a:off x="2068653" y="2628781"/>
            <a:ext cx="5923331" cy="2554545"/>
          </a:xfrm>
          <a:prstGeom prst="rect">
            <a:avLst/>
          </a:prstGeom>
        </p:spPr>
        <p:txBody>
          <a:bodyPr wrap="square">
            <a:spAutoFit/>
          </a:bodyPr>
          <a:lstStyle/>
          <a:p>
            <a:r>
              <a:rPr lang="en-US" sz="3200" b="1" dirty="0" smtClean="0">
                <a:solidFill>
                  <a:srgbClr val="00FF00"/>
                </a:solidFill>
              </a:rPr>
              <a:t>Characteristics of movement</a:t>
            </a:r>
          </a:p>
          <a:p>
            <a:pPr marL="457200" indent="-457200">
              <a:buFont typeface="Wingdings" pitchFamily="2" charset="2"/>
              <a:buChar char="§"/>
            </a:pPr>
            <a:r>
              <a:rPr lang="en-US" sz="3200" b="1" dirty="0" smtClean="0"/>
              <a:t>Position of the mobile</a:t>
            </a:r>
          </a:p>
          <a:p>
            <a:pPr marL="457200" indent="-457200">
              <a:buFont typeface="Wingdings" pitchFamily="2" charset="2"/>
              <a:buChar char="§"/>
            </a:pPr>
            <a:r>
              <a:rPr lang="en-US" sz="3200" b="1" dirty="0" smtClean="0"/>
              <a:t>Time equations</a:t>
            </a:r>
          </a:p>
          <a:p>
            <a:pPr marL="457200" indent="-457200">
              <a:buFont typeface="Wingdings" pitchFamily="2" charset="2"/>
              <a:buChar char="§"/>
            </a:pPr>
            <a:r>
              <a:rPr lang="en-US" sz="3200" b="1" dirty="0" smtClean="0"/>
              <a:t>The velocity vector</a:t>
            </a:r>
          </a:p>
          <a:p>
            <a:pPr marL="457200" indent="-457200">
              <a:buFont typeface="Wingdings" pitchFamily="2" charset="2"/>
              <a:buChar char="§"/>
            </a:pPr>
            <a:r>
              <a:rPr lang="en-US" sz="3200" b="1" dirty="0" smtClean="0"/>
              <a:t>The acceleration vector</a:t>
            </a:r>
            <a:endParaRPr lang="fr-FR" sz="3200" b="1" dirty="0"/>
          </a:p>
        </p:txBody>
      </p:sp>
      <p:sp>
        <p:nvSpPr>
          <p:cNvPr id="4" name="Rectangle 3"/>
          <p:cNvSpPr/>
          <p:nvPr/>
        </p:nvSpPr>
        <p:spPr>
          <a:xfrm>
            <a:off x="395536" y="1421755"/>
            <a:ext cx="9073008" cy="646331"/>
          </a:xfrm>
          <a:prstGeom prst="rect">
            <a:avLst/>
          </a:prstGeom>
        </p:spPr>
        <p:txBody>
          <a:bodyPr wrap="square">
            <a:spAutoFit/>
          </a:bodyPr>
          <a:lstStyle/>
          <a:p>
            <a:r>
              <a:rPr lang="fr-FR" sz="3600" dirty="0" err="1">
                <a:solidFill>
                  <a:prstClr val="black"/>
                </a:solidFill>
                <a:latin typeface="Arial Rounded MT Bold" pitchFamily="34" charset="0"/>
              </a:rPr>
              <a:t>Chapter</a:t>
            </a:r>
            <a:r>
              <a:rPr lang="fr-FR" sz="3600" dirty="0">
                <a:solidFill>
                  <a:prstClr val="black"/>
                </a:solidFill>
                <a:latin typeface="Arial Rounded MT Bold" pitchFamily="34" charset="0"/>
              </a:rPr>
              <a:t> 1: </a:t>
            </a:r>
            <a:r>
              <a:rPr lang="en-US" sz="3600" b="1" dirty="0">
                <a:solidFill>
                  <a:srgbClr val="FF0000"/>
                </a:solidFill>
              </a:rPr>
              <a:t>Kinematics of a material point</a:t>
            </a:r>
            <a:endParaRPr lang="fr-FR" sz="1400" dirty="0">
              <a:solidFill>
                <a:srgbClr val="FF0000"/>
              </a:solidFill>
            </a:endParaRPr>
          </a:p>
        </p:txBody>
      </p:sp>
      <p:sp>
        <p:nvSpPr>
          <p:cNvPr id="6" name="Rectangle 5"/>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396998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3504" y="44624"/>
            <a:ext cx="7772400" cy="1152128"/>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fr-FR" dirty="0" err="1" smtClean="0">
                <a:latin typeface="Arial Rounded MT Bold" pitchFamily="34" charset="0"/>
              </a:rPr>
              <a:t>Chapter</a:t>
            </a:r>
            <a:r>
              <a:rPr lang="fr-FR" dirty="0" smtClean="0">
                <a:latin typeface="Arial Rounded MT Bold" pitchFamily="34" charset="0"/>
              </a:rPr>
              <a:t> 1: </a:t>
            </a:r>
            <a:r>
              <a:rPr lang="fr-FR" dirty="0" err="1" smtClean="0">
                <a:solidFill>
                  <a:srgbClr val="FF0000"/>
                </a:solidFill>
                <a:latin typeface="Arial Rounded MT Bold" pitchFamily="34" charset="0"/>
              </a:rPr>
              <a:t>kinematic</a:t>
            </a:r>
            <a:r>
              <a:rPr lang="fr-FR" dirty="0" smtClean="0">
                <a:solidFill>
                  <a:srgbClr val="FF0000"/>
                </a:solidFill>
                <a:latin typeface="Arial Rounded MT Bold" pitchFamily="34" charset="0"/>
              </a:rPr>
              <a:t/>
            </a:r>
            <a:br>
              <a:rPr lang="fr-FR" dirty="0" smtClean="0">
                <a:solidFill>
                  <a:srgbClr val="FF0000"/>
                </a:solidFill>
                <a:latin typeface="Arial Rounded MT Bold" pitchFamily="34" charset="0"/>
              </a:rPr>
            </a:br>
            <a:endParaRPr lang="fr-FR" dirty="0">
              <a:solidFill>
                <a:srgbClr val="FF0000"/>
              </a:solidFill>
              <a:latin typeface="Arial Rounded MT Bold" pitchFamily="34" charset="0"/>
            </a:endParaRPr>
          </a:p>
        </p:txBody>
      </p:sp>
      <p:sp>
        <p:nvSpPr>
          <p:cNvPr id="4" name="ZoneTexte 3"/>
          <p:cNvSpPr txBox="1"/>
          <p:nvPr/>
        </p:nvSpPr>
        <p:spPr>
          <a:xfrm>
            <a:off x="251520" y="1876762"/>
            <a:ext cx="2520280" cy="400110"/>
          </a:xfrm>
          <a:prstGeom prst="rect">
            <a:avLst/>
          </a:prstGeom>
          <a:solidFill>
            <a:srgbClr val="FFFF00"/>
          </a:solidFill>
        </p:spPr>
        <p:txBody>
          <a:bodyPr wrap="square" rtlCol="0">
            <a:spAutoFit/>
          </a:bodyPr>
          <a:lstStyle/>
          <a:p>
            <a:r>
              <a:rPr lang="fr-FR" sz="2000" b="1" dirty="0" smtClean="0">
                <a:solidFill>
                  <a:srgbClr val="FF0000"/>
                </a:solidFill>
                <a:latin typeface="Arial Black" pitchFamily="34" charset="0"/>
              </a:rPr>
              <a:t>1- Introduction</a:t>
            </a:r>
            <a:endParaRPr lang="fr-FR" sz="2000" b="1" dirty="0">
              <a:solidFill>
                <a:srgbClr val="FF0000"/>
              </a:solidFill>
              <a:latin typeface="Arial Black" pitchFamily="34" charset="0"/>
            </a:endParaRPr>
          </a:p>
        </p:txBody>
      </p:sp>
      <p:sp>
        <p:nvSpPr>
          <p:cNvPr id="5" name="ZoneTexte 4"/>
          <p:cNvSpPr txBox="1"/>
          <p:nvPr/>
        </p:nvSpPr>
        <p:spPr>
          <a:xfrm>
            <a:off x="251520" y="2361654"/>
            <a:ext cx="8496944" cy="923330"/>
          </a:xfrm>
          <a:prstGeom prst="rect">
            <a:avLst/>
          </a:prstGeom>
          <a:noFill/>
        </p:spPr>
        <p:txBody>
          <a:bodyPr wrap="square" rtlCol="0">
            <a:spAutoFit/>
          </a:bodyPr>
          <a:lstStyle/>
          <a:p>
            <a:pPr algn="just"/>
            <a:r>
              <a:rPr lang="en-US" dirty="0" smtClean="0">
                <a:latin typeface="Arial Rounded MT Bold" pitchFamily="34" charset="0"/>
              </a:rPr>
              <a:t>- </a:t>
            </a:r>
            <a:r>
              <a:rPr lang="en-US" b="1" dirty="0" smtClean="0">
                <a:solidFill>
                  <a:srgbClr val="FF0000"/>
                </a:solidFill>
                <a:latin typeface="Arial Rounded MT Bold" pitchFamily="34" charset="0"/>
              </a:rPr>
              <a:t>Kinematics </a:t>
            </a:r>
            <a:r>
              <a:rPr lang="en-US" b="1" dirty="0" smtClean="0">
                <a:latin typeface="Arial Rounded MT Bold" pitchFamily="34" charset="0"/>
              </a:rPr>
              <a:t>consists of analyzing the movement of "points" without worrying about the causes of this movement. We will therefore not talk here about forces or Newton's laws. This chapter is purely mathematical.</a:t>
            </a:r>
            <a:endParaRPr lang="fr-FR" b="1" dirty="0">
              <a:latin typeface="Arial Rounded MT Bold" pitchFamily="34" charset="0"/>
            </a:endParaRPr>
          </a:p>
        </p:txBody>
      </p:sp>
      <p:sp>
        <p:nvSpPr>
          <p:cNvPr id="6" name="Rectangle 5"/>
          <p:cNvSpPr/>
          <p:nvPr/>
        </p:nvSpPr>
        <p:spPr>
          <a:xfrm>
            <a:off x="251520" y="3441774"/>
            <a:ext cx="8496944" cy="923330"/>
          </a:xfrm>
          <a:prstGeom prst="rect">
            <a:avLst/>
          </a:prstGeom>
        </p:spPr>
        <p:txBody>
          <a:bodyPr wrap="square">
            <a:spAutoFit/>
          </a:bodyPr>
          <a:lstStyle/>
          <a:p>
            <a:pPr algn="just"/>
            <a:r>
              <a:rPr lang="en-US" dirty="0" smtClean="0">
                <a:latin typeface="Arial Rounded MT Bold" pitchFamily="34" charset="0"/>
              </a:rPr>
              <a:t>- </a:t>
            </a:r>
            <a:r>
              <a:rPr lang="en-US" b="1" dirty="0" smtClean="0">
                <a:solidFill>
                  <a:srgbClr val="00B050"/>
                </a:solidFill>
                <a:latin typeface="Arial Rounded MT Bold" pitchFamily="34" charset="0"/>
              </a:rPr>
              <a:t>The </a:t>
            </a:r>
            <a:r>
              <a:rPr lang="en-US" b="1" dirty="0">
                <a:solidFill>
                  <a:srgbClr val="00B050"/>
                </a:solidFill>
                <a:latin typeface="Arial Rounded MT Bold" pitchFamily="34" charset="0"/>
              </a:rPr>
              <a:t>material point</a:t>
            </a:r>
            <a:r>
              <a:rPr lang="en-US" b="1" dirty="0">
                <a:latin typeface="Arial Rounded MT Bold" pitchFamily="34" charset="0"/>
              </a:rPr>
              <a:t> is any material body whose dimensions are theoretically zero and practically negligible compared to the distance traveled.</a:t>
            </a:r>
            <a:endParaRPr lang="fr-FR" b="1" dirty="0">
              <a:latin typeface="Arial Rounded MT Bold" pitchFamily="34" charset="0"/>
            </a:endParaRPr>
          </a:p>
        </p:txBody>
      </p:sp>
      <p:sp>
        <p:nvSpPr>
          <p:cNvPr id="7" name="Rectangle 6"/>
          <p:cNvSpPr/>
          <p:nvPr/>
        </p:nvSpPr>
        <p:spPr>
          <a:xfrm>
            <a:off x="283037" y="4580255"/>
            <a:ext cx="3539495" cy="400110"/>
          </a:xfrm>
          <a:prstGeom prst="rect">
            <a:avLst/>
          </a:prstGeom>
          <a:solidFill>
            <a:schemeClr val="accent6">
              <a:lumMod val="20000"/>
              <a:lumOff val="80000"/>
            </a:schemeClr>
          </a:solidFill>
        </p:spPr>
        <p:txBody>
          <a:bodyPr wrap="none">
            <a:spAutoFit/>
          </a:bodyPr>
          <a:lstStyle/>
          <a:p>
            <a:pPr marL="342900" indent="-342900">
              <a:buFont typeface="Wingdings" pitchFamily="2" charset="2"/>
              <a:buChar char="v"/>
            </a:pPr>
            <a:r>
              <a:rPr lang="fr-FR" sz="2000" b="1" dirty="0" err="1">
                <a:solidFill>
                  <a:srgbClr val="FF0000"/>
                </a:solidFill>
                <a:latin typeface="Arial Black" pitchFamily="34" charset="0"/>
              </a:rPr>
              <a:t>Kinematic</a:t>
            </a:r>
            <a:r>
              <a:rPr lang="fr-FR" sz="2000" b="1" dirty="0">
                <a:solidFill>
                  <a:srgbClr val="FF0000"/>
                </a:solidFill>
                <a:latin typeface="Arial Black" pitchFamily="34" charset="0"/>
              </a:rPr>
              <a:t> </a:t>
            </a:r>
            <a:r>
              <a:rPr lang="fr-FR" sz="2000" b="1" dirty="0" smtClean="0">
                <a:solidFill>
                  <a:srgbClr val="FF0000"/>
                </a:solidFill>
                <a:latin typeface="Arial Black" pitchFamily="34" charset="0"/>
              </a:rPr>
              <a:t>magnitude</a:t>
            </a:r>
            <a:endParaRPr lang="fr-FR" sz="2000" b="1" dirty="0">
              <a:solidFill>
                <a:srgbClr val="FF0000"/>
              </a:solidFill>
              <a:latin typeface="Arial Black"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83504" y="5158933"/>
                <a:ext cx="1919949" cy="579902"/>
              </a:xfrm>
              <a:prstGeom prst="rect">
                <a:avLst/>
              </a:prstGeom>
            </p:spPr>
            <p:txBody>
              <a:bodyPr wrap="none">
                <a:spAutoFit/>
              </a:bodyPr>
              <a:lstStyle/>
              <a:p>
                <a:pPr marL="285750" indent="-285750">
                  <a:lnSpc>
                    <a:spcPct val="115000"/>
                  </a:lnSpc>
                  <a:spcAft>
                    <a:spcPts val="1000"/>
                  </a:spcAft>
                  <a:buFont typeface="Wingdings" pitchFamily="2" charset="2"/>
                  <a:buChar char="§"/>
                </a:pPr>
                <a:r>
                  <a:rPr lang="fr-FR" b="1" dirty="0" smtClean="0">
                    <a:latin typeface="Arial Rounded MT Bold" pitchFamily="34" charset="0"/>
                  </a:rPr>
                  <a:t>Position   </a:t>
                </a:r>
                <a14:m>
                  <m:oMath xmlns:m="http://schemas.openxmlformats.org/officeDocument/2006/math">
                    <m:acc>
                      <m:accPr>
                        <m:chr m:val="⃗"/>
                        <m:ctrlPr>
                          <a:rPr lang="fr-FR" b="1" i="1" smtClean="0">
                            <a:effectLst/>
                            <a:latin typeface="Cambria Math"/>
                            <a:ea typeface="Calibri"/>
                            <a:cs typeface="Times New Roman"/>
                          </a:rPr>
                        </m:ctrlPr>
                      </m:accPr>
                      <m:e>
                        <m:r>
                          <a:rPr lang="fr-FR" b="1" i="1">
                            <a:effectLst/>
                            <a:latin typeface="Cambria Math"/>
                            <a:ea typeface="Calibri"/>
                            <a:cs typeface="Times New Roman"/>
                          </a:rPr>
                          <m:t>𝑶𝑴</m:t>
                        </m:r>
                      </m:e>
                    </m:acc>
                  </m:oMath>
                </a14:m>
                <a:endParaRPr lang="fr-FR" b="1" dirty="0">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583504" y="5158933"/>
                <a:ext cx="1919949" cy="579902"/>
              </a:xfrm>
              <a:prstGeom prst="rect">
                <a:avLst/>
              </a:prstGeom>
              <a:blipFill rotWithShape="1">
                <a:blip r:embed="rId2"/>
                <a:stretch>
                  <a:fillRect l="-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83504" y="5738076"/>
                <a:ext cx="1608133" cy="369332"/>
              </a:xfrm>
              <a:prstGeom prst="rect">
                <a:avLst/>
              </a:prstGeom>
            </p:spPr>
            <p:txBody>
              <a:bodyPr wrap="none">
                <a:spAutoFit/>
              </a:bodyPr>
              <a:lstStyle/>
              <a:p>
                <a:pPr marL="285750" indent="-285750">
                  <a:buFont typeface="Wingdings" pitchFamily="2" charset="2"/>
                  <a:buChar char="§"/>
                </a:pPr>
                <a:r>
                  <a:rPr lang="fr-FR" b="1" dirty="0">
                    <a:latin typeface="Arial Rounded MT Bold" pitchFamily="34" charset="0"/>
                  </a:rPr>
                  <a:t>V</a:t>
                </a:r>
                <a14:m>
                  <m:oMath xmlns:m="http://schemas.openxmlformats.org/officeDocument/2006/math">
                    <m:r>
                      <a:rPr lang="fr-FR" b="1">
                        <a:latin typeface="Cambria Math"/>
                      </a:rPr>
                      <m:t>𝐞𝐥𝐨𝐜𝐢𝐭𝐲</m:t>
                    </m:r>
                    <m:r>
                      <a:rPr lang="fr-FR" b="1">
                        <a:latin typeface="Cambria Math"/>
                      </a:rPr>
                      <m:t>  </m:t>
                    </m:r>
                    <m:acc>
                      <m:accPr>
                        <m:chr m:val="⃗"/>
                        <m:ctrlPr>
                          <a:rPr lang="fr-FR" b="1" i="1">
                            <a:latin typeface="Cambria Math"/>
                          </a:rPr>
                        </m:ctrlPr>
                      </m:accPr>
                      <m:e>
                        <m:r>
                          <a:rPr lang="fr-FR" b="1">
                            <a:latin typeface="Cambria Math"/>
                          </a:rPr>
                          <m:t>𝒗</m:t>
                        </m:r>
                      </m:e>
                    </m:acc>
                  </m:oMath>
                </a14:m>
                <a:endParaRPr lang="fr-FR" b="1" dirty="0">
                  <a:latin typeface="Arial Rounded MT Bold"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83504" y="5738076"/>
                <a:ext cx="1608133" cy="369332"/>
              </a:xfrm>
              <a:prstGeom prst="rect">
                <a:avLst/>
              </a:prstGeom>
              <a:blipFill rotWithShape="1">
                <a:blip r:embed="rId3"/>
                <a:stretch>
                  <a:fillRect l="-2652"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7161" y="6239053"/>
                <a:ext cx="2162451" cy="646331"/>
              </a:xfrm>
              <a:prstGeom prst="rect">
                <a:avLst/>
              </a:prstGeom>
            </p:spPr>
            <p:txBody>
              <a:bodyPr wrap="none">
                <a:spAutoFit/>
              </a:bodyPr>
              <a:lstStyle/>
              <a:p>
                <a:pPr marL="285750" indent="-285750">
                  <a:buFont typeface="Wingdings" pitchFamily="2" charset="2"/>
                  <a:buChar char="§"/>
                </a:pPr>
                <a:r>
                  <a:rPr lang="fr-FR" b="1" dirty="0">
                    <a:latin typeface="Arial Rounded MT Bold" pitchFamily="34" charset="0"/>
                  </a:rPr>
                  <a:t>Acceleration </a:t>
                </a:r>
                <a:r>
                  <a:rPr lang="fr-FR" b="1" dirty="0" smtClean="0">
                    <a:latin typeface="Arial Rounded MT Bold" pitchFamily="34" charset="0"/>
                  </a:rPr>
                  <a:t> </a:t>
                </a:r>
                <a14:m>
                  <m:oMath xmlns:m="http://schemas.openxmlformats.org/officeDocument/2006/math">
                    <m:acc>
                      <m:accPr>
                        <m:chr m:val="⃗"/>
                        <m:ctrlPr>
                          <a:rPr lang="fr-FR" b="1" i="1">
                            <a:latin typeface="Cambria Math"/>
                          </a:rPr>
                        </m:ctrlPr>
                      </m:accPr>
                      <m:e>
                        <m:r>
                          <a:rPr lang="fr-FR" b="1" i="1">
                            <a:latin typeface="Cambria Math"/>
                          </a:rPr>
                          <m:t>𝒂</m:t>
                        </m:r>
                      </m:e>
                    </m:acc>
                  </m:oMath>
                </a14:m>
                <a:endParaRPr lang="fr-FR" b="1" dirty="0">
                  <a:latin typeface="Arial Rounded MT Bold" pitchFamily="34" charset="0"/>
                </a:endParaRPr>
              </a:p>
              <a:p>
                <a:pPr marL="285750" lvl="0" indent="-285750">
                  <a:buFont typeface="Wingdings" pitchFamily="2" charset="2"/>
                  <a:buChar char="§"/>
                </a:pPr>
                <a:endParaRPr lang="fr-FR" b="1" dirty="0">
                  <a:latin typeface="Arial Rounded MT Bold"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97161" y="6239053"/>
                <a:ext cx="2162451" cy="646331"/>
              </a:xfrm>
              <a:prstGeom prst="rect">
                <a:avLst/>
              </a:prstGeom>
              <a:blipFill rotWithShape="1">
                <a:blip r:embed="rId4"/>
                <a:stretch>
                  <a:fillRect l="-1972" t="-4717"/>
                </a:stretch>
              </a:blipFill>
            </p:spPr>
            <p:txBody>
              <a:bodyPr/>
              <a:lstStyle/>
              <a:p>
                <a:r>
                  <a:rPr lang="fr-FR">
                    <a:noFill/>
                  </a:rPr>
                  <a:t> </a:t>
                </a:r>
              </a:p>
            </p:txBody>
          </p:sp>
        </mc:Fallback>
      </mc:AlternateContent>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4</a:t>
            </a:fld>
            <a:endParaRPr lang="fr-FR" b="1" dirty="0">
              <a:solidFill>
                <a:schemeClr val="tx1"/>
              </a:solidFill>
            </a:endParaRPr>
          </a:p>
        </p:txBody>
      </p:sp>
      <p:sp>
        <p:nvSpPr>
          <p:cNvPr id="11" name="Rectangle 10"/>
          <p:cNvSpPr/>
          <p:nvPr/>
        </p:nvSpPr>
        <p:spPr>
          <a:xfrm>
            <a:off x="1907704" y="911493"/>
            <a:ext cx="5045356" cy="461665"/>
          </a:xfrm>
          <a:prstGeom prst="rect">
            <a:avLst/>
          </a:prstGeom>
          <a:solidFill>
            <a:schemeClr val="accent4">
              <a:lumMod val="60000"/>
              <a:lumOff val="40000"/>
            </a:schemeClr>
          </a:solidFill>
        </p:spPr>
        <p:txBody>
          <a:bodyPr wrap="none">
            <a:spAutoFit/>
          </a:bodyPr>
          <a:lstStyle/>
          <a:p>
            <a:r>
              <a:rPr lang="fr-FR" sz="2400" b="1" dirty="0" smtClean="0">
                <a:latin typeface="Arial Rounded MT Bold" pitchFamily="34" charset="0"/>
              </a:rPr>
              <a:t>MOVEMENT </a:t>
            </a:r>
            <a:r>
              <a:rPr lang="fr-FR" sz="2400" b="1" dirty="0">
                <a:latin typeface="Arial Rounded MT Bold" pitchFamily="34" charset="0"/>
              </a:rPr>
              <a:t>CHARACTERISTICS</a:t>
            </a:r>
          </a:p>
        </p:txBody>
      </p:sp>
    </p:spTree>
    <p:extLst>
      <p:ext uri="{BB962C8B-B14F-4D97-AF65-F5344CB8AC3E}">
        <p14:creationId xmlns:p14="http://schemas.microsoft.com/office/powerpoint/2010/main" val="426645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5</a:t>
            </a:fld>
            <a:endParaRPr lang="fr-FR" b="1" dirty="0">
              <a:solidFill>
                <a:schemeClr val="tx1"/>
              </a:solidFill>
            </a:endParaRPr>
          </a:p>
        </p:txBody>
      </p:sp>
      <p:sp>
        <p:nvSpPr>
          <p:cNvPr id="13" name="Rectangle 12"/>
          <p:cNvSpPr/>
          <p:nvPr/>
        </p:nvSpPr>
        <p:spPr>
          <a:xfrm>
            <a:off x="393038" y="404664"/>
            <a:ext cx="8352928" cy="646331"/>
          </a:xfrm>
          <a:prstGeom prst="rect">
            <a:avLst/>
          </a:prstGeom>
          <a:solidFill>
            <a:schemeClr val="accent5">
              <a:lumMod val="20000"/>
              <a:lumOff val="80000"/>
            </a:schemeClr>
          </a:solidFill>
        </p:spPr>
        <p:txBody>
          <a:bodyPr wrap="square">
            <a:spAutoFit/>
          </a:bodyPr>
          <a:lstStyle/>
          <a:p>
            <a:pPr algn="just"/>
            <a:r>
              <a:rPr lang="en-US" b="1" i="1" dirty="0">
                <a:latin typeface="Arial Rounded MT Bold" pitchFamily="34" charset="0"/>
              </a:rPr>
              <a:t>Anyone wishing  to study a movement must first impose a </a:t>
            </a:r>
            <a:r>
              <a:rPr lang="en-US" b="1" i="1" u="sng" dirty="0">
                <a:solidFill>
                  <a:srgbClr val="FF0000"/>
                </a:solidFill>
                <a:latin typeface="Arial Rounded MT Bold" pitchFamily="34" charset="0"/>
              </a:rPr>
              <a:t>reference </a:t>
            </a:r>
            <a:r>
              <a:rPr lang="en-US" b="1" i="1" dirty="0" smtClean="0">
                <a:latin typeface="Arial Rounded MT Bold" pitchFamily="34" charset="0"/>
              </a:rPr>
              <a:t>in </a:t>
            </a:r>
            <a:r>
              <a:rPr lang="en-US" b="1" i="1" dirty="0">
                <a:latin typeface="Arial Rounded MT Bold" pitchFamily="34" charset="0"/>
              </a:rPr>
              <a:t>relation to which the movement is analyzed.</a:t>
            </a:r>
            <a:endParaRPr lang="fr-FR" b="1" i="1" dirty="0">
              <a:latin typeface="Arial Rounded MT Bold" pitchFamily="34" charset="0"/>
            </a:endParaRPr>
          </a:p>
        </p:txBody>
      </p:sp>
      <p:sp>
        <p:nvSpPr>
          <p:cNvPr id="2" name="Rectangle 1"/>
          <p:cNvSpPr/>
          <p:nvPr/>
        </p:nvSpPr>
        <p:spPr>
          <a:xfrm>
            <a:off x="244300" y="1672039"/>
            <a:ext cx="8134406" cy="369332"/>
          </a:xfrm>
          <a:prstGeom prst="rect">
            <a:avLst/>
          </a:prstGeom>
        </p:spPr>
        <p:txBody>
          <a:bodyPr wrap="square">
            <a:spAutoFit/>
          </a:bodyPr>
          <a:lstStyle/>
          <a:p>
            <a:pPr algn="just"/>
            <a:r>
              <a:rPr lang="en-US" b="1" dirty="0">
                <a:latin typeface="Arial Rounded MT Bold" pitchFamily="34" charset="0"/>
              </a:rPr>
              <a:t>This study of movement takes one of two </a:t>
            </a:r>
            <a:r>
              <a:rPr lang="en-US" b="1" dirty="0" smtClean="0">
                <a:latin typeface="Arial Rounded MT Bold" pitchFamily="34" charset="0"/>
              </a:rPr>
              <a:t>forms:</a:t>
            </a:r>
            <a:endParaRPr lang="fr-FR" b="1" dirty="0">
              <a:latin typeface="Arial Rounded MT Bold"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814635" y="2292484"/>
                <a:ext cx="7416824" cy="404791"/>
              </a:xfrm>
              <a:prstGeom prst="rect">
                <a:avLst/>
              </a:prstGeom>
            </p:spPr>
            <p:txBody>
              <a:bodyPr wrap="square">
                <a:spAutoFit/>
              </a:bodyPr>
              <a:lstStyle/>
              <a:p>
                <a:pPr algn="just"/>
                <a:r>
                  <a:rPr lang="fr-FR" b="1" dirty="0" smtClean="0">
                    <a:latin typeface="Arial Rounded MT Bold" pitchFamily="34" charset="0"/>
                  </a:rPr>
                  <a:t>Using </a:t>
                </a:r>
                <a:r>
                  <a:rPr lang="fr-FR" b="1" dirty="0">
                    <a:latin typeface="Arial Rounded MT Bold" pitchFamily="34" charset="0"/>
                  </a:rPr>
                  <a:t>the </a:t>
                </a:r>
                <a:r>
                  <a:rPr lang="fr-FR" b="1" dirty="0" err="1">
                    <a:solidFill>
                      <a:srgbClr val="FF0000"/>
                    </a:solidFill>
                    <a:latin typeface="Arial Rounded MT Bold" pitchFamily="34" charset="0"/>
                  </a:rPr>
                  <a:t>vectors</a:t>
                </a:r>
                <a:r>
                  <a:rPr lang="fr-FR" b="1" dirty="0">
                    <a:latin typeface="Arial Rounded MT Bold" pitchFamily="34" charset="0"/>
                  </a:rPr>
                  <a:t>: position </a:t>
                </a:r>
                <a14:m>
                  <m:oMath xmlns:m="http://schemas.openxmlformats.org/officeDocument/2006/math">
                    <m:acc>
                      <m:accPr>
                        <m:chr m:val="⃗"/>
                        <m:ctrlPr>
                          <a:rPr lang="fr-FR" b="1" i="1">
                            <a:latin typeface="Cambria Math"/>
                          </a:rPr>
                        </m:ctrlPr>
                      </m:accPr>
                      <m:e>
                        <m:r>
                          <a:rPr lang="fr-FR" b="1" i="1">
                            <a:latin typeface="Cambria Math"/>
                          </a:rPr>
                          <m:t>𝐎𝐌</m:t>
                        </m:r>
                      </m:e>
                    </m:acc>
                  </m:oMath>
                </a14:m>
                <a:r>
                  <a:rPr lang="fr-FR" b="1" dirty="0">
                    <a:latin typeface="Arial Rounded MT Bold" pitchFamily="34" charset="0"/>
                  </a:rPr>
                  <a:t>, </a:t>
                </a:r>
                <a:r>
                  <a:rPr lang="fr-FR" b="1" dirty="0">
                    <a:solidFill>
                      <a:prstClr val="black"/>
                    </a:solidFill>
                    <a:latin typeface="Arial Rounded MT Bold" pitchFamily="34" charset="0"/>
                  </a:rPr>
                  <a:t>V</a:t>
                </a:r>
                <a14:m>
                  <m:oMath xmlns:m="http://schemas.openxmlformats.org/officeDocument/2006/math">
                    <m:r>
                      <a:rPr lang="fr-FR" b="1">
                        <a:solidFill>
                          <a:prstClr val="black"/>
                        </a:solidFill>
                        <a:latin typeface="Cambria Math"/>
                      </a:rPr>
                      <m:t>𝐞𝐥𝐨𝐜𝐢𝐭𝐲</m:t>
                    </m:r>
                  </m:oMath>
                </a14:m>
                <a:r>
                  <a:rPr lang="fr-FR" b="1" dirty="0">
                    <a:latin typeface="Arial Rounded MT Bold" pitchFamily="34" charset="0"/>
                  </a:rPr>
                  <a:t> </a:t>
                </a:r>
                <a14:m>
                  <m:oMath xmlns:m="http://schemas.openxmlformats.org/officeDocument/2006/math">
                    <m:acc>
                      <m:accPr>
                        <m:chr m:val="⃗"/>
                        <m:ctrlPr>
                          <a:rPr lang="fr-FR" b="1" i="1">
                            <a:latin typeface="Cambria Math"/>
                          </a:rPr>
                        </m:ctrlPr>
                      </m:accPr>
                      <m:e>
                        <m:r>
                          <a:rPr lang="fr-FR" b="1" i="1">
                            <a:latin typeface="Cambria Math"/>
                          </a:rPr>
                          <m:t>𝐯</m:t>
                        </m:r>
                        <m:r>
                          <a:rPr lang="fr-FR" b="1">
                            <a:latin typeface="Cambria Math"/>
                          </a:rPr>
                          <m:t> </m:t>
                        </m:r>
                      </m:e>
                    </m:acc>
                  </m:oMath>
                </a14:m>
                <a:r>
                  <a:rPr lang="fr-FR" b="1" dirty="0">
                    <a:latin typeface="Arial Rounded MT Bold" pitchFamily="34" charset="0"/>
                  </a:rPr>
                  <a:t>and </a:t>
                </a:r>
                <a:r>
                  <a:rPr lang="fr-FR" b="1" dirty="0" err="1">
                    <a:latin typeface="Arial Rounded MT Bold" pitchFamily="34" charset="0"/>
                  </a:rPr>
                  <a:t>acceleration</a:t>
                </a:r>
                <a:r>
                  <a:rPr lang="fr-FR" b="1" dirty="0">
                    <a:latin typeface="Arial Rounded MT Bold" pitchFamily="34" charset="0"/>
                  </a:rPr>
                  <a:t> </a:t>
                </a:r>
                <a14:m>
                  <m:oMath xmlns:m="http://schemas.openxmlformats.org/officeDocument/2006/math">
                    <m:acc>
                      <m:accPr>
                        <m:chr m:val="⃗"/>
                        <m:ctrlPr>
                          <a:rPr lang="fr-FR" b="1" i="1">
                            <a:latin typeface="Cambria Math"/>
                          </a:rPr>
                        </m:ctrlPr>
                      </m:accPr>
                      <m:e>
                        <m:r>
                          <a:rPr lang="fr-FR" b="1" i="1">
                            <a:latin typeface="Cambria Math"/>
                          </a:rPr>
                          <m:t>𝐚</m:t>
                        </m:r>
                      </m:e>
                    </m:acc>
                  </m:oMath>
                </a14:m>
                <a:r>
                  <a:rPr lang="fr-FR" b="1" dirty="0" smtClean="0">
                    <a:latin typeface="Arial Rounded MT Bold" pitchFamily="34" charset="0"/>
                  </a:rPr>
                  <a:t>.</a:t>
                </a:r>
                <a:endParaRPr lang="fr-FR" b="1" dirty="0">
                  <a:latin typeface="Arial Rounded MT Bold"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14635" y="2292484"/>
                <a:ext cx="7416824" cy="404791"/>
              </a:xfrm>
              <a:prstGeom prst="rect">
                <a:avLst/>
              </a:prstGeom>
              <a:blipFill rotWithShape="1">
                <a:blip r:embed="rId2"/>
                <a:stretch>
                  <a:fillRect l="-740" b="-22727"/>
                </a:stretch>
              </a:blipFill>
            </p:spPr>
            <p:txBody>
              <a:bodyPr/>
              <a:lstStyle/>
              <a:p>
                <a:r>
                  <a:rPr lang="fr-FR">
                    <a:noFill/>
                  </a:rPr>
                  <a:t> </a:t>
                </a:r>
              </a:p>
            </p:txBody>
          </p:sp>
        </mc:Fallback>
      </mc:AlternateContent>
      <p:sp>
        <p:nvSpPr>
          <p:cNvPr id="4" name="Rectangle 3"/>
          <p:cNvSpPr/>
          <p:nvPr/>
        </p:nvSpPr>
        <p:spPr>
          <a:xfrm>
            <a:off x="2195736" y="2893586"/>
            <a:ext cx="7056784" cy="369332"/>
          </a:xfrm>
          <a:prstGeom prst="rect">
            <a:avLst/>
          </a:prstGeom>
        </p:spPr>
        <p:txBody>
          <a:bodyPr wrap="square">
            <a:spAutoFit/>
          </a:bodyPr>
          <a:lstStyle/>
          <a:p>
            <a:pPr algn="just"/>
            <a:r>
              <a:rPr lang="en-US" b="1" dirty="0" smtClean="0">
                <a:latin typeface="Arial Rounded MT Bold" pitchFamily="34" charset="0"/>
              </a:rPr>
              <a:t>By </a:t>
            </a:r>
            <a:r>
              <a:rPr lang="en-US" b="1" dirty="0">
                <a:latin typeface="Arial Rounded MT Bold" pitchFamily="34" charset="0"/>
              </a:rPr>
              <a:t>defining the equation of motion along a given trajectory.</a:t>
            </a:r>
            <a:endParaRPr lang="fr-FR" b="1" dirty="0">
              <a:latin typeface="Arial Rounded MT Bold" pitchFamily="34" charset="0"/>
            </a:endParaRPr>
          </a:p>
        </p:txBody>
      </p:sp>
      <p:sp>
        <p:nvSpPr>
          <p:cNvPr id="5" name="Rectangle 4"/>
          <p:cNvSpPr/>
          <p:nvPr/>
        </p:nvSpPr>
        <p:spPr>
          <a:xfrm>
            <a:off x="35496" y="2919620"/>
            <a:ext cx="1553502" cy="369332"/>
          </a:xfrm>
          <a:prstGeom prst="rect">
            <a:avLst/>
          </a:prstGeom>
        </p:spPr>
        <p:txBody>
          <a:bodyPr wrap="none">
            <a:spAutoFit/>
          </a:bodyPr>
          <a:lstStyle/>
          <a:p>
            <a:pPr marL="285750" indent="-285750">
              <a:buFont typeface="Wingdings" pitchFamily="2" charset="2"/>
              <a:buChar char="ü"/>
            </a:pPr>
            <a:r>
              <a:rPr lang="fr-FR" b="1" dirty="0" err="1">
                <a:latin typeface="Arial Rounded MT Bold" pitchFamily="34" charset="0"/>
              </a:rPr>
              <a:t>A</a:t>
            </a:r>
            <a:r>
              <a:rPr lang="fr-FR" b="1" dirty="0" err="1" smtClean="0">
                <a:latin typeface="Arial Rounded MT Bold" pitchFamily="34" charset="0"/>
              </a:rPr>
              <a:t>lgebraic</a:t>
            </a:r>
            <a:endParaRPr lang="fr-FR" b="1" dirty="0">
              <a:latin typeface="Arial Rounded MT Bold" pitchFamily="34" charset="0"/>
            </a:endParaRPr>
          </a:p>
        </p:txBody>
      </p:sp>
      <p:sp>
        <p:nvSpPr>
          <p:cNvPr id="6" name="Flèche droite 5"/>
          <p:cNvSpPr/>
          <p:nvPr/>
        </p:nvSpPr>
        <p:spPr>
          <a:xfrm>
            <a:off x="1696008" y="2972902"/>
            <a:ext cx="390714" cy="210700"/>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26343" y="2310214"/>
            <a:ext cx="1218347" cy="369332"/>
          </a:xfrm>
          <a:prstGeom prst="rect">
            <a:avLst/>
          </a:prstGeom>
        </p:spPr>
        <p:txBody>
          <a:bodyPr wrap="none">
            <a:spAutoFit/>
          </a:bodyPr>
          <a:lstStyle/>
          <a:p>
            <a:pPr marL="285750" indent="-285750">
              <a:buFont typeface="Wingdings" pitchFamily="2" charset="2"/>
              <a:buChar char="ü"/>
            </a:pPr>
            <a:r>
              <a:rPr lang="fr-FR" b="1" dirty="0" err="1" smtClean="0">
                <a:latin typeface="Arial Rounded MT Bold" pitchFamily="34" charset="0"/>
              </a:rPr>
              <a:t>Vector</a:t>
            </a:r>
            <a:endParaRPr lang="fr-FR" b="1" dirty="0">
              <a:latin typeface="Arial Rounded MT Bold" pitchFamily="34" charset="0"/>
            </a:endParaRPr>
          </a:p>
        </p:txBody>
      </p:sp>
      <p:sp>
        <p:nvSpPr>
          <p:cNvPr id="10" name="Flèche droite 9"/>
          <p:cNvSpPr/>
          <p:nvPr/>
        </p:nvSpPr>
        <p:spPr>
          <a:xfrm>
            <a:off x="1423921" y="2389530"/>
            <a:ext cx="390714" cy="210700"/>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38563" y="3962411"/>
            <a:ext cx="2143536" cy="369332"/>
          </a:xfrm>
          <a:prstGeom prst="rect">
            <a:avLst/>
          </a:prstGeom>
          <a:solidFill>
            <a:schemeClr val="accent6">
              <a:lumMod val="60000"/>
              <a:lumOff val="40000"/>
            </a:schemeClr>
          </a:solidFill>
        </p:spPr>
        <p:txBody>
          <a:bodyPr wrap="none">
            <a:spAutoFit/>
          </a:bodyPr>
          <a:lstStyle/>
          <a:p>
            <a:r>
              <a:rPr lang="fr-FR" b="1" dirty="0" smtClean="0">
                <a:solidFill>
                  <a:srgbClr val="FF0000"/>
                </a:solidFill>
                <a:latin typeface="Arial Rounded MT Bold" pitchFamily="34" charset="0"/>
              </a:rPr>
              <a:t>2. Mobile position</a:t>
            </a:r>
            <a:endParaRPr lang="fr-FR" b="1" dirty="0">
              <a:solidFill>
                <a:srgbClr val="FF0000"/>
              </a:solidFill>
              <a:latin typeface="Arial Rounded MT Bold"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44300" y="4707220"/>
                <a:ext cx="8265885" cy="1263744"/>
              </a:xfrm>
              <a:prstGeom prst="rect">
                <a:avLst/>
              </a:prstGeom>
            </p:spPr>
            <p:txBody>
              <a:bodyPr wrap="square">
                <a:spAutoFit/>
              </a:bodyPr>
              <a:lstStyle/>
              <a:p>
                <a:pPr algn="just"/>
                <a:r>
                  <a:rPr lang="en-US" b="1" dirty="0">
                    <a:latin typeface="Arial Rounded MT Bold" pitchFamily="34" charset="0"/>
                  </a:rPr>
                  <a:t>The position of a material point </a:t>
                </a:r>
                <a:r>
                  <a:rPr lang="en-US" b="1" dirty="0">
                    <a:solidFill>
                      <a:srgbClr val="FF0000"/>
                    </a:solidFill>
                    <a:latin typeface="Arial Rounded MT Bold" pitchFamily="34" charset="0"/>
                  </a:rPr>
                  <a:t>M</a:t>
                </a:r>
                <a:r>
                  <a:rPr lang="en-US" b="1" dirty="0">
                    <a:latin typeface="Arial Rounded MT Bold" pitchFamily="34" charset="0"/>
                  </a:rPr>
                  <a:t> at time </a:t>
                </a:r>
                <a:r>
                  <a:rPr lang="en-US" b="1" dirty="0">
                    <a:solidFill>
                      <a:srgbClr val="FF0000"/>
                    </a:solidFill>
                    <a:latin typeface="Arial Rounded MT Bold" pitchFamily="34" charset="0"/>
                  </a:rPr>
                  <a:t>t</a:t>
                </a:r>
                <a:r>
                  <a:rPr lang="en-US" b="1" dirty="0">
                    <a:latin typeface="Arial Rounded MT Bold" pitchFamily="34" charset="0"/>
                  </a:rPr>
                  <a:t> is represented in a  orthonormal reference system </a:t>
                </a:r>
                <a:r>
                  <a:rPr lang="fr-FR" b="1" dirty="0">
                    <a:solidFill>
                      <a:srgbClr val="0070C0"/>
                    </a:solidFill>
                    <a:latin typeface="Arial Rounded MT Bold" pitchFamily="34" charset="0"/>
                  </a:rPr>
                  <a:t>R </a:t>
                </a:r>
                <a14:m>
                  <m:oMath xmlns:m="http://schemas.openxmlformats.org/officeDocument/2006/math">
                    <m:d>
                      <m:dPr>
                        <m:ctrlPr>
                          <a:rPr lang="fr-FR" b="1" i="1">
                            <a:solidFill>
                              <a:srgbClr val="0070C0"/>
                            </a:solidFill>
                            <a:latin typeface="Cambria Math"/>
                          </a:rPr>
                        </m:ctrlPr>
                      </m:dPr>
                      <m:e>
                        <m:r>
                          <a:rPr lang="fr-FR" b="1" i="1">
                            <a:solidFill>
                              <a:srgbClr val="0070C0"/>
                            </a:solidFill>
                            <a:latin typeface="Cambria Math"/>
                          </a:rPr>
                          <m:t>𝑶</m:t>
                        </m:r>
                        <m:r>
                          <a:rPr lang="fr-FR" b="1">
                            <a:solidFill>
                              <a:srgbClr val="0070C0"/>
                            </a:solidFill>
                            <a:latin typeface="Cambria Math"/>
                          </a:rPr>
                          <m:t>,</m:t>
                        </m:r>
                        <m:acc>
                          <m:accPr>
                            <m:chr m:val="⃗"/>
                            <m:ctrlPr>
                              <a:rPr lang="fr-FR" b="1" i="1">
                                <a:solidFill>
                                  <a:srgbClr val="0070C0"/>
                                </a:solidFill>
                                <a:latin typeface="Cambria Math"/>
                              </a:rPr>
                            </m:ctrlPr>
                          </m:accPr>
                          <m:e>
                            <m:r>
                              <a:rPr lang="fr-FR" b="1" i="1">
                                <a:solidFill>
                                  <a:srgbClr val="0070C0"/>
                                </a:solidFill>
                                <a:latin typeface="Cambria Math"/>
                              </a:rPr>
                              <m:t>𝒊</m:t>
                            </m:r>
                          </m:e>
                        </m:acc>
                        <m:r>
                          <a:rPr lang="fr-FR" b="1">
                            <a:solidFill>
                              <a:srgbClr val="0070C0"/>
                            </a:solidFill>
                            <a:latin typeface="Cambria Math"/>
                          </a:rPr>
                          <m:t>,</m:t>
                        </m:r>
                        <m:acc>
                          <m:accPr>
                            <m:chr m:val="⃗"/>
                            <m:ctrlPr>
                              <a:rPr lang="fr-FR" b="1" i="1">
                                <a:solidFill>
                                  <a:srgbClr val="0070C0"/>
                                </a:solidFill>
                                <a:latin typeface="Cambria Math"/>
                              </a:rPr>
                            </m:ctrlPr>
                          </m:accPr>
                          <m:e>
                            <m:r>
                              <a:rPr lang="fr-FR" b="1" i="1">
                                <a:solidFill>
                                  <a:srgbClr val="0070C0"/>
                                </a:solidFill>
                                <a:latin typeface="Cambria Math"/>
                              </a:rPr>
                              <m:t>𝒋</m:t>
                            </m:r>
                          </m:e>
                        </m:acc>
                        <m:r>
                          <a:rPr lang="fr-FR" b="1">
                            <a:solidFill>
                              <a:srgbClr val="0070C0"/>
                            </a:solidFill>
                            <a:latin typeface="Cambria Math"/>
                          </a:rPr>
                          <m:t>,</m:t>
                        </m:r>
                        <m:acc>
                          <m:accPr>
                            <m:chr m:val="⃗"/>
                            <m:ctrlPr>
                              <a:rPr lang="fr-FR" b="1" i="1">
                                <a:solidFill>
                                  <a:srgbClr val="0070C0"/>
                                </a:solidFill>
                                <a:latin typeface="Cambria Math"/>
                              </a:rPr>
                            </m:ctrlPr>
                          </m:accPr>
                          <m:e>
                            <m:r>
                              <a:rPr lang="fr-FR" b="1" i="1">
                                <a:solidFill>
                                  <a:srgbClr val="0070C0"/>
                                </a:solidFill>
                                <a:latin typeface="Cambria Math"/>
                              </a:rPr>
                              <m:t>𝒌</m:t>
                            </m:r>
                          </m:e>
                        </m:acc>
                      </m:e>
                    </m:d>
                  </m:oMath>
                </a14:m>
                <a:r>
                  <a:rPr lang="en-US" b="1" dirty="0">
                    <a:latin typeface="Arial Rounded MT Bold" pitchFamily="34" charset="0"/>
                  </a:rPr>
                  <a:t> by a position vector</a:t>
                </a:r>
                <a:r>
                  <a:rPr lang="en-US" b="1" dirty="0" smtClean="0">
                    <a:latin typeface="Arial Rounded MT Bold" pitchFamily="34" charset="0"/>
                  </a:rPr>
                  <a:t> </a:t>
                </a:r>
                <a14:m>
                  <m:oMath xmlns:m="http://schemas.openxmlformats.org/officeDocument/2006/math">
                    <m:acc>
                      <m:accPr>
                        <m:chr m:val="⃗"/>
                        <m:ctrlPr>
                          <a:rPr lang="fr-FR" b="1" i="1">
                            <a:solidFill>
                              <a:srgbClr val="FF0000"/>
                            </a:solidFill>
                            <a:latin typeface="Cambria Math"/>
                          </a:rPr>
                        </m:ctrlPr>
                      </m:accPr>
                      <m:e>
                        <m:r>
                          <a:rPr lang="fr-FR" b="1" i="1">
                            <a:solidFill>
                              <a:srgbClr val="FF0000"/>
                            </a:solidFill>
                            <a:latin typeface="Cambria Math"/>
                          </a:rPr>
                          <m:t>𝑶𝑴</m:t>
                        </m:r>
                      </m:e>
                    </m:acc>
                  </m:oMath>
                </a14:m>
                <a:r>
                  <a:rPr lang="fr-FR" b="1" dirty="0">
                    <a:solidFill>
                      <a:srgbClr val="FF0000"/>
                    </a:solidFill>
                    <a:latin typeface="Arial Rounded MT Bold" pitchFamily="34" charset="0"/>
                  </a:rPr>
                  <a:t> </a:t>
                </a:r>
                <a:r>
                  <a:rPr lang="fr-FR" b="1" dirty="0">
                    <a:solidFill>
                      <a:srgbClr val="00B050"/>
                    </a:solidFill>
                    <a:latin typeface="Arial Rounded MT Bold" pitchFamily="34" charset="0"/>
                  </a:rPr>
                  <a:t>(See figure 1 )</a:t>
                </a:r>
                <a:r>
                  <a:rPr lang="fr-FR" b="1" dirty="0">
                    <a:latin typeface="Arial Rounded MT Bold" pitchFamily="34" charset="0"/>
                  </a:rPr>
                  <a:t>. </a:t>
                </a:r>
              </a:p>
              <a:p>
                <a:pPr algn="just"/>
                <a:endParaRPr lang="fr-FR" b="1" dirty="0">
                  <a:latin typeface="Arial Rounded MT Bold"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4300" y="4707220"/>
                <a:ext cx="8265885" cy="1263744"/>
              </a:xfrm>
              <a:prstGeom prst="rect">
                <a:avLst/>
              </a:prstGeom>
              <a:blipFill rotWithShape="1">
                <a:blip r:embed="rId3"/>
                <a:stretch>
                  <a:fillRect l="-590" t="-2415" r="-664"/>
                </a:stretch>
              </a:blipFill>
            </p:spPr>
            <p:txBody>
              <a:bodyPr/>
              <a:lstStyle/>
              <a:p>
                <a:r>
                  <a:rPr lang="fr-FR">
                    <a:noFill/>
                  </a:rPr>
                  <a:t> </a:t>
                </a:r>
              </a:p>
            </p:txBody>
          </p:sp>
        </mc:Fallback>
      </mc:AlternateContent>
      <p:sp>
        <p:nvSpPr>
          <p:cNvPr id="14" name="Rectangle 13"/>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1469392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6</a:t>
            </a:fld>
            <a:endParaRPr lang="fr-FR" b="1" dirty="0">
              <a:solidFill>
                <a:schemeClr val="tx1"/>
              </a:solidFill>
            </a:endParaRPr>
          </a:p>
        </p:txBody>
      </p:sp>
      <p:grpSp>
        <p:nvGrpSpPr>
          <p:cNvPr id="17" name="Groupe 16"/>
          <p:cNvGrpSpPr/>
          <p:nvPr/>
        </p:nvGrpSpPr>
        <p:grpSpPr>
          <a:xfrm>
            <a:off x="5400092" y="1619499"/>
            <a:ext cx="540060" cy="369332"/>
            <a:chOff x="5400092" y="1619499"/>
            <a:chExt cx="540060" cy="369332"/>
          </a:xfrm>
        </p:grpSpPr>
        <p:sp>
          <p:nvSpPr>
            <p:cNvPr id="15" name="Ellipse 14"/>
            <p:cNvSpPr/>
            <p:nvPr/>
          </p:nvSpPr>
          <p:spPr>
            <a:xfrm flipV="1">
              <a:off x="5400092" y="1916831"/>
              <a:ext cx="72008"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436096" y="1619499"/>
              <a:ext cx="504056" cy="369332"/>
            </a:xfrm>
            <a:prstGeom prst="rect">
              <a:avLst/>
            </a:prstGeom>
            <a:noFill/>
          </p:spPr>
          <p:txBody>
            <a:bodyPr wrap="square" rtlCol="0">
              <a:spAutoFit/>
            </a:bodyPr>
            <a:lstStyle/>
            <a:p>
              <a:r>
                <a:rPr lang="fr-FR" b="1" dirty="0" smtClean="0">
                  <a:solidFill>
                    <a:srgbClr val="FF0000"/>
                  </a:solidFill>
                </a:rPr>
                <a:t>M</a:t>
              </a:r>
              <a:endParaRPr lang="fr-FR" b="1" dirty="0">
                <a:solidFill>
                  <a:srgbClr val="FF0000"/>
                </a:solidFill>
              </a:endParaRPr>
            </a:p>
          </p:txBody>
        </p:sp>
      </p:grpSp>
      <p:grpSp>
        <p:nvGrpSpPr>
          <p:cNvPr id="21" name="Groupe 20"/>
          <p:cNvGrpSpPr/>
          <p:nvPr/>
        </p:nvGrpSpPr>
        <p:grpSpPr>
          <a:xfrm rot="940568">
            <a:off x="4678975" y="647881"/>
            <a:ext cx="1505134" cy="2195860"/>
            <a:chOff x="4590772" y="544860"/>
            <a:chExt cx="1505134" cy="2195860"/>
          </a:xfrm>
        </p:grpSpPr>
        <p:cxnSp>
          <p:nvCxnSpPr>
            <p:cNvPr id="19" name="Connecteur en arc 18"/>
            <p:cNvCxnSpPr/>
            <p:nvPr/>
          </p:nvCxnSpPr>
          <p:spPr>
            <a:xfrm rot="16200000" flipH="1">
              <a:off x="4709906" y="1354720"/>
              <a:ext cx="1728000" cy="1044000"/>
            </a:xfrm>
            <a:prstGeom prst="curved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90772" y="544860"/>
              <a:ext cx="1141146" cy="369332"/>
            </a:xfrm>
            <a:prstGeom prst="rect">
              <a:avLst/>
            </a:prstGeom>
          </p:spPr>
          <p:txBody>
            <a:bodyPr wrap="none">
              <a:spAutoFit/>
            </a:bodyPr>
            <a:lstStyle/>
            <a:p>
              <a:r>
                <a:rPr lang="fr-FR" b="1" dirty="0" err="1">
                  <a:solidFill>
                    <a:srgbClr val="00B050"/>
                  </a:solidFill>
                </a:rPr>
                <a:t>T</a:t>
              </a:r>
              <a:r>
                <a:rPr lang="fr-FR" b="1" dirty="0" err="1" smtClean="0">
                  <a:solidFill>
                    <a:srgbClr val="00B050"/>
                  </a:solidFill>
                </a:rPr>
                <a:t>rajectory</a:t>
              </a:r>
              <a:endParaRPr lang="fr-FR" b="1" dirty="0">
                <a:solidFill>
                  <a:srgbClr val="00B050"/>
                </a:solidFill>
              </a:endParaRPr>
            </a:p>
          </p:txBody>
        </p:sp>
      </p:grpSp>
      <p:grpSp>
        <p:nvGrpSpPr>
          <p:cNvPr id="39" name="Groupe 38"/>
          <p:cNvGrpSpPr/>
          <p:nvPr/>
        </p:nvGrpSpPr>
        <p:grpSpPr>
          <a:xfrm>
            <a:off x="1057883" y="-27384"/>
            <a:ext cx="7114517" cy="6542455"/>
            <a:chOff x="1057883" y="-27384"/>
            <a:chExt cx="7114517" cy="6542455"/>
          </a:xfrm>
        </p:grpSpPr>
        <p:grpSp>
          <p:nvGrpSpPr>
            <p:cNvPr id="14" name="Groupe 13"/>
            <p:cNvGrpSpPr/>
            <p:nvPr/>
          </p:nvGrpSpPr>
          <p:grpSpPr>
            <a:xfrm>
              <a:off x="1057883" y="-27384"/>
              <a:ext cx="7114517" cy="6542455"/>
              <a:chOff x="1057883" y="-27384"/>
              <a:chExt cx="7114517" cy="6542455"/>
            </a:xfrm>
          </p:grpSpPr>
          <p:grpSp>
            <p:nvGrpSpPr>
              <p:cNvPr id="8" name="Groupe 7"/>
              <p:cNvGrpSpPr/>
              <p:nvPr/>
            </p:nvGrpSpPr>
            <p:grpSpPr>
              <a:xfrm>
                <a:off x="4067944" y="3575517"/>
                <a:ext cx="4104456" cy="461665"/>
                <a:chOff x="4211960" y="3327375"/>
                <a:chExt cx="4104456" cy="461665"/>
              </a:xfrm>
            </p:grpSpPr>
            <p:cxnSp>
              <p:nvCxnSpPr>
                <p:cNvPr id="3" name="Connecteur droit avec flèche 2"/>
                <p:cNvCxnSpPr/>
                <p:nvPr/>
              </p:nvCxnSpPr>
              <p:spPr>
                <a:xfrm flipV="1">
                  <a:off x="4211960" y="3569123"/>
                  <a:ext cx="3600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812360" y="3327375"/>
                  <a:ext cx="504056" cy="461665"/>
                </a:xfrm>
                <a:prstGeom prst="rect">
                  <a:avLst/>
                </a:prstGeom>
                <a:noFill/>
              </p:spPr>
              <p:txBody>
                <a:bodyPr wrap="square" rtlCol="0">
                  <a:spAutoFit/>
                </a:bodyPr>
                <a:lstStyle/>
                <a:p>
                  <a:r>
                    <a:rPr lang="fr-FR" sz="2400" b="1" dirty="0" smtClean="0"/>
                    <a:t>Y</a:t>
                  </a:r>
                  <a:endParaRPr lang="fr-FR" sz="2400" b="1" dirty="0"/>
                </a:p>
              </p:txBody>
            </p:sp>
          </p:grpSp>
          <p:grpSp>
            <p:nvGrpSpPr>
              <p:cNvPr id="11" name="Groupe 10"/>
              <p:cNvGrpSpPr/>
              <p:nvPr/>
            </p:nvGrpSpPr>
            <p:grpSpPr>
              <a:xfrm>
                <a:off x="1057883" y="5000473"/>
                <a:ext cx="3492000" cy="1514598"/>
                <a:chOff x="1201899" y="4752331"/>
                <a:chExt cx="3492000" cy="1514598"/>
              </a:xfrm>
            </p:grpSpPr>
            <p:cxnSp>
              <p:nvCxnSpPr>
                <p:cNvPr id="7" name="Connecteur droit avec flèche 6"/>
                <p:cNvCxnSpPr/>
                <p:nvPr/>
              </p:nvCxnSpPr>
              <p:spPr>
                <a:xfrm rot="8220000" flipV="1">
                  <a:off x="1201899" y="4752331"/>
                  <a:ext cx="349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331640" y="5805264"/>
                  <a:ext cx="504056" cy="461665"/>
                </a:xfrm>
                <a:prstGeom prst="rect">
                  <a:avLst/>
                </a:prstGeom>
                <a:noFill/>
              </p:spPr>
              <p:txBody>
                <a:bodyPr wrap="square" rtlCol="0">
                  <a:spAutoFit/>
                </a:bodyPr>
                <a:lstStyle/>
                <a:p>
                  <a:r>
                    <a:rPr lang="fr-FR" sz="2400" b="1" dirty="0" smtClean="0"/>
                    <a:t>X</a:t>
                  </a:r>
                  <a:endParaRPr lang="fr-FR" sz="2400" b="1" dirty="0"/>
                </a:p>
              </p:txBody>
            </p:sp>
          </p:grpSp>
          <p:grpSp>
            <p:nvGrpSpPr>
              <p:cNvPr id="13" name="Groupe 12"/>
              <p:cNvGrpSpPr/>
              <p:nvPr/>
            </p:nvGrpSpPr>
            <p:grpSpPr>
              <a:xfrm>
                <a:off x="3635896" y="-27384"/>
                <a:ext cx="504056" cy="3848190"/>
                <a:chOff x="3779912" y="-275526"/>
                <a:chExt cx="504056" cy="3848190"/>
              </a:xfrm>
            </p:grpSpPr>
            <p:cxnSp>
              <p:nvCxnSpPr>
                <p:cNvPr id="6" name="Connecteur droit avec flèche 5"/>
                <p:cNvCxnSpPr/>
                <p:nvPr/>
              </p:nvCxnSpPr>
              <p:spPr>
                <a:xfrm rot="16200000" flipV="1">
                  <a:off x="2339960" y="1700664"/>
                  <a:ext cx="374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779912" y="-275526"/>
                  <a:ext cx="504056" cy="461665"/>
                </a:xfrm>
                <a:prstGeom prst="rect">
                  <a:avLst/>
                </a:prstGeom>
                <a:noFill/>
              </p:spPr>
              <p:txBody>
                <a:bodyPr wrap="square" rtlCol="0">
                  <a:spAutoFit/>
                </a:bodyPr>
                <a:lstStyle/>
                <a:p>
                  <a:r>
                    <a:rPr lang="fr-FR" sz="2400" b="1" dirty="0"/>
                    <a:t>Z</a:t>
                  </a:r>
                </a:p>
              </p:txBody>
            </p:sp>
          </p:grpSp>
        </p:grpSp>
        <p:grpSp>
          <p:nvGrpSpPr>
            <p:cNvPr id="38" name="Groupe 37"/>
            <p:cNvGrpSpPr/>
            <p:nvPr/>
          </p:nvGrpSpPr>
          <p:grpSpPr>
            <a:xfrm>
              <a:off x="3217324" y="2834324"/>
              <a:ext cx="2023864" cy="1522412"/>
              <a:chOff x="1166419" y="466428"/>
              <a:chExt cx="2023864" cy="1522412"/>
            </a:xfrm>
          </p:grpSpPr>
          <mc:AlternateContent xmlns:mc="http://schemas.openxmlformats.org/markup-compatibility/2006" xmlns:a14="http://schemas.microsoft.com/office/drawing/2010/main">
            <mc:Choice Requires="a14">
              <p:sp>
                <p:nvSpPr>
                  <p:cNvPr id="34" name="Rectangle 33"/>
                  <p:cNvSpPr/>
                  <p:nvPr/>
                </p:nvSpPr>
                <p:spPr>
                  <a:xfrm>
                    <a:off x="2195736" y="1089678"/>
                    <a:ext cx="327333" cy="539122"/>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b="1" i="1" smtClean="0">
                                  <a:latin typeface="Cambria Math"/>
                                  <a:ea typeface="Calibri"/>
                                  <a:cs typeface="Times New Roman"/>
                                </a:rPr>
                              </m:ctrlPr>
                            </m:accPr>
                            <m:e>
                              <m:r>
                                <a:rPr lang="fr-FR" b="1" i="1" smtClean="0">
                                  <a:effectLst/>
                                  <a:latin typeface="Cambria Math"/>
                                  <a:ea typeface="Calibri"/>
                                  <a:cs typeface="Times New Roman"/>
                                </a:rPr>
                                <m:t>𝒋</m:t>
                              </m:r>
                            </m:e>
                          </m:acc>
                        </m:oMath>
                      </m:oMathPara>
                    </a14:m>
                    <a:endParaRPr lang="fr-FR" sz="1400" dirty="0">
                      <a:ea typeface="Calibri"/>
                      <a:cs typeface="Times New Roman"/>
                    </a:endParaRPr>
                  </a:p>
                </p:txBody>
              </p:sp>
            </mc:Choice>
            <mc:Fallback xmlns="">
              <p:sp>
                <p:nvSpPr>
                  <p:cNvPr id="34" name="Rectangle 33"/>
                  <p:cNvSpPr>
                    <a:spLocks noRot="1" noChangeAspect="1" noMove="1" noResize="1" noEditPoints="1" noAdjustHandles="1" noChangeArrowheads="1" noChangeShapeType="1" noTextEdit="1"/>
                  </p:cNvSpPr>
                  <p:nvPr/>
                </p:nvSpPr>
                <p:spPr>
                  <a:xfrm>
                    <a:off x="2195736" y="1089678"/>
                    <a:ext cx="327333" cy="539122"/>
                  </a:xfrm>
                  <a:prstGeom prst="rect">
                    <a:avLst/>
                  </a:prstGeom>
                  <a:blipFill rotWithShape="1">
                    <a:blip r:embed="rId2"/>
                    <a:stretch>
                      <a:fillRect/>
                    </a:stretch>
                  </a:blipFill>
                  <a:ln>
                    <a:noFill/>
                  </a:ln>
                </p:spPr>
                <p:txBody>
                  <a:bodyPr/>
                  <a:lstStyle/>
                  <a:p>
                    <a:r>
                      <a:rPr lang="fr-FR">
                        <a:noFill/>
                      </a:rPr>
                      <a:t> </a:t>
                    </a:r>
                  </a:p>
                </p:txBody>
              </p:sp>
            </mc:Fallback>
          </mc:AlternateContent>
          <p:grpSp>
            <p:nvGrpSpPr>
              <p:cNvPr id="37" name="Groupe 36"/>
              <p:cNvGrpSpPr/>
              <p:nvPr/>
            </p:nvGrpSpPr>
            <p:grpSpPr>
              <a:xfrm>
                <a:off x="1166419" y="466428"/>
                <a:ext cx="2023864" cy="1522412"/>
                <a:chOff x="1166419" y="466428"/>
                <a:chExt cx="2023864" cy="1522412"/>
              </a:xfrm>
            </p:grpSpPr>
            <mc:AlternateContent xmlns:mc="http://schemas.openxmlformats.org/markup-compatibility/2006" xmlns:a14="http://schemas.microsoft.com/office/drawing/2010/main">
              <mc:Choice Requires="a14">
                <p:sp>
                  <p:nvSpPr>
                    <p:cNvPr id="33" name="Rectangle 32"/>
                    <p:cNvSpPr/>
                    <p:nvPr/>
                  </p:nvSpPr>
                  <p:spPr>
                    <a:xfrm>
                      <a:off x="1475656" y="1449718"/>
                      <a:ext cx="322524" cy="539122"/>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b="1" i="1">
                                    <a:latin typeface="Cambria Math"/>
                                    <a:ea typeface="Calibri"/>
                                    <a:cs typeface="Times New Roman"/>
                                  </a:rPr>
                                </m:ctrlPr>
                              </m:accPr>
                              <m:e>
                                <m:r>
                                  <a:rPr lang="fr-FR" b="1" i="1">
                                    <a:effectLst/>
                                    <a:latin typeface="Cambria Math"/>
                                    <a:ea typeface="Calibri"/>
                                    <a:cs typeface="Times New Roman"/>
                                  </a:rPr>
                                  <m:t>𝒊</m:t>
                                </m:r>
                              </m:e>
                            </m:acc>
                          </m:oMath>
                        </m:oMathPara>
                      </a14:m>
                      <a:endParaRPr lang="fr-FR" sz="1400" dirty="0">
                        <a:ea typeface="Calibri"/>
                        <a:cs typeface="Times New Roman"/>
                      </a:endParaRPr>
                    </a:p>
                  </p:txBody>
                </p:sp>
              </mc:Choice>
              <mc:Fallback xmlns="">
                <p:sp>
                  <p:nvSpPr>
                    <p:cNvPr id="33" name="Rectangle 32"/>
                    <p:cNvSpPr>
                      <a:spLocks noRot="1" noChangeAspect="1" noMove="1" noResize="1" noEditPoints="1" noAdjustHandles="1" noChangeArrowheads="1" noChangeShapeType="1" noTextEdit="1"/>
                    </p:cNvSpPr>
                    <p:nvPr/>
                  </p:nvSpPr>
                  <p:spPr>
                    <a:xfrm>
                      <a:off x="1475656" y="1449718"/>
                      <a:ext cx="322524" cy="539122"/>
                    </a:xfrm>
                    <a:prstGeom prst="rect">
                      <a:avLst/>
                    </a:prstGeom>
                    <a:blipFill rotWithShape="1">
                      <a:blip r:embed="rId3"/>
                      <a:stretch>
                        <a:fillRect/>
                      </a:stretch>
                    </a:blipFill>
                    <a:ln>
                      <a:noFill/>
                    </a:ln>
                  </p:spPr>
                  <p:txBody>
                    <a:bodyPr/>
                    <a:lstStyle/>
                    <a:p>
                      <a:r>
                        <a:rPr lang="fr-FR">
                          <a:noFill/>
                        </a:rPr>
                        <a:t> </a:t>
                      </a:r>
                    </a:p>
                  </p:txBody>
                </p:sp>
              </mc:Fallback>
            </mc:AlternateContent>
            <p:grpSp>
              <p:nvGrpSpPr>
                <p:cNvPr id="36" name="Groupe 35"/>
                <p:cNvGrpSpPr/>
                <p:nvPr/>
              </p:nvGrpSpPr>
              <p:grpSpPr>
                <a:xfrm>
                  <a:off x="1166419" y="466428"/>
                  <a:ext cx="2023864" cy="1370521"/>
                  <a:chOff x="1166419" y="466428"/>
                  <a:chExt cx="2023864" cy="1370521"/>
                </a:xfrm>
              </p:grpSpPr>
              <p:grpSp>
                <p:nvGrpSpPr>
                  <p:cNvPr id="32" name="Groupe 31"/>
                  <p:cNvGrpSpPr/>
                  <p:nvPr/>
                </p:nvGrpSpPr>
                <p:grpSpPr>
                  <a:xfrm>
                    <a:off x="1166419" y="466428"/>
                    <a:ext cx="2023864" cy="1370521"/>
                    <a:chOff x="1166419" y="466428"/>
                    <a:chExt cx="2023864" cy="1370521"/>
                  </a:xfrm>
                </p:grpSpPr>
                <p:grpSp>
                  <p:nvGrpSpPr>
                    <p:cNvPr id="23" name="Groupe 22"/>
                    <p:cNvGrpSpPr/>
                    <p:nvPr/>
                  </p:nvGrpSpPr>
                  <p:grpSpPr>
                    <a:xfrm>
                      <a:off x="2017039" y="1375284"/>
                      <a:ext cx="1173244" cy="461665"/>
                      <a:chOff x="4100726" y="3327375"/>
                      <a:chExt cx="4215690" cy="1656714"/>
                    </a:xfrm>
                  </p:grpSpPr>
                  <p:cxnSp>
                    <p:nvCxnSpPr>
                      <p:cNvPr id="30" name="Connecteur droit avec flèche 29"/>
                      <p:cNvCxnSpPr/>
                      <p:nvPr/>
                    </p:nvCxnSpPr>
                    <p:spPr>
                      <a:xfrm flipV="1">
                        <a:off x="4100726" y="3569122"/>
                        <a:ext cx="360000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7812359" y="3327375"/>
                        <a:ext cx="504057" cy="1656714"/>
                      </a:xfrm>
                      <a:prstGeom prst="rect">
                        <a:avLst/>
                      </a:prstGeom>
                      <a:noFill/>
                      <a:ln>
                        <a:noFill/>
                      </a:ln>
                    </p:spPr>
                    <p:txBody>
                      <a:bodyPr wrap="square" rtlCol="0">
                        <a:spAutoFit/>
                      </a:bodyPr>
                      <a:lstStyle/>
                      <a:p>
                        <a:endParaRPr lang="fr-FR" sz="2400" b="1" dirty="0"/>
                      </a:p>
                    </p:txBody>
                  </p:sp>
                </p:grpSp>
                <p:cxnSp>
                  <p:nvCxnSpPr>
                    <p:cNvPr id="28" name="Connecteur droit avec flèche 27"/>
                    <p:cNvCxnSpPr/>
                    <p:nvPr/>
                  </p:nvCxnSpPr>
                  <p:spPr>
                    <a:xfrm rot="8220000" flipV="1">
                      <a:off x="1166419" y="1772366"/>
                      <a:ext cx="97183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1907715" y="466428"/>
                      <a:ext cx="140281" cy="977208"/>
                      <a:chOff x="3707904" y="65886"/>
                      <a:chExt cx="504056" cy="3506776"/>
                    </a:xfrm>
                  </p:grpSpPr>
                  <p:cxnSp>
                    <p:nvCxnSpPr>
                      <p:cNvPr id="26" name="Connecteur droit avec flèche 25"/>
                      <p:cNvCxnSpPr/>
                      <p:nvPr/>
                    </p:nvCxnSpPr>
                    <p:spPr>
                      <a:xfrm rot="16200000" flipV="1">
                        <a:off x="2390728" y="1862663"/>
                        <a:ext cx="341999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707904" y="65886"/>
                        <a:ext cx="504056" cy="1656715"/>
                      </a:xfrm>
                      <a:prstGeom prst="rect">
                        <a:avLst/>
                      </a:prstGeom>
                      <a:noFill/>
                      <a:ln>
                        <a:noFill/>
                      </a:ln>
                    </p:spPr>
                    <p:txBody>
                      <a:bodyPr wrap="square" rtlCol="0">
                        <a:spAutoFit/>
                      </a:bodyPr>
                      <a:lstStyle/>
                      <a:p>
                        <a:endParaRPr lang="fr-FR" sz="2400" b="1" dirty="0"/>
                      </a:p>
                    </p:txBody>
                  </p:sp>
                </p:grpSp>
              </p:grpSp>
              <mc:AlternateContent xmlns:mc="http://schemas.openxmlformats.org/markup-compatibility/2006" xmlns:a14="http://schemas.microsoft.com/office/drawing/2010/main">
                <mc:Choice Requires="a14">
                  <p:sp>
                    <p:nvSpPr>
                      <p:cNvPr id="35" name="Rectangle 34"/>
                      <p:cNvSpPr/>
                      <p:nvPr/>
                    </p:nvSpPr>
                    <p:spPr>
                      <a:xfrm>
                        <a:off x="1691680" y="714254"/>
                        <a:ext cx="378629" cy="586443"/>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b="1" i="1" smtClean="0">
                                      <a:latin typeface="Cambria Math"/>
                                      <a:ea typeface="Calibri"/>
                                      <a:cs typeface="Times New Roman"/>
                                    </a:rPr>
                                  </m:ctrlPr>
                                </m:accPr>
                                <m:e>
                                  <m:r>
                                    <a:rPr lang="fr-FR" b="1" i="1" smtClean="0">
                                      <a:latin typeface="Cambria Math"/>
                                      <a:ea typeface="Calibri"/>
                                      <a:cs typeface="Times New Roman"/>
                                    </a:rPr>
                                    <m:t>𝒌</m:t>
                                  </m:r>
                                </m:e>
                              </m:acc>
                            </m:oMath>
                          </m:oMathPara>
                        </a14:m>
                        <a:endParaRPr lang="fr-FR" sz="1400" dirty="0">
                          <a:ea typeface="Calibri"/>
                          <a:cs typeface="Times New Roman"/>
                        </a:endParaRPr>
                      </a:p>
                    </p:txBody>
                  </p:sp>
                </mc:Choice>
                <mc:Fallback xmlns="">
                  <p:sp>
                    <p:nvSpPr>
                      <p:cNvPr id="35" name="Rectangle 34"/>
                      <p:cNvSpPr>
                        <a:spLocks noRot="1" noChangeAspect="1" noMove="1" noResize="1" noEditPoints="1" noAdjustHandles="1" noChangeArrowheads="1" noChangeShapeType="1" noTextEdit="1"/>
                      </p:cNvSpPr>
                      <p:nvPr/>
                    </p:nvSpPr>
                    <p:spPr>
                      <a:xfrm>
                        <a:off x="1691680" y="714254"/>
                        <a:ext cx="378629" cy="586443"/>
                      </a:xfrm>
                      <a:prstGeom prst="rect">
                        <a:avLst/>
                      </a:prstGeom>
                      <a:blipFill rotWithShape="1">
                        <a:blip r:embed="rId4"/>
                        <a:stretch>
                          <a:fillRect/>
                        </a:stretch>
                      </a:blipFill>
                      <a:ln>
                        <a:noFill/>
                      </a:ln>
                    </p:spPr>
                    <p:txBody>
                      <a:bodyPr/>
                      <a:lstStyle/>
                      <a:p>
                        <a:r>
                          <a:rPr lang="fr-FR">
                            <a:noFill/>
                          </a:rPr>
                          <a:t> </a:t>
                        </a:r>
                      </a:p>
                    </p:txBody>
                  </p:sp>
                </mc:Fallback>
              </mc:AlternateContent>
            </p:grpSp>
          </p:grpSp>
        </p:grpSp>
      </p:grpSp>
      <p:grpSp>
        <p:nvGrpSpPr>
          <p:cNvPr id="48" name="Groupe 47"/>
          <p:cNvGrpSpPr/>
          <p:nvPr/>
        </p:nvGrpSpPr>
        <p:grpSpPr>
          <a:xfrm>
            <a:off x="4058622" y="1916831"/>
            <a:ext cx="1413478" cy="1903976"/>
            <a:chOff x="4058622" y="1916831"/>
            <a:chExt cx="1413478" cy="1903976"/>
          </a:xfrm>
        </p:grpSpPr>
        <p:cxnSp>
          <p:nvCxnSpPr>
            <p:cNvPr id="41" name="Connecteur droit avec flèche 40"/>
            <p:cNvCxnSpPr/>
            <p:nvPr/>
          </p:nvCxnSpPr>
          <p:spPr>
            <a:xfrm flipV="1">
              <a:off x="4058622" y="1916831"/>
              <a:ext cx="1413478" cy="190397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4473260" y="2349063"/>
                  <a:ext cx="458780" cy="716093"/>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ea typeface="Calibri"/>
                                <a:cs typeface="Times New Roman"/>
                              </a:rPr>
                            </m:ctrlPr>
                          </m:accPr>
                          <m:e>
                            <m:r>
                              <a:rPr lang="fr-FR" sz="2800" b="1" i="1" smtClean="0">
                                <a:solidFill>
                                  <a:srgbClr val="7030A0"/>
                                </a:solidFill>
                                <a:effectLst/>
                                <a:latin typeface="Cambria Math"/>
                                <a:ea typeface="Calibri"/>
                                <a:cs typeface="Times New Roman"/>
                              </a:rPr>
                              <m:t>𝒓</m:t>
                            </m:r>
                          </m:e>
                        </m:acc>
                      </m:oMath>
                    </m:oMathPara>
                  </a14:m>
                  <a:endParaRPr lang="fr-FR" sz="2000" dirty="0">
                    <a:solidFill>
                      <a:srgbClr val="7030A0"/>
                    </a:solidFill>
                    <a:ea typeface="Calibri"/>
                    <a:cs typeface="Times New Roman"/>
                  </a:endParaRPr>
                </a:p>
              </p:txBody>
            </p:sp>
          </mc:Choice>
          <mc:Fallback xmlns="">
            <p:sp>
              <p:nvSpPr>
                <p:cNvPr id="47" name="Rectangle 46"/>
                <p:cNvSpPr>
                  <a:spLocks noRot="1" noChangeAspect="1" noMove="1" noResize="1" noEditPoints="1" noAdjustHandles="1" noChangeArrowheads="1" noChangeShapeType="1" noTextEdit="1"/>
                </p:cNvSpPr>
                <p:nvPr/>
              </p:nvSpPr>
              <p:spPr>
                <a:xfrm>
                  <a:off x="4473260" y="2349063"/>
                  <a:ext cx="458780" cy="716093"/>
                </a:xfrm>
                <a:prstGeom prst="rect">
                  <a:avLst/>
                </a:prstGeom>
                <a:blipFill rotWithShape="1">
                  <a:blip r:embed="rId5"/>
                  <a:stretch>
                    <a:fillRect/>
                  </a:stretch>
                </a:blipFill>
              </p:spPr>
              <p:txBody>
                <a:bodyPr/>
                <a:lstStyle/>
                <a:p>
                  <a:r>
                    <a:rPr lang="fr-FR">
                      <a:noFill/>
                    </a:rPr>
                    <a:t> </a:t>
                  </a:r>
                </a:p>
              </p:txBody>
            </p:sp>
          </mc:Fallback>
        </mc:AlternateContent>
      </p:grpSp>
      <p:cxnSp>
        <p:nvCxnSpPr>
          <p:cNvPr id="50" name="Connecteur droit 49"/>
          <p:cNvCxnSpPr/>
          <p:nvPr/>
        </p:nvCxnSpPr>
        <p:spPr>
          <a:xfrm rot="5400000">
            <a:off x="3906100" y="3518831"/>
            <a:ext cx="313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e 50"/>
          <p:cNvGrpSpPr/>
          <p:nvPr/>
        </p:nvGrpSpPr>
        <p:grpSpPr>
          <a:xfrm>
            <a:off x="5436096" y="5075892"/>
            <a:ext cx="504056" cy="369332"/>
            <a:chOff x="5400092" y="1907531"/>
            <a:chExt cx="504056" cy="369332"/>
          </a:xfrm>
        </p:grpSpPr>
        <p:sp>
          <p:nvSpPr>
            <p:cNvPr id="52" name="Ellipse 51"/>
            <p:cNvSpPr/>
            <p:nvPr/>
          </p:nvSpPr>
          <p:spPr>
            <a:xfrm flipV="1">
              <a:off x="5400092" y="1916831"/>
              <a:ext cx="72008"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5400092" y="1907531"/>
              <a:ext cx="504056" cy="369332"/>
            </a:xfrm>
            <a:prstGeom prst="rect">
              <a:avLst/>
            </a:prstGeom>
            <a:noFill/>
          </p:spPr>
          <p:txBody>
            <a:bodyPr wrap="square" rtlCol="0">
              <a:spAutoFit/>
            </a:bodyPr>
            <a:lstStyle/>
            <a:p>
              <a:r>
                <a:rPr lang="fr-FR" b="1" dirty="0" smtClean="0">
                  <a:solidFill>
                    <a:srgbClr val="FF0000"/>
                  </a:solidFill>
                </a:rPr>
                <a:t>m</a:t>
              </a:r>
              <a:endParaRPr lang="fr-FR" b="1" dirty="0">
                <a:solidFill>
                  <a:srgbClr val="FF0000"/>
                </a:solidFill>
              </a:endParaRPr>
            </a:p>
          </p:txBody>
        </p:sp>
      </p:grpSp>
      <p:grpSp>
        <p:nvGrpSpPr>
          <p:cNvPr id="59" name="Groupe 58"/>
          <p:cNvGrpSpPr/>
          <p:nvPr/>
        </p:nvGrpSpPr>
        <p:grpSpPr>
          <a:xfrm>
            <a:off x="2267744" y="4868260"/>
            <a:ext cx="3178897" cy="461665"/>
            <a:chOff x="2267744" y="4868260"/>
            <a:chExt cx="3178897" cy="461665"/>
          </a:xfrm>
        </p:grpSpPr>
        <p:cxnSp>
          <p:nvCxnSpPr>
            <p:cNvPr id="55" name="Connecteur droit 54"/>
            <p:cNvCxnSpPr>
              <a:stCxn id="52" idx="1"/>
            </p:cNvCxnSpPr>
            <p:nvPr/>
          </p:nvCxnSpPr>
          <p:spPr>
            <a:xfrm flipH="1" flipV="1">
              <a:off x="2699792" y="5121192"/>
              <a:ext cx="274684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2267744" y="4868260"/>
              <a:ext cx="504056" cy="461665"/>
            </a:xfrm>
            <a:prstGeom prst="rect">
              <a:avLst/>
            </a:prstGeom>
            <a:noFill/>
          </p:spPr>
          <p:txBody>
            <a:bodyPr wrap="square" rtlCol="0">
              <a:spAutoFit/>
            </a:bodyPr>
            <a:lstStyle/>
            <a:p>
              <a:r>
                <a:rPr lang="fr-FR" sz="2400" b="1" dirty="0" smtClean="0">
                  <a:latin typeface="Berlin Sans FB Demi" pitchFamily="34" charset="0"/>
                </a:rPr>
                <a:t>x</a:t>
              </a:r>
              <a:endParaRPr lang="fr-FR" sz="2400" b="1" dirty="0">
                <a:latin typeface="Berlin Sans FB Demi" pitchFamily="34" charset="0"/>
              </a:endParaRPr>
            </a:p>
          </p:txBody>
        </p:sp>
      </p:grpSp>
      <mc:AlternateContent xmlns:mc="http://schemas.openxmlformats.org/markup-compatibility/2006" xmlns:a14="http://schemas.microsoft.com/office/drawing/2010/main">
        <mc:Choice Requires="a14">
          <p:sp>
            <p:nvSpPr>
              <p:cNvPr id="60" name="Rectangle 59"/>
              <p:cNvSpPr/>
              <p:nvPr/>
            </p:nvSpPr>
            <p:spPr>
              <a:xfrm>
                <a:off x="2411760" y="2144601"/>
                <a:ext cx="829073" cy="708335"/>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fr-FR" sz="2400" b="1" i="1" smtClean="0">
                          <a:solidFill>
                            <a:srgbClr val="FF0000"/>
                          </a:solidFill>
                          <a:effectLst/>
                          <a:latin typeface="Cambria Math"/>
                          <a:ea typeface="Calibri"/>
                          <a:cs typeface="Times New Roman"/>
                        </a:rPr>
                        <m:t>+</m:t>
                      </m:r>
                      <m:r>
                        <a:rPr lang="fr-FR" sz="2400" b="1" i="1" smtClean="0">
                          <a:solidFill>
                            <a:srgbClr val="FF0000"/>
                          </a:solidFill>
                          <a:effectLst/>
                          <a:latin typeface="Cambria Math"/>
                          <a:ea typeface="Calibri"/>
                          <a:cs typeface="Times New Roman"/>
                        </a:rPr>
                        <m:t>𝒛</m:t>
                      </m:r>
                      <m:acc>
                        <m:accPr>
                          <m:chr m:val="⃗"/>
                          <m:ctrlPr>
                            <a:rPr lang="fr-FR" sz="2400" b="1" i="1">
                              <a:solidFill>
                                <a:srgbClr val="FF0000"/>
                              </a:solidFill>
                              <a:effectLst/>
                              <a:latin typeface="Cambria Math"/>
                              <a:ea typeface="Calibri"/>
                              <a:cs typeface="Times New Roman"/>
                            </a:rPr>
                          </m:ctrlPr>
                        </m:accPr>
                        <m:e>
                          <m:r>
                            <a:rPr lang="fr-FR" sz="2400" b="1" i="1">
                              <a:solidFill>
                                <a:srgbClr val="FF0000"/>
                              </a:solidFill>
                              <a:effectLst/>
                              <a:latin typeface="Cambria Math"/>
                              <a:ea typeface="Calibri"/>
                              <a:cs typeface="Times New Roman"/>
                            </a:rPr>
                            <m:t>𝒌</m:t>
                          </m:r>
                        </m:e>
                      </m:acc>
                    </m:oMath>
                  </m:oMathPara>
                </a14:m>
                <a:endParaRPr lang="fr-FR" dirty="0">
                  <a:solidFill>
                    <a:srgbClr val="FF0000"/>
                  </a:solidFill>
                  <a:ea typeface="Calibri"/>
                  <a:cs typeface="Times New Roman"/>
                </a:endParaRPr>
              </a:p>
            </p:txBody>
          </p:sp>
        </mc:Choice>
        <mc:Fallback xmlns="">
          <p:sp>
            <p:nvSpPr>
              <p:cNvPr id="60" name="Rectangle 59"/>
              <p:cNvSpPr>
                <a:spLocks noRot="1" noChangeAspect="1" noMove="1" noResize="1" noEditPoints="1" noAdjustHandles="1" noChangeArrowheads="1" noChangeShapeType="1" noTextEdit="1"/>
              </p:cNvSpPr>
              <p:nvPr/>
            </p:nvSpPr>
            <p:spPr>
              <a:xfrm>
                <a:off x="2411760" y="2144601"/>
                <a:ext cx="829073" cy="708335"/>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174149" y="2141604"/>
                <a:ext cx="1325427" cy="508857"/>
              </a:xfrm>
              <a:prstGeom prst="rect">
                <a:avLst/>
              </a:prstGeom>
              <a:noFill/>
              <a:ln>
                <a:no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𝑶𝑴</m:t>
                          </m:r>
                        </m:e>
                      </m:acc>
                      <m:r>
                        <a:rPr lang="fr-FR" sz="2400" b="1" i="1">
                          <a:solidFill>
                            <a:srgbClr val="FF0000"/>
                          </a:solidFill>
                          <a:latin typeface="Cambria Math"/>
                          <a:ea typeface="Calibri"/>
                          <a:cs typeface="Times New Roman"/>
                        </a:rPr>
                        <m:t>=</m:t>
                      </m:r>
                      <m:acc>
                        <m:accPr>
                          <m:chr m:val="⃗"/>
                          <m:ctrlPr>
                            <a:rPr lang="fr-FR" sz="2400" b="1" i="1">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𝒓</m:t>
                          </m:r>
                        </m:e>
                      </m:acc>
                    </m:oMath>
                  </m:oMathPara>
                </a14:m>
                <a:endParaRPr lang="fr-FR" dirty="0">
                  <a:solidFill>
                    <a:srgbClr val="FF0000"/>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174149" y="2141604"/>
                <a:ext cx="1325427" cy="508857"/>
              </a:xfrm>
              <a:prstGeom prst="rect">
                <a:avLst/>
              </a:prstGeom>
              <a:blipFill rotWithShape="1">
                <a:blip r:embed="rId7"/>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1259632" y="2165199"/>
                <a:ext cx="860043"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0000"/>
                          </a:solidFill>
                          <a:latin typeface="Cambria Math"/>
                          <a:ea typeface="Calibri"/>
                          <a:cs typeface="Times New Roman"/>
                        </a:rPr>
                        <m:t>=</m:t>
                      </m:r>
                      <m:r>
                        <a:rPr lang="fr-FR" sz="2400" b="1" i="1" smtClean="0">
                          <a:solidFill>
                            <a:srgbClr val="FF0000"/>
                          </a:solidFill>
                          <a:latin typeface="Cambria Math"/>
                          <a:ea typeface="Calibri"/>
                          <a:cs typeface="Times New Roman"/>
                        </a:rPr>
                        <m:t>𝒙</m:t>
                      </m:r>
                      <m:acc>
                        <m:accPr>
                          <m:chr m:val="⃗"/>
                          <m:ctrlPr>
                            <a:rPr lang="fr-FR" sz="2400" b="1" i="1">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𝒊</m:t>
                          </m:r>
                        </m:e>
                      </m:acc>
                    </m:oMath>
                  </m:oMathPara>
                </a14:m>
                <a:endParaRPr lang="fr-FR" dirty="0"/>
              </a:p>
            </p:txBody>
          </p:sp>
        </mc:Choice>
        <mc:Fallback xmlns="">
          <p:sp>
            <p:nvSpPr>
              <p:cNvPr id="64" name="Rectangle 63"/>
              <p:cNvSpPr>
                <a:spLocks noRot="1" noChangeAspect="1" noMove="1" noResize="1" noEditPoints="1" noAdjustHandles="1" noChangeArrowheads="1" noChangeShapeType="1" noTextEdit="1"/>
              </p:cNvSpPr>
              <p:nvPr/>
            </p:nvSpPr>
            <p:spPr>
              <a:xfrm>
                <a:off x="1259632" y="2165199"/>
                <a:ext cx="860043" cy="461665"/>
              </a:xfrm>
              <a:prstGeom prst="rect">
                <a:avLst/>
              </a:prstGeom>
              <a:blipFill rotWithShape="1">
                <a:blip r:embed="rId8"/>
                <a:stretch>
                  <a:fillRect t="-19737" r="-44681"/>
                </a:stretch>
              </a:blipFill>
            </p:spPr>
            <p:txBody>
              <a:bodyPr/>
              <a:lstStyle/>
              <a:p>
                <a:r>
                  <a:rPr lang="fr-FR">
                    <a:noFill/>
                  </a:rPr>
                  <a:t> </a:t>
                </a:r>
              </a:p>
            </p:txBody>
          </p:sp>
        </mc:Fallback>
      </mc:AlternateContent>
      <p:grpSp>
        <p:nvGrpSpPr>
          <p:cNvPr id="70" name="Groupe 69"/>
          <p:cNvGrpSpPr/>
          <p:nvPr/>
        </p:nvGrpSpPr>
        <p:grpSpPr>
          <a:xfrm>
            <a:off x="5508104" y="3295989"/>
            <a:ext cx="1872208" cy="1825203"/>
            <a:chOff x="5508104" y="3295989"/>
            <a:chExt cx="1872208" cy="1825203"/>
          </a:xfrm>
        </p:grpSpPr>
        <p:cxnSp>
          <p:nvCxnSpPr>
            <p:cNvPr id="66" name="Connecteur droit 65"/>
            <p:cNvCxnSpPr/>
            <p:nvPr/>
          </p:nvCxnSpPr>
          <p:spPr>
            <a:xfrm flipV="1">
              <a:off x="5508104" y="3789192"/>
              <a:ext cx="1476000" cy="1332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6876256" y="3295989"/>
              <a:ext cx="504056" cy="461665"/>
            </a:xfrm>
            <a:prstGeom prst="rect">
              <a:avLst/>
            </a:prstGeom>
            <a:noFill/>
          </p:spPr>
          <p:txBody>
            <a:bodyPr wrap="square" rtlCol="0">
              <a:spAutoFit/>
            </a:bodyPr>
            <a:lstStyle/>
            <a:p>
              <a:r>
                <a:rPr lang="fr-FR" sz="2400" b="1" dirty="0" smtClean="0">
                  <a:latin typeface="Berlin Sans FB Demi" pitchFamily="34" charset="0"/>
                </a:rPr>
                <a:t>y</a:t>
              </a:r>
              <a:endParaRPr lang="fr-FR" sz="2400" b="1" dirty="0">
                <a:latin typeface="Berlin Sans FB Demi" pitchFamily="34" charset="0"/>
              </a:endParaRPr>
            </a:p>
          </p:txBody>
        </p:sp>
      </p:grpSp>
      <mc:AlternateContent xmlns:mc="http://schemas.openxmlformats.org/markup-compatibility/2006" xmlns:a14="http://schemas.microsoft.com/office/drawing/2010/main">
        <mc:Choice Requires="a14">
          <p:sp>
            <p:nvSpPr>
              <p:cNvPr id="71" name="Rectangle 70"/>
              <p:cNvSpPr/>
              <p:nvPr/>
            </p:nvSpPr>
            <p:spPr>
              <a:xfrm>
                <a:off x="1874046" y="2188796"/>
                <a:ext cx="7873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0000"/>
                          </a:solidFill>
                          <a:latin typeface="Cambria Math"/>
                          <a:ea typeface="Calibri"/>
                          <a:cs typeface="Times New Roman"/>
                        </a:rPr>
                        <m:t>+</m:t>
                      </m:r>
                      <m:r>
                        <a:rPr lang="fr-FR" sz="2400" b="1" i="1" smtClean="0">
                          <a:solidFill>
                            <a:srgbClr val="FF0000"/>
                          </a:solidFill>
                          <a:latin typeface="Cambria Math"/>
                          <a:ea typeface="Calibri"/>
                          <a:cs typeface="Times New Roman"/>
                        </a:rPr>
                        <m:t>𝒚</m:t>
                      </m:r>
                      <m:acc>
                        <m:accPr>
                          <m:chr m:val="⃗"/>
                          <m:ctrlPr>
                            <a:rPr lang="fr-FR" sz="2400" b="1" i="1">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𝒋</m:t>
                          </m:r>
                        </m:e>
                      </m:acc>
                    </m:oMath>
                  </m:oMathPara>
                </a14:m>
                <a:endParaRPr lang="fr-FR" dirty="0">
                  <a:solidFill>
                    <a:srgbClr val="FF0000"/>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a:off x="1874046" y="2188796"/>
                <a:ext cx="787395" cy="461665"/>
              </a:xfrm>
              <a:prstGeom prst="rect">
                <a:avLst/>
              </a:prstGeom>
              <a:blipFill rotWithShape="1">
                <a:blip r:embed="rId9"/>
                <a:stretch>
                  <a:fillRect t="-19737" r="-48462" b="-10526"/>
                </a:stretch>
              </a:blipFill>
            </p:spPr>
            <p:txBody>
              <a:bodyPr/>
              <a:lstStyle/>
              <a:p>
                <a:r>
                  <a:rPr lang="fr-FR">
                    <a:noFill/>
                  </a:rPr>
                  <a:t> </a:t>
                </a:r>
              </a:p>
            </p:txBody>
          </p:sp>
        </mc:Fallback>
      </mc:AlternateContent>
      <p:grpSp>
        <p:nvGrpSpPr>
          <p:cNvPr id="75" name="Groupe 74"/>
          <p:cNvGrpSpPr/>
          <p:nvPr/>
        </p:nvGrpSpPr>
        <p:grpSpPr>
          <a:xfrm>
            <a:off x="3707904" y="456890"/>
            <a:ext cx="1764196" cy="1531941"/>
            <a:chOff x="3707904" y="456890"/>
            <a:chExt cx="1764196" cy="1531941"/>
          </a:xfrm>
        </p:grpSpPr>
        <p:cxnSp>
          <p:nvCxnSpPr>
            <p:cNvPr id="73" name="Connecteur droit 72"/>
            <p:cNvCxnSpPr/>
            <p:nvPr/>
          </p:nvCxnSpPr>
          <p:spPr>
            <a:xfrm>
              <a:off x="4104100" y="652446"/>
              <a:ext cx="1368000" cy="13363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3707904" y="456890"/>
              <a:ext cx="504056" cy="461665"/>
            </a:xfrm>
            <a:prstGeom prst="rect">
              <a:avLst/>
            </a:prstGeom>
            <a:noFill/>
          </p:spPr>
          <p:txBody>
            <a:bodyPr wrap="square" rtlCol="0">
              <a:spAutoFit/>
            </a:bodyPr>
            <a:lstStyle/>
            <a:p>
              <a:r>
                <a:rPr lang="fr-FR" sz="2400" b="1" dirty="0" smtClean="0">
                  <a:latin typeface="Berlin Sans FB Demi" pitchFamily="34" charset="0"/>
                </a:rPr>
                <a:t>z</a:t>
              </a:r>
              <a:endParaRPr lang="fr-FR" sz="2400" b="1" dirty="0">
                <a:latin typeface="Berlin Sans FB Demi" pitchFamily="34" charset="0"/>
              </a:endParaRPr>
            </a:p>
          </p:txBody>
        </p:sp>
      </p:grpSp>
      <p:sp>
        <p:nvSpPr>
          <p:cNvPr id="76" name="Rectangle 75"/>
          <p:cNvSpPr/>
          <p:nvPr/>
        </p:nvSpPr>
        <p:spPr>
          <a:xfrm>
            <a:off x="4004864" y="5821911"/>
            <a:ext cx="2898807" cy="646331"/>
          </a:xfrm>
          <a:prstGeom prst="rect">
            <a:avLst/>
          </a:prstGeom>
        </p:spPr>
        <p:txBody>
          <a:bodyPr wrap="none">
            <a:spAutoFit/>
          </a:bodyPr>
          <a:lstStyle/>
          <a:p>
            <a:r>
              <a:rPr lang="fr-FR" b="1" dirty="0" smtClean="0">
                <a:latin typeface="Arial Rounded MT Bold" pitchFamily="34" charset="0"/>
              </a:rPr>
              <a:t>Figure 1: Position </a:t>
            </a:r>
            <a:r>
              <a:rPr lang="fr-FR" b="1" dirty="0" err="1">
                <a:latin typeface="Arial Rounded MT Bold" pitchFamily="34" charset="0"/>
              </a:rPr>
              <a:t>vector</a:t>
            </a:r>
            <a:endParaRPr lang="fr-FR" b="1" dirty="0">
              <a:latin typeface="Arial Rounded MT Bold" pitchFamily="34" charset="0"/>
            </a:endParaRPr>
          </a:p>
          <a:p>
            <a:r>
              <a:rPr lang="fr-FR" b="1" dirty="0">
                <a:latin typeface="Arial Rounded MT Bold" pitchFamily="34" charset="0"/>
              </a:rPr>
              <a:t> </a:t>
            </a:r>
          </a:p>
        </p:txBody>
      </p:sp>
      <p:sp>
        <p:nvSpPr>
          <p:cNvPr id="77" name="Rectangle 76"/>
          <p:cNvSpPr/>
          <p:nvPr/>
        </p:nvSpPr>
        <p:spPr>
          <a:xfrm>
            <a:off x="5100907" y="5868740"/>
            <a:ext cx="184731" cy="369332"/>
          </a:xfrm>
          <a:prstGeom prst="rect">
            <a:avLst/>
          </a:prstGeom>
        </p:spPr>
        <p:txBody>
          <a:bodyPr wrap="none">
            <a:spAutoFit/>
          </a:bodyPr>
          <a:lstStyle/>
          <a:p>
            <a:endParaRPr lang="fr-FR" dirty="0"/>
          </a:p>
        </p:txBody>
      </p:sp>
      <p:cxnSp>
        <p:nvCxnSpPr>
          <p:cNvPr id="4" name="Connecteur droit 3"/>
          <p:cNvCxnSpPr/>
          <p:nvPr/>
        </p:nvCxnSpPr>
        <p:spPr>
          <a:xfrm flipH="1">
            <a:off x="2661441" y="3820807"/>
            <a:ext cx="1367319" cy="13003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H="1" flipV="1">
            <a:off x="4121214" y="3811533"/>
            <a:ext cx="2782457" cy="92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16200000">
            <a:off x="2505553" y="2223040"/>
            <a:ext cx="313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8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1000" fill="hold"/>
                                        <p:tgtEl>
                                          <p:spTgt spid="63"/>
                                        </p:tgtEl>
                                        <p:attrNameLst>
                                          <p:attrName>ppt_w</p:attrName>
                                        </p:attrNameLst>
                                      </p:cBhvr>
                                      <p:tavLst>
                                        <p:tav tm="0">
                                          <p:val>
                                            <p:strVal val="#ppt_w*0.70"/>
                                          </p:val>
                                        </p:tav>
                                        <p:tav tm="100000">
                                          <p:val>
                                            <p:strVal val="#ppt_w"/>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animEffect transition="in" filter="fade">
                                      <p:cBhvr>
                                        <p:cTn id="31" dur="10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heel(1)">
                                      <p:cBhvr>
                                        <p:cTn id="36" dur="20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1000" fill="hold"/>
                                        <p:tgtEl>
                                          <p:spTgt spid="64"/>
                                        </p:tgtEl>
                                        <p:attrNameLst>
                                          <p:attrName>ppt_w</p:attrName>
                                        </p:attrNameLst>
                                      </p:cBhvr>
                                      <p:tavLst>
                                        <p:tav tm="0">
                                          <p:val>
                                            <p:strVal val="#ppt_w*0.70"/>
                                          </p:val>
                                        </p:tav>
                                        <p:tav tm="100000">
                                          <p:val>
                                            <p:strVal val="#ppt_w"/>
                                          </p:val>
                                        </p:tav>
                                      </p:tavLst>
                                    </p:anim>
                                    <p:anim calcmode="lin" valueType="num">
                                      <p:cBhvr>
                                        <p:cTn id="59" dur="1000" fill="hold"/>
                                        <p:tgtEl>
                                          <p:spTgt spid="64"/>
                                        </p:tgtEl>
                                        <p:attrNameLst>
                                          <p:attrName>ppt_h</p:attrName>
                                        </p:attrNameLst>
                                      </p:cBhvr>
                                      <p:tavLst>
                                        <p:tav tm="0">
                                          <p:val>
                                            <p:strVal val="#ppt_h"/>
                                          </p:val>
                                        </p:tav>
                                        <p:tav tm="100000">
                                          <p:val>
                                            <p:strVal val="#ppt_h"/>
                                          </p:val>
                                        </p:tav>
                                      </p:tavLst>
                                    </p:anim>
                                    <p:animEffect transition="in" filter="fade">
                                      <p:cBhvr>
                                        <p:cTn id="60" dur="10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dissolve">
                                      <p:cBhvr>
                                        <p:cTn id="65" dur="500"/>
                                        <p:tgtEl>
                                          <p:spTgt spid="7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61"/>
                                        </p:tgtEl>
                                        <p:attrNameLst>
                                          <p:attrName>style.visibility</p:attrName>
                                        </p:attrNameLst>
                                      </p:cBhvr>
                                      <p:to>
                                        <p:strVal val="visible"/>
                                      </p:to>
                                    </p:set>
                                    <p:anim calcmode="lin" valueType="num">
                                      <p:cBhvr>
                                        <p:cTn id="70" dur="500" fill="hold"/>
                                        <p:tgtEl>
                                          <p:spTgt spid="61"/>
                                        </p:tgtEl>
                                        <p:attrNameLst>
                                          <p:attrName>ppt_w</p:attrName>
                                        </p:attrNameLst>
                                      </p:cBhvr>
                                      <p:tavLst>
                                        <p:tav tm="0">
                                          <p:val>
                                            <p:fltVal val="0"/>
                                          </p:val>
                                        </p:tav>
                                        <p:tav tm="100000">
                                          <p:val>
                                            <p:strVal val="#ppt_w"/>
                                          </p:val>
                                        </p:tav>
                                      </p:tavLst>
                                    </p:anim>
                                    <p:anim calcmode="lin" valueType="num">
                                      <p:cBhvr>
                                        <p:cTn id="71" dur="500" fill="hold"/>
                                        <p:tgtEl>
                                          <p:spTgt spid="61"/>
                                        </p:tgtEl>
                                        <p:attrNameLst>
                                          <p:attrName>ppt_h</p:attrName>
                                        </p:attrNameLst>
                                      </p:cBhvr>
                                      <p:tavLst>
                                        <p:tav tm="0">
                                          <p:val>
                                            <p:fltVal val="0"/>
                                          </p:val>
                                        </p:tav>
                                        <p:tav tm="100000">
                                          <p:val>
                                            <p:strVal val="#ppt_h"/>
                                          </p:val>
                                        </p:tav>
                                      </p:tavLst>
                                    </p:anim>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1000" fill="hold"/>
                                        <p:tgtEl>
                                          <p:spTgt spid="71"/>
                                        </p:tgtEl>
                                        <p:attrNameLst>
                                          <p:attrName>ppt_w</p:attrName>
                                        </p:attrNameLst>
                                      </p:cBhvr>
                                      <p:tavLst>
                                        <p:tav tm="0">
                                          <p:val>
                                            <p:strVal val="#ppt_w*0.70"/>
                                          </p:val>
                                        </p:tav>
                                        <p:tav tm="100000">
                                          <p:val>
                                            <p:strVal val="#ppt_w"/>
                                          </p:val>
                                        </p:tav>
                                      </p:tavLst>
                                    </p:anim>
                                    <p:anim calcmode="lin" valueType="num">
                                      <p:cBhvr>
                                        <p:cTn id="78" dur="1000" fill="hold"/>
                                        <p:tgtEl>
                                          <p:spTgt spid="71"/>
                                        </p:tgtEl>
                                        <p:attrNameLst>
                                          <p:attrName>ppt_h</p:attrName>
                                        </p:attrNameLst>
                                      </p:cBhvr>
                                      <p:tavLst>
                                        <p:tav tm="0">
                                          <p:val>
                                            <p:strVal val="#ppt_h"/>
                                          </p:val>
                                        </p:tav>
                                        <p:tav tm="100000">
                                          <p:val>
                                            <p:strVal val="#ppt_h"/>
                                          </p:val>
                                        </p:tav>
                                      </p:tavLst>
                                    </p:anim>
                                    <p:animEffect transition="in" filter="fade">
                                      <p:cBhvr>
                                        <p:cTn id="79" dur="1000"/>
                                        <p:tgtEl>
                                          <p:spTgt spid="71"/>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checkerboard(across)">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4"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7</a:t>
            </a:fld>
            <a:endParaRPr lang="fr-FR" b="1"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913019" y="1772816"/>
                <a:ext cx="3400290" cy="708335"/>
              </a:xfrm>
              <a:prstGeom prst="rect">
                <a:avLst/>
              </a:prstGeom>
              <a:solidFill>
                <a:srgbClr val="FFFF00"/>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tx1"/>
                              </a:solidFill>
                              <a:latin typeface="Cambria Math"/>
                              <a:ea typeface="Calibri"/>
                              <a:cs typeface="Times New Roman"/>
                            </a:rPr>
                          </m:ctrlPr>
                        </m:accPr>
                        <m:e>
                          <m:r>
                            <a:rPr lang="fr-FR" sz="2400" b="1" i="1">
                              <a:solidFill>
                                <a:schemeClr val="tx1"/>
                              </a:solidFill>
                              <a:effectLst/>
                              <a:latin typeface="Cambria Math"/>
                              <a:ea typeface="Calibri"/>
                              <a:cs typeface="Times New Roman"/>
                            </a:rPr>
                            <m:t>𝑶𝑴</m:t>
                          </m:r>
                        </m:e>
                      </m:acc>
                      <m:r>
                        <a:rPr lang="fr-FR" sz="2400" b="1" i="1">
                          <a:solidFill>
                            <a:schemeClr val="tx1"/>
                          </a:solidFill>
                          <a:effectLst/>
                          <a:latin typeface="Cambria Math"/>
                          <a:ea typeface="Calibri"/>
                          <a:cs typeface="Times New Roman"/>
                        </a:rPr>
                        <m:t>=</m:t>
                      </m:r>
                      <m:acc>
                        <m:accPr>
                          <m:chr m:val="⃗"/>
                          <m:ctrlPr>
                            <a:rPr lang="fr-FR" sz="2400" b="1" i="1">
                              <a:solidFill>
                                <a:schemeClr val="tx1"/>
                              </a:solidFill>
                              <a:effectLst/>
                              <a:latin typeface="Cambria Math"/>
                              <a:ea typeface="Calibri"/>
                              <a:cs typeface="Times New Roman"/>
                            </a:rPr>
                          </m:ctrlPr>
                        </m:accPr>
                        <m:e>
                          <m:r>
                            <a:rPr lang="fr-FR" sz="2400" b="1" i="1">
                              <a:solidFill>
                                <a:schemeClr val="tx1"/>
                              </a:solidFill>
                              <a:effectLst/>
                              <a:latin typeface="Cambria Math"/>
                              <a:ea typeface="Calibri"/>
                              <a:cs typeface="Times New Roman"/>
                            </a:rPr>
                            <m:t>𝒓</m:t>
                          </m:r>
                        </m:e>
                      </m:acc>
                      <m:r>
                        <a:rPr lang="fr-FR" sz="2400" b="1" i="1">
                          <a:solidFill>
                            <a:schemeClr val="tx1"/>
                          </a:solidFill>
                          <a:effectLst/>
                          <a:latin typeface="Cambria Math"/>
                          <a:ea typeface="Calibri"/>
                          <a:cs typeface="Times New Roman"/>
                        </a:rPr>
                        <m:t>=</m:t>
                      </m:r>
                      <m:r>
                        <a:rPr lang="fr-FR" sz="2400" b="1" i="1">
                          <a:solidFill>
                            <a:schemeClr val="tx1"/>
                          </a:solidFill>
                          <a:effectLst/>
                          <a:latin typeface="Cambria Math"/>
                          <a:ea typeface="Calibri"/>
                          <a:cs typeface="Times New Roman"/>
                        </a:rPr>
                        <m:t>𝒙</m:t>
                      </m:r>
                      <m:acc>
                        <m:accPr>
                          <m:chr m:val="⃗"/>
                          <m:ctrlPr>
                            <a:rPr lang="fr-FR" sz="2400" b="1" i="1">
                              <a:solidFill>
                                <a:schemeClr val="tx1"/>
                              </a:solidFill>
                              <a:effectLst/>
                              <a:latin typeface="Cambria Math"/>
                              <a:ea typeface="Calibri"/>
                              <a:cs typeface="Times New Roman"/>
                            </a:rPr>
                          </m:ctrlPr>
                        </m:accPr>
                        <m:e>
                          <m:r>
                            <a:rPr lang="fr-FR" sz="2400" b="1" i="1">
                              <a:solidFill>
                                <a:schemeClr val="tx1"/>
                              </a:solidFill>
                              <a:effectLst/>
                              <a:latin typeface="Cambria Math"/>
                              <a:ea typeface="Calibri"/>
                              <a:cs typeface="Times New Roman"/>
                            </a:rPr>
                            <m:t>𝒊</m:t>
                          </m:r>
                        </m:e>
                      </m:acc>
                      <m:r>
                        <a:rPr lang="fr-FR" sz="2400" b="1" i="1">
                          <a:solidFill>
                            <a:schemeClr val="tx1"/>
                          </a:solidFill>
                          <a:effectLst/>
                          <a:latin typeface="Cambria Math"/>
                          <a:ea typeface="Calibri"/>
                          <a:cs typeface="Times New Roman"/>
                        </a:rPr>
                        <m:t>+</m:t>
                      </m:r>
                      <m:r>
                        <a:rPr lang="fr-FR" sz="2400" b="1" i="1">
                          <a:solidFill>
                            <a:schemeClr val="tx1"/>
                          </a:solidFill>
                          <a:effectLst/>
                          <a:latin typeface="Cambria Math"/>
                          <a:ea typeface="Calibri"/>
                          <a:cs typeface="Times New Roman"/>
                        </a:rPr>
                        <m:t>𝒚</m:t>
                      </m:r>
                      <m:acc>
                        <m:accPr>
                          <m:chr m:val="⃗"/>
                          <m:ctrlPr>
                            <a:rPr lang="fr-FR" sz="2400" b="1" i="1">
                              <a:solidFill>
                                <a:schemeClr val="tx1"/>
                              </a:solidFill>
                              <a:effectLst/>
                              <a:latin typeface="Cambria Math"/>
                              <a:ea typeface="Calibri"/>
                              <a:cs typeface="Times New Roman"/>
                            </a:rPr>
                          </m:ctrlPr>
                        </m:accPr>
                        <m:e>
                          <m:r>
                            <a:rPr lang="fr-FR" sz="2400" b="1" i="1">
                              <a:solidFill>
                                <a:schemeClr val="tx1"/>
                              </a:solidFill>
                              <a:effectLst/>
                              <a:latin typeface="Cambria Math"/>
                              <a:ea typeface="Calibri"/>
                              <a:cs typeface="Times New Roman"/>
                            </a:rPr>
                            <m:t>𝒋</m:t>
                          </m:r>
                        </m:e>
                      </m:acc>
                      <m:r>
                        <a:rPr lang="fr-FR" sz="2400" b="1" i="1">
                          <a:solidFill>
                            <a:schemeClr val="tx1"/>
                          </a:solidFill>
                          <a:effectLst/>
                          <a:latin typeface="Cambria Math"/>
                          <a:ea typeface="Calibri"/>
                          <a:cs typeface="Times New Roman"/>
                        </a:rPr>
                        <m:t>+</m:t>
                      </m:r>
                      <m:r>
                        <a:rPr lang="fr-FR" sz="2400" b="1" i="1">
                          <a:solidFill>
                            <a:schemeClr val="tx1"/>
                          </a:solidFill>
                          <a:effectLst/>
                          <a:latin typeface="Cambria Math"/>
                          <a:ea typeface="Calibri"/>
                          <a:cs typeface="Times New Roman"/>
                        </a:rPr>
                        <m:t>𝒛</m:t>
                      </m:r>
                      <m:acc>
                        <m:accPr>
                          <m:chr m:val="⃗"/>
                          <m:ctrlPr>
                            <a:rPr lang="fr-FR" sz="2400" b="1" i="1">
                              <a:solidFill>
                                <a:schemeClr val="tx1"/>
                              </a:solidFill>
                              <a:effectLst/>
                              <a:latin typeface="Cambria Math"/>
                              <a:ea typeface="Calibri"/>
                              <a:cs typeface="Times New Roman"/>
                            </a:rPr>
                          </m:ctrlPr>
                        </m:accPr>
                        <m:e>
                          <m:r>
                            <a:rPr lang="fr-FR" sz="2400" b="1" i="1">
                              <a:solidFill>
                                <a:schemeClr val="tx1"/>
                              </a:solidFill>
                              <a:effectLst/>
                              <a:latin typeface="Cambria Math"/>
                              <a:ea typeface="Calibri"/>
                              <a:cs typeface="Times New Roman"/>
                            </a:rPr>
                            <m:t>𝒌</m:t>
                          </m:r>
                        </m:e>
                      </m:acc>
                    </m:oMath>
                  </m:oMathPara>
                </a14:m>
                <a:endParaRPr lang="fr-FR" dirty="0">
                  <a:solidFill>
                    <a:schemeClr val="tx1"/>
                  </a:solidFill>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913019" y="1772816"/>
                <a:ext cx="3400290" cy="708335"/>
              </a:xfrm>
              <a:prstGeom prst="rect">
                <a:avLst/>
              </a:prstGeom>
              <a:blipFill rotWithShape="1">
                <a:blip r:embed="rId2"/>
                <a:stretch>
                  <a:fillRect/>
                </a:stretch>
              </a:blipFill>
            </p:spPr>
            <p:txBody>
              <a:bodyPr/>
              <a:lstStyle/>
              <a:p>
                <a:r>
                  <a:rPr lang="fr-FR">
                    <a:noFill/>
                  </a:rPr>
                  <a:t> </a:t>
                </a:r>
              </a:p>
            </p:txBody>
          </p:sp>
        </mc:Fallback>
      </mc:AlternateContent>
      <p:sp>
        <p:nvSpPr>
          <p:cNvPr id="3" name="Rectangle 2"/>
          <p:cNvSpPr/>
          <p:nvPr/>
        </p:nvSpPr>
        <p:spPr>
          <a:xfrm>
            <a:off x="260345" y="708951"/>
            <a:ext cx="8496944" cy="369332"/>
          </a:xfrm>
          <a:prstGeom prst="rect">
            <a:avLst/>
          </a:prstGeom>
        </p:spPr>
        <p:txBody>
          <a:bodyPr wrap="square">
            <a:spAutoFit/>
          </a:bodyPr>
          <a:lstStyle/>
          <a:p>
            <a:pPr algn="just"/>
            <a:r>
              <a:rPr lang="en-US" b="1" dirty="0">
                <a:latin typeface="Arial Rounded MT Bold" pitchFamily="34" charset="0"/>
              </a:rPr>
              <a:t>The formula that expresses the </a:t>
            </a:r>
            <a:r>
              <a:rPr lang="en-US" b="1" dirty="0">
                <a:solidFill>
                  <a:srgbClr val="00B0F0"/>
                </a:solidFill>
                <a:latin typeface="Arial Rounded MT Bold" pitchFamily="34" charset="0"/>
              </a:rPr>
              <a:t>position vector </a:t>
            </a:r>
            <a:r>
              <a:rPr lang="en-US" b="1" dirty="0">
                <a:latin typeface="Arial Rounded MT Bold" pitchFamily="34" charset="0"/>
              </a:rPr>
              <a:t>in </a:t>
            </a:r>
            <a:r>
              <a:rPr lang="en-US" b="1" dirty="0">
                <a:solidFill>
                  <a:srgbClr val="00B0F0"/>
                </a:solidFill>
                <a:latin typeface="Arial Rounded MT Bold" pitchFamily="34" charset="0"/>
              </a:rPr>
              <a:t>Cartesian </a:t>
            </a:r>
            <a:r>
              <a:rPr lang="en-US" b="1" dirty="0" smtClean="0">
                <a:solidFill>
                  <a:srgbClr val="00B0F0"/>
                </a:solidFill>
                <a:latin typeface="Arial Rounded MT Bold" pitchFamily="34" charset="0"/>
              </a:rPr>
              <a:t>coordinates.</a:t>
            </a:r>
            <a:endParaRPr lang="fr-FR" b="1" dirty="0">
              <a:solidFill>
                <a:srgbClr val="00B0F0"/>
              </a:solidFill>
              <a:latin typeface="Arial Rounded MT Bold"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88337" y="3068960"/>
                <a:ext cx="8748464" cy="709746"/>
              </a:xfrm>
              <a:prstGeom prst="rect">
                <a:avLst/>
              </a:prstGeom>
            </p:spPr>
            <p:txBody>
              <a:bodyPr wrap="square">
                <a:spAutoFit/>
              </a:bodyPr>
              <a:lstStyle/>
              <a:p>
                <a:pPr algn="just"/>
                <a:r>
                  <a:rPr lang="en-US" b="1" dirty="0" smtClean="0">
                    <a:latin typeface="Arial Rounded MT Bold" pitchFamily="34" charset="0"/>
                  </a:rPr>
                  <a:t>Where (x, y, z) </a:t>
                </a:r>
                <a:r>
                  <a:rPr lang="en-US" b="1" dirty="0">
                    <a:solidFill>
                      <a:srgbClr val="FF0000"/>
                    </a:solidFill>
                    <a:latin typeface="Arial Rounded MT Bold" pitchFamily="34" charset="0"/>
                  </a:rPr>
                  <a:t>(Cartesian </a:t>
                </a:r>
                <a:r>
                  <a:rPr lang="en-US" b="1" dirty="0" smtClean="0">
                    <a:solidFill>
                      <a:srgbClr val="FF0000"/>
                    </a:solidFill>
                    <a:latin typeface="Arial Rounded MT Bold" pitchFamily="34" charset="0"/>
                  </a:rPr>
                  <a:t>coordinates) </a:t>
                </a:r>
                <a:r>
                  <a:rPr lang="en-US" b="1" dirty="0" smtClean="0">
                    <a:latin typeface="Arial Rounded MT Bold" pitchFamily="34" charset="0"/>
                  </a:rPr>
                  <a:t>are the components of the vector </a:t>
                </a:r>
                <a14:m>
                  <m:oMath xmlns:m="http://schemas.openxmlformats.org/officeDocument/2006/math">
                    <m:acc>
                      <m:accPr>
                        <m:chr m:val="⃗"/>
                        <m:ctrlPr>
                          <a:rPr lang="en-US" b="1" i="1" smtClean="0">
                            <a:latin typeface="Cambria Math"/>
                          </a:rPr>
                        </m:ctrlPr>
                      </m:accPr>
                      <m:e>
                        <m:r>
                          <a:rPr lang="fr-FR" b="1" i="1" smtClean="0">
                            <a:latin typeface="Cambria Math"/>
                          </a:rPr>
                          <m:t>𝑶𝑴</m:t>
                        </m:r>
                        <m:r>
                          <a:rPr lang="fr-FR" b="1" i="1" smtClean="0">
                            <a:latin typeface="Cambria Math"/>
                          </a:rPr>
                          <m:t> </m:t>
                        </m:r>
                      </m:e>
                    </m:acc>
                  </m:oMath>
                </a14:m>
                <a:r>
                  <a:rPr lang="en-US" b="1" dirty="0" smtClean="0">
                    <a:latin typeface="Arial Rounded MT Bold" pitchFamily="34" charset="0"/>
                  </a:rPr>
                  <a:t>in </a:t>
                </a:r>
                <a:r>
                  <a:rPr lang="en-US" b="1" dirty="0">
                    <a:latin typeface="Arial Rounded MT Bold" pitchFamily="34" charset="0"/>
                  </a:rPr>
                  <a:t>the </a:t>
                </a:r>
                <a:r>
                  <a:rPr lang="en-US" b="1" dirty="0" smtClean="0">
                    <a:latin typeface="Arial Rounded MT Bold" pitchFamily="34" charset="0"/>
                  </a:rPr>
                  <a:t>basis </a:t>
                </a:r>
                <a14:m>
                  <m:oMath xmlns:m="http://schemas.openxmlformats.org/officeDocument/2006/math">
                    <m:d>
                      <m:dPr>
                        <m:ctrlPr>
                          <a:rPr lang="en-US" b="1" i="1" smtClean="0">
                            <a:latin typeface="Cambria Math"/>
                          </a:rPr>
                        </m:ctrlPr>
                      </m:dPr>
                      <m:e>
                        <m:acc>
                          <m:accPr>
                            <m:chr m:val="⃗"/>
                            <m:ctrlPr>
                              <a:rPr lang="en-US" b="1" i="1" smtClean="0">
                                <a:latin typeface="Cambria Math"/>
                              </a:rPr>
                            </m:ctrlPr>
                          </m:accPr>
                          <m:e>
                            <m:r>
                              <a:rPr lang="fr-FR" b="1" i="1" smtClean="0">
                                <a:latin typeface="Cambria Math"/>
                              </a:rPr>
                              <m:t>𝒊</m:t>
                            </m:r>
                          </m:e>
                        </m:acc>
                        <m:r>
                          <a:rPr lang="fr-FR" b="1" i="1" smtClean="0">
                            <a:latin typeface="Cambria Math"/>
                          </a:rPr>
                          <m:t>,</m:t>
                        </m:r>
                        <m:acc>
                          <m:accPr>
                            <m:chr m:val="⃗"/>
                            <m:ctrlPr>
                              <a:rPr lang="fr-FR" b="1" i="1" smtClean="0">
                                <a:latin typeface="Cambria Math"/>
                              </a:rPr>
                            </m:ctrlPr>
                          </m:accPr>
                          <m:e>
                            <m:r>
                              <a:rPr lang="fr-FR" b="1" i="1" smtClean="0">
                                <a:latin typeface="Cambria Math"/>
                              </a:rPr>
                              <m:t>𝒋</m:t>
                            </m:r>
                          </m:e>
                        </m:acc>
                        <m:r>
                          <a:rPr lang="fr-FR" b="1" i="1" smtClean="0">
                            <a:latin typeface="Cambria Math"/>
                          </a:rPr>
                          <m:t>,</m:t>
                        </m:r>
                        <m:acc>
                          <m:accPr>
                            <m:chr m:val="⃗"/>
                            <m:ctrlPr>
                              <a:rPr lang="fr-FR" b="1" i="1" smtClean="0">
                                <a:latin typeface="Cambria Math"/>
                              </a:rPr>
                            </m:ctrlPr>
                          </m:accPr>
                          <m:e>
                            <m:r>
                              <a:rPr lang="fr-FR" b="1" i="1" smtClean="0">
                                <a:latin typeface="Cambria Math"/>
                              </a:rPr>
                              <m:t>𝒌</m:t>
                            </m:r>
                          </m:e>
                        </m:acc>
                      </m:e>
                    </m:d>
                  </m:oMath>
                </a14:m>
                <a:endParaRPr lang="fr-FR" b="1" dirty="0">
                  <a:latin typeface="Arial Rounded MT Bold"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8337" y="3068960"/>
                <a:ext cx="8748464" cy="709746"/>
              </a:xfrm>
              <a:prstGeom prst="rect">
                <a:avLst/>
              </a:prstGeom>
              <a:blipFill rotWithShape="1">
                <a:blip r:embed="rId3"/>
                <a:stretch>
                  <a:fillRect l="-627" t="-4274" r="-557" b="-85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5436096" y="1545221"/>
                <a:ext cx="1544590" cy="1163524"/>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latin typeface="Cambria Math"/>
                            </a:rPr>
                          </m:ctrlPr>
                        </m:accPr>
                        <m:e>
                          <m:r>
                            <a:rPr lang="fr-FR" sz="2800" b="1" i="1" smtClean="0">
                              <a:latin typeface="Cambria Math"/>
                            </a:rPr>
                            <m:t>𝑶𝑴</m:t>
                          </m:r>
                        </m:e>
                      </m:acc>
                      <m:d>
                        <m:dPr>
                          <m:ctrlPr>
                            <a:rPr lang="fr-FR" sz="2800" b="1" i="1" smtClean="0">
                              <a:latin typeface="Cambria Math"/>
                              <a:ea typeface="Cambria Math"/>
                            </a:rPr>
                          </m:ctrlPr>
                        </m:dPr>
                        <m:e>
                          <m:m>
                            <m:mPr>
                              <m:mcs>
                                <m:mc>
                                  <m:mcPr>
                                    <m:count m:val="1"/>
                                    <m:mcJc m:val="center"/>
                                  </m:mcPr>
                                </m:mc>
                              </m:mcs>
                              <m:ctrlPr>
                                <a:rPr lang="fr-FR" sz="2800" b="1" i="1" smtClean="0">
                                  <a:latin typeface="Cambria Math"/>
                                  <a:ea typeface="Cambria Math"/>
                                </a:rPr>
                              </m:ctrlPr>
                            </m:mPr>
                            <m:mr>
                              <m:e>
                                <m:r>
                                  <m:rPr>
                                    <m:brk m:alnAt="7"/>
                                  </m:rPr>
                                  <a:rPr lang="fr-FR" sz="2800" b="1" i="1" smtClean="0">
                                    <a:latin typeface="Cambria Math"/>
                                    <a:ea typeface="Cambria Math"/>
                                  </a:rPr>
                                  <m:t>𝒙</m:t>
                                </m:r>
                              </m:e>
                            </m:mr>
                            <m:mr>
                              <m:e>
                                <m:r>
                                  <a:rPr lang="fr-FR" sz="2800" b="1" i="1" smtClean="0">
                                    <a:latin typeface="Cambria Math"/>
                                    <a:ea typeface="Cambria Math"/>
                                  </a:rPr>
                                  <m:t>𝒚</m:t>
                                </m:r>
                              </m:e>
                            </m:mr>
                            <m:mr>
                              <m:e>
                                <m:r>
                                  <a:rPr lang="fr-FR" sz="2800" b="1" i="1" smtClean="0">
                                    <a:latin typeface="Cambria Math"/>
                                    <a:ea typeface="Cambria Math"/>
                                  </a:rPr>
                                  <m:t>𝒛</m:t>
                                </m:r>
                              </m:e>
                            </m:mr>
                          </m:m>
                        </m:e>
                      </m:d>
                    </m:oMath>
                  </m:oMathPara>
                </a14:m>
                <a:endParaRPr lang="fr-FR" sz="2800" b="1" dirty="0"/>
              </a:p>
            </p:txBody>
          </p:sp>
        </mc:Choice>
        <mc:Fallback xmlns="">
          <p:sp>
            <p:nvSpPr>
              <p:cNvPr id="4" name="ZoneTexte 3"/>
              <p:cNvSpPr txBox="1">
                <a:spLocks noRot="1" noChangeAspect="1" noMove="1" noResize="1" noEditPoints="1" noAdjustHandles="1" noChangeArrowheads="1" noChangeShapeType="1" noTextEdit="1"/>
              </p:cNvSpPr>
              <p:nvPr/>
            </p:nvSpPr>
            <p:spPr>
              <a:xfrm>
                <a:off x="5436096" y="1545221"/>
                <a:ext cx="1544590" cy="1163524"/>
              </a:xfrm>
              <a:prstGeom prst="rect">
                <a:avLst/>
              </a:prstGeom>
              <a:blipFill rotWithShape="1">
                <a:blip r:embed="rId4"/>
                <a:stretch>
                  <a:fillRect/>
                </a:stretch>
              </a:blipFill>
            </p:spPr>
            <p:txBody>
              <a:bodyPr/>
              <a:lstStyle/>
              <a:p>
                <a:r>
                  <a:rPr lang="fr-FR">
                    <a:noFill/>
                  </a:rPr>
                  <a:t> </a:t>
                </a:r>
              </a:p>
            </p:txBody>
          </p:sp>
        </mc:Fallback>
      </mc:AlternateContent>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107" y="1945774"/>
            <a:ext cx="566737" cy="347663"/>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2174019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8</a:t>
            </a:fld>
            <a:endParaRPr lang="fr-FR" b="1" dirty="0">
              <a:solidFill>
                <a:schemeClr val="tx1"/>
              </a:solidFill>
            </a:endParaRPr>
          </a:p>
        </p:txBody>
      </p:sp>
      <p:sp>
        <p:nvSpPr>
          <p:cNvPr id="3" name="Rectangle 2"/>
          <p:cNvSpPr/>
          <p:nvPr/>
        </p:nvSpPr>
        <p:spPr>
          <a:xfrm>
            <a:off x="295916" y="2008982"/>
            <a:ext cx="8136904" cy="1200329"/>
          </a:xfrm>
          <a:prstGeom prst="rect">
            <a:avLst/>
          </a:prstGeom>
        </p:spPr>
        <p:txBody>
          <a:bodyPr wrap="square">
            <a:spAutoFit/>
          </a:bodyPr>
          <a:lstStyle/>
          <a:p>
            <a:pPr marL="285750" indent="-285750" algn="just">
              <a:buFont typeface="Courier New" pitchFamily="49" charset="0"/>
              <a:buChar char="o"/>
            </a:pPr>
            <a:r>
              <a:rPr lang="en-US" b="1" dirty="0">
                <a:solidFill>
                  <a:srgbClr val="FF0000"/>
                </a:solidFill>
                <a:latin typeface="Arial Rounded MT Bold" pitchFamily="34" charset="0"/>
              </a:rPr>
              <a:t>Material Point in </a:t>
            </a:r>
            <a:r>
              <a:rPr lang="fr-FR" b="1" dirty="0" smtClean="0">
                <a:solidFill>
                  <a:srgbClr val="FF0000"/>
                </a:solidFill>
                <a:latin typeface="Arial Rounded MT Bold" pitchFamily="34" charset="0"/>
              </a:rPr>
              <a:t>Motion </a:t>
            </a:r>
            <a:r>
              <a:rPr lang="en-US" b="1" dirty="0" smtClean="0">
                <a:solidFill>
                  <a:srgbClr val="FF0000"/>
                </a:solidFill>
                <a:latin typeface="Arial Rounded MT Bold" pitchFamily="34" charset="0"/>
              </a:rPr>
              <a:t>: </a:t>
            </a:r>
            <a:r>
              <a:rPr lang="en-US" b="1" dirty="0" smtClean="0">
                <a:latin typeface="Arial Rounded MT Bold" pitchFamily="34" charset="0"/>
              </a:rPr>
              <a:t>A </a:t>
            </a:r>
            <a:r>
              <a:rPr lang="en-US" b="1" dirty="0">
                <a:latin typeface="Arial Rounded MT Bold" pitchFamily="34" charset="0"/>
              </a:rPr>
              <a:t>material point is in </a:t>
            </a:r>
            <a:r>
              <a:rPr lang="en-US" b="1" dirty="0" smtClean="0">
                <a:latin typeface="Arial Rounded MT Bold" pitchFamily="34" charset="0"/>
              </a:rPr>
              <a:t>movement </a:t>
            </a:r>
            <a:r>
              <a:rPr lang="en-US" b="1" dirty="0">
                <a:latin typeface="Arial Rounded MT Bold" pitchFamily="34" charset="0"/>
              </a:rPr>
              <a:t>in a given reference system if </a:t>
            </a:r>
            <a:r>
              <a:rPr lang="en-US" b="1" dirty="0" smtClean="0">
                <a:latin typeface="Arial Rounded MT Bold" pitchFamily="34" charset="0"/>
              </a:rPr>
              <a:t>:  At </a:t>
            </a:r>
            <a:r>
              <a:rPr lang="en-US" b="1" dirty="0">
                <a:latin typeface="Arial Rounded MT Bold" pitchFamily="34" charset="0"/>
              </a:rPr>
              <a:t>least one of its Cartesian coordinates varies as a function of time</a:t>
            </a:r>
            <a:r>
              <a:rPr lang="en-US" b="1" dirty="0" smtClean="0">
                <a:latin typeface="Arial Rounded MT Bold" pitchFamily="34" charset="0"/>
              </a:rPr>
              <a:t>.</a:t>
            </a:r>
            <a:r>
              <a:rPr lang="en-US" b="1" dirty="0">
                <a:latin typeface="Arial Rounded MT Bold" pitchFamily="34" charset="0"/>
              </a:rPr>
              <a:t> These coordinates can be noted by:</a:t>
            </a:r>
            <a:endParaRPr lang="fr-FR" b="1" dirty="0">
              <a:latin typeface="Arial Rounded MT Bold" pitchFamily="34" charset="0"/>
            </a:endParaRPr>
          </a:p>
          <a:p>
            <a:pPr marL="285750" indent="-285750" algn="just">
              <a:buFont typeface="Courier New" pitchFamily="49" charset="0"/>
              <a:buChar char="o"/>
            </a:pPr>
            <a:endParaRPr lang="fr-FR" b="1" dirty="0">
              <a:latin typeface="Arial Rounded MT Bold" pitchFamily="34" charset="0"/>
            </a:endParaRPr>
          </a:p>
        </p:txBody>
      </p:sp>
      <p:sp>
        <p:nvSpPr>
          <p:cNvPr id="4" name="Rectangle 3"/>
          <p:cNvSpPr/>
          <p:nvPr/>
        </p:nvSpPr>
        <p:spPr>
          <a:xfrm>
            <a:off x="295916" y="1142267"/>
            <a:ext cx="8352928" cy="923330"/>
          </a:xfrm>
          <a:prstGeom prst="rect">
            <a:avLst/>
          </a:prstGeom>
        </p:spPr>
        <p:txBody>
          <a:bodyPr wrap="square">
            <a:spAutoFit/>
          </a:bodyPr>
          <a:lstStyle/>
          <a:p>
            <a:pPr marL="285750" indent="-285750" algn="just">
              <a:buFont typeface="Courier New" pitchFamily="49" charset="0"/>
              <a:buChar char="o"/>
            </a:pPr>
            <a:r>
              <a:rPr lang="en-US" b="1" dirty="0">
                <a:solidFill>
                  <a:srgbClr val="FF0000"/>
                </a:solidFill>
                <a:latin typeface="Arial Rounded MT Bold" pitchFamily="34" charset="0"/>
              </a:rPr>
              <a:t>Material Point at </a:t>
            </a:r>
            <a:r>
              <a:rPr lang="en-US" b="1" dirty="0" smtClean="0">
                <a:solidFill>
                  <a:srgbClr val="FF0000"/>
                </a:solidFill>
                <a:latin typeface="Arial Rounded MT Bold" pitchFamily="34" charset="0"/>
              </a:rPr>
              <a:t>Rest: </a:t>
            </a:r>
            <a:r>
              <a:rPr lang="en-US" b="1" dirty="0" smtClean="0">
                <a:latin typeface="Arial Rounded MT Bold" pitchFamily="34" charset="0"/>
              </a:rPr>
              <a:t>A </a:t>
            </a:r>
            <a:r>
              <a:rPr lang="en-US" b="1" dirty="0">
                <a:latin typeface="Arial Rounded MT Bold" pitchFamily="34" charset="0"/>
              </a:rPr>
              <a:t>material point is considered at rest in a chosen reference </a:t>
            </a:r>
            <a:r>
              <a:rPr lang="en-US" b="1" dirty="0" smtClean="0">
                <a:latin typeface="Arial Rounded MT Bold" pitchFamily="34" charset="0"/>
              </a:rPr>
              <a:t>system if : Its </a:t>
            </a:r>
            <a:r>
              <a:rPr lang="en-US" b="1" dirty="0">
                <a:latin typeface="Arial Rounded MT Bold" pitchFamily="34" charset="0"/>
              </a:rPr>
              <a:t>Cartesian coordinates (x, y, z) are independent of time.</a:t>
            </a:r>
            <a:endParaRPr lang="fr-FR" b="1" dirty="0">
              <a:latin typeface="Arial Rounded MT Bold" pitchFamily="34" charset="0"/>
            </a:endParaRPr>
          </a:p>
        </p:txBody>
      </p:sp>
      <p:sp>
        <p:nvSpPr>
          <p:cNvPr id="5" name="Rectangle 4"/>
          <p:cNvSpPr/>
          <p:nvPr/>
        </p:nvSpPr>
        <p:spPr>
          <a:xfrm>
            <a:off x="428264" y="332656"/>
            <a:ext cx="2375779" cy="400110"/>
          </a:xfrm>
          <a:prstGeom prst="rect">
            <a:avLst/>
          </a:prstGeom>
          <a:solidFill>
            <a:schemeClr val="accent3">
              <a:lumMod val="60000"/>
              <a:lumOff val="40000"/>
            </a:schemeClr>
          </a:solidFill>
        </p:spPr>
        <p:txBody>
          <a:bodyPr wrap="none">
            <a:spAutoFit/>
          </a:bodyPr>
          <a:lstStyle/>
          <a:p>
            <a:r>
              <a:rPr lang="fr-FR" sz="2000" b="1" dirty="0" smtClean="0">
                <a:latin typeface="Arial Rounded MT Bold" pitchFamily="34" charset="0"/>
              </a:rPr>
              <a:t>3. Time </a:t>
            </a:r>
            <a:r>
              <a:rPr lang="fr-FR" sz="2000" b="1" dirty="0" err="1" smtClean="0">
                <a:latin typeface="Arial Rounded MT Bold" pitchFamily="34" charset="0"/>
              </a:rPr>
              <a:t>equations</a:t>
            </a:r>
            <a:endParaRPr lang="fr-FR" sz="2000" b="1" dirty="0">
              <a:latin typeface="Arial Rounded MT Bold"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46" t="39789" r="50000" b="52174"/>
          <a:stretch/>
        </p:blipFill>
        <p:spPr bwMode="auto">
          <a:xfrm>
            <a:off x="3302872" y="3213893"/>
            <a:ext cx="2390876" cy="66467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8264" y="4203893"/>
            <a:ext cx="8354214" cy="646331"/>
          </a:xfrm>
          <a:prstGeom prst="rect">
            <a:avLst/>
          </a:prstGeom>
        </p:spPr>
        <p:txBody>
          <a:bodyPr wrap="square">
            <a:spAutoFit/>
          </a:bodyPr>
          <a:lstStyle/>
          <a:p>
            <a:pPr algn="just"/>
            <a:r>
              <a:rPr lang="en-US" b="1" dirty="0">
                <a:latin typeface="Arial Rounded MT Bold" pitchFamily="34" charset="0"/>
              </a:rPr>
              <a:t>These functions are called the </a:t>
            </a:r>
            <a:r>
              <a:rPr lang="en-US" b="1" dirty="0">
                <a:solidFill>
                  <a:srgbClr val="00B0F0"/>
                </a:solidFill>
                <a:latin typeface="Arial Rounded MT Bold" pitchFamily="34" charset="0"/>
              </a:rPr>
              <a:t>time equations of motion</a:t>
            </a:r>
            <a:r>
              <a:rPr lang="en-US" b="1" dirty="0">
                <a:latin typeface="Arial Rounded MT Bold" pitchFamily="34" charset="0"/>
              </a:rPr>
              <a:t>. They can be expressed in the form:</a:t>
            </a:r>
            <a:endParaRPr lang="fr-FR" b="1" dirty="0">
              <a:latin typeface="Arial Rounded MT Bold" pitchFamily="34" charset="0"/>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746" t="24375" r="42279" b="68247"/>
          <a:stretch/>
        </p:blipFill>
        <p:spPr bwMode="auto">
          <a:xfrm>
            <a:off x="3059832" y="5089523"/>
            <a:ext cx="3839932" cy="72483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51123" y="363434"/>
            <a:ext cx="240322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b="1" dirty="0">
                <a:solidFill>
                  <a:srgbClr val="0F0F0F"/>
                </a:solidFill>
                <a:latin typeface="Roboto"/>
              </a:rPr>
              <a:t>Equations of Motion</a:t>
            </a:r>
            <a:endParaRPr lang="fr-FR" b="1" i="0" dirty="0">
              <a:solidFill>
                <a:srgbClr val="0F0F0F"/>
              </a:solidFill>
              <a:effectLst/>
              <a:latin typeface="Roboto"/>
            </a:endParaRPr>
          </a:p>
        </p:txBody>
      </p:sp>
      <p:sp>
        <p:nvSpPr>
          <p:cNvPr id="9" name="Double flèche horizontale 8"/>
          <p:cNvSpPr/>
          <p:nvPr/>
        </p:nvSpPr>
        <p:spPr>
          <a:xfrm>
            <a:off x="3302872" y="332656"/>
            <a:ext cx="1169508" cy="400110"/>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effectLst>
                <a:glow rad="228600">
                  <a:schemeClr val="accent1">
                    <a:satMod val="175000"/>
                    <a:alpha val="40000"/>
                  </a:schemeClr>
                </a:glow>
              </a:effectLst>
            </a:endParaRPr>
          </a:p>
        </p:txBody>
      </p:sp>
      <p:sp>
        <p:nvSpPr>
          <p:cNvPr id="11" name="Rectangle 10"/>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224246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chemeClr val="accent6">
              <a:lumMod val="75000"/>
            </a:schemeClr>
          </a:solidFill>
        </p:spPr>
        <p:txBody>
          <a:bodyPr/>
          <a:lstStyle/>
          <a:p>
            <a:fld id="{A48E7C90-24B6-4F12-A20C-633E31BB8BA1}" type="slidenum">
              <a:rPr lang="fr-FR" sz="2400" b="1" smtClean="0">
                <a:solidFill>
                  <a:schemeClr val="tx1"/>
                </a:solidFill>
              </a:rPr>
              <a:t>9</a:t>
            </a:fld>
            <a:endParaRPr lang="fr-FR" b="1" dirty="0">
              <a:solidFill>
                <a:schemeClr val="tx1"/>
              </a:solidFill>
            </a:endParaRPr>
          </a:p>
        </p:txBody>
      </p:sp>
      <p:sp>
        <p:nvSpPr>
          <p:cNvPr id="2" name="Rectangle 1"/>
          <p:cNvSpPr/>
          <p:nvPr/>
        </p:nvSpPr>
        <p:spPr>
          <a:xfrm>
            <a:off x="199729" y="908720"/>
            <a:ext cx="8404718" cy="646331"/>
          </a:xfrm>
          <a:prstGeom prst="rect">
            <a:avLst/>
          </a:prstGeom>
        </p:spPr>
        <p:txBody>
          <a:bodyPr wrap="square">
            <a:spAutoFit/>
          </a:bodyPr>
          <a:lstStyle/>
          <a:p>
            <a:pPr algn="just"/>
            <a:r>
              <a:rPr lang="en-US" b="1" dirty="0">
                <a:latin typeface="Arial Rounded MT Bold" pitchFamily="34" charset="0"/>
              </a:rPr>
              <a:t>The trajectory is the set of positions occupied by the mobile during its movement during successive instants.</a:t>
            </a:r>
            <a:endParaRPr lang="fr-FR" b="1" dirty="0">
              <a:latin typeface="Arial Rounded MT Bold" pitchFamily="34" charset="0"/>
            </a:endParaRPr>
          </a:p>
        </p:txBody>
      </p:sp>
      <p:sp>
        <p:nvSpPr>
          <p:cNvPr id="3" name="Rectangle 2"/>
          <p:cNvSpPr/>
          <p:nvPr/>
        </p:nvSpPr>
        <p:spPr>
          <a:xfrm>
            <a:off x="199728" y="412766"/>
            <a:ext cx="1668918" cy="36933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a:ln>
            <a:solidFill>
              <a:schemeClr val="accent3">
                <a:lumMod val="50000"/>
              </a:schemeClr>
            </a:solidFill>
          </a:ln>
        </p:spPr>
        <p:txBody>
          <a:bodyPr wrap="none">
            <a:spAutoFit/>
          </a:bodyPr>
          <a:lstStyle/>
          <a:p>
            <a:r>
              <a:rPr lang="en-US" b="1" dirty="0" smtClean="0">
                <a:solidFill>
                  <a:prstClr val="black"/>
                </a:solidFill>
                <a:latin typeface="Arial Rounded MT Bold" pitchFamily="34" charset="0"/>
              </a:rPr>
              <a:t>4- Trajectory </a:t>
            </a:r>
            <a:endParaRPr lang="fr-FR" dirty="0"/>
          </a:p>
        </p:txBody>
      </p:sp>
      <p:sp>
        <p:nvSpPr>
          <p:cNvPr id="4" name="Rectangle 3"/>
          <p:cNvSpPr/>
          <p:nvPr/>
        </p:nvSpPr>
        <p:spPr>
          <a:xfrm>
            <a:off x="203759" y="1700808"/>
            <a:ext cx="8449138" cy="646331"/>
          </a:xfrm>
          <a:prstGeom prst="rect">
            <a:avLst/>
          </a:prstGeom>
        </p:spPr>
        <p:txBody>
          <a:bodyPr wrap="square">
            <a:spAutoFit/>
          </a:bodyPr>
          <a:lstStyle/>
          <a:p>
            <a:pPr algn="just"/>
            <a:r>
              <a:rPr lang="en-US" b="1" dirty="0" smtClean="0">
                <a:latin typeface="Arial Rounded MT Bold" pitchFamily="34" charset="0"/>
              </a:rPr>
              <a:t>The </a:t>
            </a:r>
            <a:r>
              <a:rPr lang="en-US" b="1" dirty="0" smtClean="0">
                <a:solidFill>
                  <a:srgbClr val="00B0F0"/>
                </a:solidFill>
                <a:latin typeface="Arial Rounded MT Bold" pitchFamily="34" charset="0"/>
              </a:rPr>
              <a:t>trajectory equation</a:t>
            </a:r>
            <a:r>
              <a:rPr lang="en-US" b="1" dirty="0" smtClean="0">
                <a:latin typeface="Arial Rounded MT Bold" pitchFamily="34" charset="0"/>
              </a:rPr>
              <a:t> is obtained by </a:t>
            </a:r>
            <a:r>
              <a:rPr lang="en-US" b="1" dirty="0" smtClean="0">
                <a:solidFill>
                  <a:srgbClr val="00B0F0"/>
                </a:solidFill>
                <a:latin typeface="Arial Rounded MT Bold" pitchFamily="34" charset="0"/>
              </a:rPr>
              <a:t>eliminating the time </a:t>
            </a:r>
            <a:r>
              <a:rPr lang="en-US" b="1" dirty="0" smtClean="0">
                <a:latin typeface="Arial Rounded MT Bold" pitchFamily="34" charset="0"/>
              </a:rPr>
              <a:t>between the two time equations.</a:t>
            </a:r>
            <a:endParaRPr lang="fr-FR" b="1" dirty="0">
              <a:latin typeface="Arial Rounded MT Bold" pitchFamily="34" charset="0"/>
            </a:endParaRPr>
          </a:p>
        </p:txBody>
      </p:sp>
      <p:sp>
        <p:nvSpPr>
          <p:cNvPr id="7" name="Rectangle 6"/>
          <p:cNvSpPr/>
          <p:nvPr/>
        </p:nvSpPr>
        <p:spPr>
          <a:xfrm>
            <a:off x="203759" y="2714643"/>
            <a:ext cx="1340432"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wrap="none">
            <a:spAutoFit/>
          </a:bodyPr>
          <a:lstStyle/>
          <a:p>
            <a:r>
              <a:rPr lang="fr-FR" b="1" dirty="0" err="1" smtClean="0">
                <a:solidFill>
                  <a:prstClr val="black"/>
                </a:solidFill>
                <a:latin typeface="Arial Rounded MT Bold" pitchFamily="34" charset="0"/>
              </a:rPr>
              <a:t>Example</a:t>
            </a:r>
            <a:r>
              <a:rPr lang="fr-FR" b="1" dirty="0" smtClean="0">
                <a:solidFill>
                  <a:prstClr val="black"/>
                </a:solidFill>
                <a:latin typeface="Arial Rounded MT Bold" pitchFamily="34" charset="0"/>
              </a:rPr>
              <a:t> 1</a:t>
            </a:r>
            <a:endParaRPr lang="fr-FR" b="1" dirty="0">
              <a:solidFill>
                <a:prstClr val="black"/>
              </a:solidFill>
              <a:latin typeface="Arial Rounded MT Bold"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80499" y="3356992"/>
                <a:ext cx="8496944" cy="986745"/>
              </a:xfrm>
              <a:prstGeom prst="rect">
                <a:avLst/>
              </a:prstGeom>
            </p:spPr>
            <p:txBody>
              <a:bodyPr wrap="square">
                <a:spAutoFit/>
              </a:bodyPr>
              <a:lstStyle/>
              <a:p>
                <a:pPr algn="just"/>
                <a:r>
                  <a:rPr lang="en-US" b="1" dirty="0">
                    <a:latin typeface="Arial Rounded MT Bold" pitchFamily="34" charset="0"/>
                  </a:rPr>
                  <a:t>We consider a material point M moving in space </a:t>
                </a:r>
                <a:r>
                  <a:rPr lang="fr-FR" b="1" dirty="0">
                    <a:latin typeface="Arial Rounded MT Bold" pitchFamily="34" charset="0"/>
                  </a:rPr>
                  <a:t>R </a:t>
                </a:r>
                <a14:m>
                  <m:oMath xmlns:m="http://schemas.openxmlformats.org/officeDocument/2006/math">
                    <m:d>
                      <m:dPr>
                        <m:ctrlPr>
                          <a:rPr lang="fr-FR" b="1" i="1">
                            <a:latin typeface="Cambria Math"/>
                          </a:rPr>
                        </m:ctrlPr>
                      </m:dPr>
                      <m:e>
                        <m:r>
                          <a:rPr lang="fr-FR" b="1">
                            <a:latin typeface="Cambria Math"/>
                          </a:rPr>
                          <m:t>𝑶</m:t>
                        </m:r>
                        <m:r>
                          <a:rPr lang="fr-FR" b="1">
                            <a:latin typeface="Cambria Math"/>
                          </a:rPr>
                          <m:t>,</m:t>
                        </m:r>
                        <m:acc>
                          <m:accPr>
                            <m:chr m:val="⃗"/>
                            <m:ctrlPr>
                              <a:rPr lang="fr-FR" b="1" i="1">
                                <a:latin typeface="Cambria Math"/>
                              </a:rPr>
                            </m:ctrlPr>
                          </m:accPr>
                          <m:e>
                            <m:r>
                              <a:rPr lang="fr-FR" b="1">
                                <a:latin typeface="Cambria Math"/>
                              </a:rPr>
                              <m:t>𝒊</m:t>
                            </m:r>
                          </m:e>
                        </m:acc>
                        <m:r>
                          <a:rPr lang="fr-FR" b="1">
                            <a:latin typeface="Cambria Math"/>
                          </a:rPr>
                          <m:t>,</m:t>
                        </m:r>
                        <m:acc>
                          <m:accPr>
                            <m:chr m:val="⃗"/>
                            <m:ctrlPr>
                              <a:rPr lang="fr-FR" b="1" i="1">
                                <a:latin typeface="Cambria Math"/>
                              </a:rPr>
                            </m:ctrlPr>
                          </m:accPr>
                          <m:e>
                            <m:r>
                              <a:rPr lang="fr-FR" b="1">
                                <a:latin typeface="Cambria Math"/>
                              </a:rPr>
                              <m:t>𝒋</m:t>
                            </m:r>
                          </m:e>
                        </m:acc>
                        <m:r>
                          <a:rPr lang="fr-FR" b="1">
                            <a:latin typeface="Cambria Math"/>
                          </a:rPr>
                          <m:t>,</m:t>
                        </m:r>
                        <m:acc>
                          <m:accPr>
                            <m:chr m:val="⃗"/>
                            <m:ctrlPr>
                              <a:rPr lang="fr-FR" b="1" i="1">
                                <a:latin typeface="Cambria Math"/>
                              </a:rPr>
                            </m:ctrlPr>
                          </m:accPr>
                          <m:e>
                            <m:r>
                              <a:rPr lang="fr-FR" b="1">
                                <a:latin typeface="Cambria Math"/>
                              </a:rPr>
                              <m:t>𝒌</m:t>
                            </m:r>
                          </m:e>
                        </m:acc>
                      </m:e>
                    </m:d>
                  </m:oMath>
                </a14:m>
                <a:r>
                  <a:rPr lang="en-US" b="1" dirty="0">
                    <a:latin typeface="Arial Rounded MT Bold" pitchFamily="34" charset="0"/>
                  </a:rPr>
                  <a:t>. The time equations of this movement describe the coordinates x(t), y(t) and z(t) of the point M as a function of time t . These equations are:</a:t>
                </a:r>
                <a:endParaRPr lang="fr-FR" b="1" dirty="0">
                  <a:latin typeface="Arial Rounded MT Bold"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80499" y="3356992"/>
                <a:ext cx="8496944" cy="986745"/>
              </a:xfrm>
              <a:prstGeom prst="rect">
                <a:avLst/>
              </a:prstGeom>
              <a:blipFill rotWithShape="1">
                <a:blip r:embed="rId2"/>
                <a:stretch>
                  <a:fillRect l="-646" t="-8025" r="-646" b="-8642"/>
                </a:stretch>
              </a:blipFill>
            </p:spPr>
            <p:txBody>
              <a:bodyPr/>
              <a:lstStyle/>
              <a:p>
                <a:r>
                  <a:rPr lang="fr-FR">
                    <a:noFill/>
                  </a:rPr>
                  <a:t> </a:t>
                </a:r>
              </a:p>
            </p:txBody>
          </p:sp>
        </mc:Fallback>
      </mc:AlternateContent>
      <p:grpSp>
        <p:nvGrpSpPr>
          <p:cNvPr id="10" name="Groupe 9"/>
          <p:cNvGrpSpPr/>
          <p:nvPr/>
        </p:nvGrpSpPr>
        <p:grpSpPr>
          <a:xfrm>
            <a:off x="2267744" y="4562150"/>
            <a:ext cx="4680168" cy="369332"/>
            <a:chOff x="395536" y="4581128"/>
            <a:chExt cx="4680168" cy="369332"/>
          </a:xfrm>
        </p:grpSpPr>
        <p:sp>
          <p:nvSpPr>
            <p:cNvPr id="9" name="ZoneTexte 8"/>
            <p:cNvSpPr txBox="1"/>
            <p:nvPr/>
          </p:nvSpPr>
          <p:spPr>
            <a:xfrm>
              <a:off x="395536" y="4581128"/>
              <a:ext cx="2088232" cy="369332"/>
            </a:xfrm>
            <a:prstGeom prst="rect">
              <a:avLst/>
            </a:prstGeom>
            <a:noFill/>
          </p:spPr>
          <p:txBody>
            <a:bodyPr wrap="square" rtlCol="0">
              <a:spAutoFit/>
            </a:bodyPr>
            <a:lstStyle/>
            <a:p>
              <a:r>
                <a:rPr lang="fr-FR" b="1" dirty="0">
                  <a:latin typeface="Arial Rounded MT Bold" pitchFamily="34" charset="0"/>
                </a:rPr>
                <a:t>x</a:t>
              </a:r>
              <a:r>
                <a:rPr lang="fr-FR" b="1" dirty="0" smtClean="0">
                  <a:latin typeface="Arial Rounded MT Bold" pitchFamily="34" charset="0"/>
                </a:rPr>
                <a:t>= t+1    ;</a:t>
              </a:r>
              <a:endParaRPr lang="fr-FR" b="1" dirty="0">
                <a:latin typeface="Arial Rounded MT Bold" pitchFamily="34" charset="0"/>
              </a:endParaRPr>
            </a:p>
          </p:txBody>
        </p:sp>
        <p:sp>
          <p:nvSpPr>
            <p:cNvPr id="11" name="ZoneTexte 10"/>
            <p:cNvSpPr txBox="1"/>
            <p:nvPr/>
          </p:nvSpPr>
          <p:spPr>
            <a:xfrm>
              <a:off x="1763688" y="4581128"/>
              <a:ext cx="2088232" cy="369332"/>
            </a:xfrm>
            <a:prstGeom prst="rect">
              <a:avLst/>
            </a:prstGeom>
            <a:noFill/>
          </p:spPr>
          <p:txBody>
            <a:bodyPr wrap="square" rtlCol="0">
              <a:spAutoFit/>
            </a:bodyPr>
            <a:lstStyle/>
            <a:p>
              <a:r>
                <a:rPr lang="fr-FR" b="1" dirty="0" smtClean="0">
                  <a:latin typeface="Arial Rounded MT Bold" pitchFamily="34" charset="0"/>
                </a:rPr>
                <a:t>z=0  ;</a:t>
              </a:r>
              <a:endParaRPr lang="fr-FR" b="1" dirty="0">
                <a:latin typeface="Arial Rounded MT Bold" pitchFamily="34" charset="0"/>
              </a:endParaRPr>
            </a:p>
          </p:txBody>
        </p:sp>
        <p:sp>
          <p:nvSpPr>
            <p:cNvPr id="14" name="ZoneTexte 12"/>
            <p:cNvSpPr txBox="1"/>
            <p:nvPr/>
          </p:nvSpPr>
          <p:spPr>
            <a:xfrm>
              <a:off x="2987824" y="4581128"/>
              <a:ext cx="2087880" cy="369332"/>
            </a:xfrm>
            <a:prstGeom prst="rect">
              <a:avLst/>
            </a:prstGeom>
            <a:noFill/>
          </p:spPr>
          <p:txBody>
            <a:bodyPr wrap="square" rtlCol="0">
              <a:spAutoFit/>
            </a:bodyPr>
            <a:lstStyle/>
            <a:p>
              <a:pPr>
                <a:spcAft>
                  <a:spcPts val="0"/>
                </a:spcAft>
              </a:pPr>
              <a:r>
                <a:rPr lang="fr-FR" sz="1800" b="1" kern="1200" dirty="0" smtClean="0">
                  <a:solidFill>
                    <a:srgbClr val="000000"/>
                  </a:solidFill>
                  <a:effectLst/>
                  <a:latin typeface="Arial Rounded MT Bold"/>
                  <a:ea typeface="Times New Roman"/>
                  <a:cs typeface="Times New Roman"/>
                </a:rPr>
                <a:t>y= t</a:t>
              </a:r>
              <a:r>
                <a:rPr lang="fr-FR" sz="1800" b="1" kern="1200" baseline="30000" dirty="0" smtClean="0">
                  <a:solidFill>
                    <a:srgbClr val="000000"/>
                  </a:solidFill>
                  <a:effectLst/>
                  <a:latin typeface="Arial Rounded MT Bold"/>
                  <a:ea typeface="Times New Roman"/>
                  <a:cs typeface="Times New Roman"/>
                </a:rPr>
                <a:t>2</a:t>
              </a:r>
              <a:r>
                <a:rPr lang="fr-FR" sz="1800" b="1" kern="1200" dirty="0" smtClean="0">
                  <a:solidFill>
                    <a:srgbClr val="000000"/>
                  </a:solidFill>
                  <a:effectLst/>
                  <a:latin typeface="Arial Rounded MT Bold"/>
                  <a:ea typeface="Times New Roman"/>
                  <a:cs typeface="Times New Roman"/>
                </a:rPr>
                <a:t>+1</a:t>
              </a:r>
              <a:endParaRPr lang="fr-FR" sz="1200" dirty="0">
                <a:effectLst/>
                <a:latin typeface="Times New Roman"/>
                <a:ea typeface="Times New Roman"/>
              </a:endParaRPr>
            </a:p>
          </p:txBody>
        </p:sp>
      </p:grpSp>
      <p:sp>
        <p:nvSpPr>
          <p:cNvPr id="15" name="Rectangle 14"/>
          <p:cNvSpPr/>
          <p:nvPr/>
        </p:nvSpPr>
        <p:spPr>
          <a:xfrm>
            <a:off x="395535" y="5085184"/>
            <a:ext cx="8208911" cy="369332"/>
          </a:xfrm>
          <a:prstGeom prst="rect">
            <a:avLst/>
          </a:prstGeom>
        </p:spPr>
        <p:txBody>
          <a:bodyPr wrap="square">
            <a:spAutoFit/>
          </a:bodyPr>
          <a:lstStyle/>
          <a:p>
            <a:r>
              <a:rPr lang="en-US" b="1" dirty="0" smtClean="0">
                <a:latin typeface="Arial Rounded MT Bold" pitchFamily="34" charset="0"/>
              </a:rPr>
              <a:t>1/ Find </a:t>
            </a:r>
            <a:r>
              <a:rPr lang="en-US" b="1" dirty="0">
                <a:latin typeface="Arial Rounded MT Bold" pitchFamily="34" charset="0"/>
              </a:rPr>
              <a:t>the Cartesian equation of the trajectory, what is its form?</a:t>
            </a:r>
            <a:endParaRPr lang="fr-FR" b="1" dirty="0">
              <a:latin typeface="Arial Rounded MT Bold" pitchFamily="34" charset="0"/>
            </a:endParaRPr>
          </a:p>
        </p:txBody>
      </p:sp>
      <p:sp>
        <p:nvSpPr>
          <p:cNvPr id="16" name="Rectangle 15"/>
          <p:cNvSpPr/>
          <p:nvPr/>
        </p:nvSpPr>
        <p:spPr>
          <a:xfrm>
            <a:off x="510205" y="5589240"/>
            <a:ext cx="7128792" cy="369332"/>
          </a:xfrm>
          <a:prstGeom prst="rect">
            <a:avLst/>
          </a:prstGeom>
        </p:spPr>
        <p:txBody>
          <a:bodyPr wrap="square">
            <a:spAutoFit/>
          </a:bodyPr>
          <a:lstStyle/>
          <a:p>
            <a:r>
              <a:rPr lang="en-US" b="1" dirty="0" smtClean="0">
                <a:latin typeface="Arial Rounded MT Bold" pitchFamily="34" charset="0"/>
              </a:rPr>
              <a:t>2/ Write </a:t>
            </a:r>
            <a:r>
              <a:rPr lang="en-US" b="1" dirty="0">
                <a:latin typeface="Arial Rounded MT Bold" pitchFamily="34" charset="0"/>
              </a:rPr>
              <a:t>the expression of the position vector at time </a:t>
            </a:r>
            <a:r>
              <a:rPr lang="en-US" b="1" dirty="0" smtClean="0">
                <a:latin typeface="Arial Rounded MT Bold" pitchFamily="34" charset="0"/>
              </a:rPr>
              <a:t>t= 1s.</a:t>
            </a:r>
            <a:endParaRPr lang="fr-FR" b="1" dirty="0">
              <a:latin typeface="Arial Rounded MT Bold" pitchFamily="34" charset="0"/>
            </a:endParaRPr>
          </a:p>
        </p:txBody>
      </p:sp>
    </p:spTree>
    <p:extLst>
      <p:ext uri="{BB962C8B-B14F-4D97-AF65-F5344CB8AC3E}">
        <p14:creationId xmlns:p14="http://schemas.microsoft.com/office/powerpoint/2010/main" val="14899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5996</TotalTime>
  <Words>2325</Words>
  <Application>Microsoft Office PowerPoint</Application>
  <PresentationFormat>Affichage à l'écran (4:3)</PresentationFormat>
  <Paragraphs>302</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Chapter 1: kinematic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kinematic</dc:title>
  <dc:creator>Hp</dc:creator>
  <cp:lastModifiedBy>Hp</cp:lastModifiedBy>
  <cp:revision>259</cp:revision>
  <dcterms:created xsi:type="dcterms:W3CDTF">2024-09-20T07:04:46Z</dcterms:created>
  <dcterms:modified xsi:type="dcterms:W3CDTF">2024-10-04T23:17:56Z</dcterms:modified>
</cp:coreProperties>
</file>