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23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64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028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0216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220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261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659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26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9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06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328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398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414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39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52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394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005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78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DZ" b="1" dirty="0"/>
              <a:t>الأرقام القياسية للأسعار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62506" y="3027843"/>
            <a:ext cx="9448800" cy="2265374"/>
          </a:xfrm>
        </p:spPr>
        <p:txBody>
          <a:bodyPr>
            <a:noAutofit/>
          </a:bodyPr>
          <a:lstStyle/>
          <a:p>
            <a:pPr algn="just" rtl="1"/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الأرقام </a:t>
            </a:r>
            <a:r>
              <a:rPr lang="ar-DZ" sz="3200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التى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تقيس التغير </a:t>
            </a:r>
            <a:r>
              <a:rPr lang="ar-DZ" sz="3200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فى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الأسعار خلال فترة زمنية معينة بهدف رصد التغيرات </a:t>
            </a:r>
            <a:r>
              <a:rPr lang="ar-DZ" sz="3200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فى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أسعار السلع المختلفة ، و من الأمور الهامة </a:t>
            </a:r>
            <a:r>
              <a:rPr lang="ar-DZ" sz="3200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التى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يجب مراعاتها عند تركيب الأرقام القياسية ، </a:t>
            </a:r>
            <a:r>
              <a:rPr lang="ar-DZ" sz="3200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مايلى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: </a:t>
            </a:r>
            <a:endParaRPr lang="fr-FR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just" rtl="1"/>
            <a:r>
              <a:rPr lang="ar-DZ" sz="3200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إختيار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فترة الأساس </a:t>
            </a:r>
            <a:r>
              <a:rPr lang="ar-DZ" sz="3200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التى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تعتمد لتركيب الرقم بحيث تكون فترة سابقة لفترة المقارنة </a:t>
            </a:r>
            <a:endParaRPr lang="fr-FR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just" rtl="1"/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يجب أن تتميز فترة الأساس </a:t>
            </a:r>
            <a:r>
              <a:rPr lang="ar-DZ" sz="3200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بالإستقرار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الإقتصادي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 خالية من </a:t>
            </a:r>
            <a:r>
              <a:rPr lang="ar-DZ" sz="3200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الإضطرابات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DZ" sz="3200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التى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قد تتأثر بها الظاهرة كالحروب ، و الأزمات </a:t>
            </a:r>
            <a:r>
              <a:rPr lang="ar-DZ" sz="3200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الإقتصادية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.</a:t>
            </a:r>
            <a:endParaRPr lang="fr-FR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 rtl="1"/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يفضل أن لا تكون فترة الأساس بعيدة جدا عن سنوات المقارنة </a:t>
            </a:r>
            <a:endParaRPr lang="fr-FR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112" y="138689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173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95600" y="218941"/>
            <a:ext cx="8610600" cy="1838460"/>
          </a:xfrm>
        </p:spPr>
        <p:txBody>
          <a:bodyPr>
            <a:normAutofit/>
          </a:bodyPr>
          <a:lstStyle/>
          <a:p>
            <a:r>
              <a:rPr lang="ar-DZ" b="1" dirty="0"/>
              <a:t>تركيب الأرقام القياسية : 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ar-DZ" dirty="0"/>
              <a:t>يمكن التمييز بين نوعين من الأرقام القياسية 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806823" y="2753194"/>
                <a:ext cx="10820400" cy="4024125"/>
              </a:xfrm>
            </p:spPr>
            <p:txBody>
              <a:bodyPr>
                <a:normAutofit/>
              </a:bodyPr>
              <a:lstStyle/>
              <a:p>
                <a:pPr marL="0" lvl="0" indent="0" algn="just" rtl="1">
                  <a:buNone/>
                </a:pPr>
                <a:r>
                  <a:rPr lang="ar-DZ" b="1" dirty="0" smtClean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1- الأرقام </a:t>
                </a:r>
                <a:r>
                  <a:rPr lang="ar-DZ" b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القياسية البسيطة :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يكون الرقم القياسي بسيطا عندما يتعلق بظاهرة واحدة مثل سلعة واحدة و هو يمثل نسبة سعر السلعة </a:t>
                </a:r>
                <a:r>
                  <a:rPr lang="ar-DZ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فى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فترة المقارنة على سعر السلعة </a:t>
                </a:r>
                <a:r>
                  <a:rPr lang="ar-DZ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فى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فترة الأساس </a:t>
                </a:r>
                <a:r>
                  <a:rPr lang="ar-DZ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فى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100</a:t>
                </a:r>
                <a:r>
                  <a:rPr lang="ar-DZ" dirty="0" smtClean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، 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أي :</a:t>
                </a:r>
                <a:endParaRPr lang="fr-FR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just" rtl="1"/>
                <a:r>
                  <a:rPr lang="fr-FR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	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100×</a:t>
                </a:r>
                <a:r>
                  <a:rPr lang="fr-FR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IP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𝑃𝑛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حيث أن :</a:t>
                </a:r>
                <a:endParaRPr lang="fr-FR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just" rtl="1"/>
                <a:r>
                  <a:rPr lang="fr-FR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Pn</a:t>
                </a:r>
                <a:r>
                  <a:rPr lang="fr-FR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: هي السعر </a:t>
                </a:r>
                <a:r>
                  <a:rPr lang="ar-DZ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فى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سنة المقارنة </a:t>
                </a:r>
                <a:endParaRPr lang="fr-FR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just" rtl="1"/>
                <a:r>
                  <a:rPr lang="fr-FR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P0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: السعر </a:t>
                </a:r>
                <a:r>
                  <a:rPr lang="ar-DZ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فى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سنة الأساس </a:t>
                </a:r>
                <a:endParaRPr lang="fr-FR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just" rtl="1"/>
                <a:r>
                  <a:rPr lang="ar-DZ" b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مثال :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إذا كان سعر برميل النفط </a:t>
                </a:r>
                <a:r>
                  <a:rPr lang="ar-DZ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فى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ar-DZ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سة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2016 هو 24 $ وكان سنة 2000 يقدر ب 14 $ ، و على </a:t>
                </a:r>
                <a:r>
                  <a:rPr lang="ar-DZ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إعتبار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أن سنة 2000 هي سنة الأساس يمكننا إيجاد الرقم </a:t>
                </a:r>
                <a:r>
                  <a:rPr lang="ar-DZ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القياسى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fr-FR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Indice 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بتطبيق العلاقة السابقة : </a:t>
                </a:r>
                <a:endParaRPr lang="fr-FR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just" rtl="1"/>
                <a:r>
                  <a:rPr lang="fr-FR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		%	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171.4 =100  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fr-FR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= 100 ×</a:t>
                </a:r>
                <a:r>
                  <a:rPr lang="fr-FR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IP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𝑃𝑛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fr-FR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just" rtl="1"/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	و هذا يعنى أن السعر سنة 2016 قد زاد بنسبة 71.4 </a:t>
                </a:r>
                <a:r>
                  <a:rPr lang="fr-FR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%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على ما كان عليه سنة 2000</a:t>
                </a:r>
                <a:endParaRPr lang="fr-FR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just"/>
                <a:endParaRPr lang="fr-FR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6823" y="2753194"/>
                <a:ext cx="10820400" cy="4024125"/>
              </a:xfrm>
              <a:blipFill rotWithShape="0">
                <a:blip r:embed="rId2"/>
                <a:stretch>
                  <a:fillRect l="-1127" t="-1667" r="-78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1150"/>
            <a:ext cx="312420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213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95600" y="643944"/>
            <a:ext cx="8610600" cy="1413457"/>
          </a:xfrm>
        </p:spPr>
        <p:txBody>
          <a:bodyPr>
            <a:normAutofit/>
          </a:bodyPr>
          <a:lstStyle/>
          <a:p>
            <a:r>
              <a:rPr lang="ar-DZ" sz="2400" b="1" dirty="0" smtClean="0"/>
              <a:t>2- الأرقام </a:t>
            </a:r>
            <a:r>
              <a:rPr lang="ar-DZ" sz="2400" b="1" dirty="0"/>
              <a:t>القياسية المركبة :</a:t>
            </a:r>
            <a:r>
              <a:rPr lang="ar-DZ" sz="2400" dirty="0"/>
              <a:t> يكون الرقم القياسي مركبا عندما يتعلق بالمقارنة بين مجموعة من الأشياء مثل السلع الاستهلاكية أي هو مؤشر عام للتغيرات النسبية لمجموعة من الظواهر ( سلع أو كميات ) و هي تنقسم بدورها إلى : </a:t>
            </a:r>
            <a:r>
              <a:rPr lang="fr-FR" sz="2400" dirty="0"/>
              <a:t/>
            </a:r>
            <a:br>
              <a:rPr lang="fr-FR" sz="2400" dirty="0"/>
            </a:br>
            <a:endParaRPr lang="fr-FR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 rtl="1">
                  <a:buNone/>
                </a:pPr>
                <a:r>
                  <a:rPr lang="ar-DZ" b="1" dirty="0" smtClean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2-1</a:t>
                </a:r>
                <a:r>
                  <a:rPr lang="ar-DZ" b="1" dirty="0" smtClean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– </a:t>
                </a:r>
                <a:r>
                  <a:rPr lang="ar-DZ" b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الرقم القياسي التجميعي البسيط :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و يمكن الحصول عليه بقسمة مجموع أسعار السلع المختلفة </a:t>
                </a:r>
                <a:r>
                  <a:rPr lang="ar-DZ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فى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سنة المقارنة على مجموع أسعار نفس السلع </a:t>
                </a:r>
                <a:r>
                  <a:rPr lang="ar-DZ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فى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سنة الأساس</a:t>
                </a:r>
                <a:r>
                  <a:rPr lang="ar-DZ" dirty="0" smtClean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، 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كما يلى : </a:t>
                </a:r>
                <a:endParaRPr lang="fr-FR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just" rtl="1"/>
                <a:r>
                  <a:rPr lang="fr-FR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	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100×</a:t>
                </a:r>
                <a:r>
                  <a:rPr lang="fr-FR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IP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𝑃𝑛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nary>
                      </m:den>
                    </m:f>
                  </m:oMath>
                </a14:m>
                <a:endParaRPr lang="fr-FR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just" rtl="1"/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 </a:t>
                </a:r>
                <a:endParaRPr lang="fr-FR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just" rtl="1"/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𝑃𝑛</m:t>
                        </m:r>
                      </m:e>
                    </m:nary>
                  </m:oMath>
                </a14:m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: تمثل مجموع أسعار السلع </a:t>
                </a:r>
                <a:r>
                  <a:rPr lang="ar-DZ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فى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سنة المقارنة  </a:t>
                </a:r>
                <a:endParaRPr lang="fr-FR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just" rtl="1"/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nary>
                  </m:oMath>
                </a14:m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: مجموع أسعار السلع </a:t>
                </a:r>
                <a:r>
                  <a:rPr lang="ar-DZ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فى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سنة الأساس .</a:t>
                </a:r>
                <a:endParaRPr lang="fr-FR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just"/>
                <a:endParaRPr lang="fr-FR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70" t="-1667" r="-326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94" y="3778623"/>
            <a:ext cx="3617259" cy="244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722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2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2-2 الأرقام </a:t>
            </a:r>
            <a:r>
              <a:rPr lang="ar-DZ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القياسية التجميعية المرجحة :</a:t>
            </a:r>
            <a:r>
              <a:rPr lang="ar-DZ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للتغلب على بعض المشاكل الموجودة </a:t>
            </a:r>
            <a:r>
              <a:rPr lang="ar-DZ" sz="2400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فى</a:t>
            </a:r>
            <a:r>
              <a:rPr lang="ar-DZ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الرقم القياسي التجميعي البسيط نقوم بترجيح أسعار السلع بأوزان محددة و نستخدم عادة كمية السلعة المباعة كوزن للترجيح الذى يبرز الأهمية النسبية للسلعة، و هناك ثلاث صيغ للأرقام القياسية المرجحة </a:t>
            </a:r>
            <a:r>
              <a:rPr lang="ar-DZ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هي</a:t>
            </a:r>
            <a:r>
              <a:rPr lang="ar-DZ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ar-DZ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fr-FR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lvl="0" indent="0" algn="just" rtl="1">
                  <a:buNone/>
                </a:pPr>
                <a:r>
                  <a:rPr lang="ar-DZ" b="1" dirty="0" smtClean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أ- الرقم </a:t>
                </a:r>
                <a:r>
                  <a:rPr lang="ar-DZ" b="1" dirty="0" smtClean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القياسي للأسعار بطريقة ( </a:t>
                </a:r>
                <a:r>
                  <a:rPr lang="ar-DZ" b="1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لاسبير</a:t>
                </a:r>
                <a:r>
                  <a:rPr lang="ar-DZ" b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) :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حيث </a:t>
                </a:r>
                <a:r>
                  <a:rPr lang="ar-DZ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إقترح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ar-DZ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لاسبير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سنة 1864 ترجيح الرقم القياسي التجميعي البسيط للأسعار باستخدام كميات سنة الأساس كأوزان ترجيحية وفق الصيغة التالية </a:t>
                </a:r>
                <a:r>
                  <a:rPr lang="ar-DZ" dirty="0" smtClean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:</a:t>
                </a:r>
                <a:endParaRPr lang="fr-FR" dirty="0" smtClean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just" rtl="1"/>
                <a:r>
                  <a:rPr lang="fr-FR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		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100</a:t>
                </a:r>
                <a:r>
                  <a:rPr lang="fr-FR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	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× </a:t>
                </a:r>
                <a:r>
                  <a:rPr lang="fr-FR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IP ( l )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𝑃𝑛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 .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 .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nary>
                      </m:den>
                    </m:f>
                  </m:oMath>
                </a14:m>
                <a:endParaRPr lang="fr-FR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just" rtl="1"/>
                <a:r>
                  <a:rPr lang="ar-DZ" b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ب-  الرقم القياسي للأسعار  بطريقة ( باش) :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  <a:r>
                  <a:rPr lang="ar-DZ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إقترح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باش هذا الرقم سنة 1874  و يعتمد أساسا على الكميات المستهلكة </a:t>
                </a:r>
                <a:r>
                  <a:rPr lang="ar-DZ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فى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سنة المقارنة كأوزان ترجيحية وفق الصيغة التالية : </a:t>
                </a:r>
                <a:endParaRPr lang="fr-FR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just" rtl="1"/>
                <a:r>
                  <a:rPr lang="fr-FR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		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100 ×</a:t>
                </a:r>
                <a:r>
                  <a:rPr lang="en-US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	IP (p)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𝑃𝑛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.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𝑄𝑛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.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𝑄𝑛</m:t>
                            </m:r>
                          </m:e>
                        </m:nary>
                      </m:den>
                    </m:f>
                  </m:oMath>
                </a14:m>
                <a:endParaRPr lang="fr-FR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just" rtl="1"/>
                <a:r>
                  <a:rPr lang="ar-DZ" b="1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ج- الرقم القياسي للأسعار بطريقة ( فيشر ) :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لقد توصل فيشر </a:t>
                </a:r>
                <a:r>
                  <a:rPr lang="ar-DZ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فى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أوائل القرن العشرين إلى رقم قياسي </a:t>
                </a:r>
                <a:r>
                  <a:rPr lang="ar-DZ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ترجيحى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للأسعار و هو عبارة عن الوسط الهندسي لكل من رقمي </a:t>
                </a:r>
                <a:r>
                  <a:rPr lang="ar-DZ" dirty="0" err="1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لاسبير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و باش وفق الصيغة التالية : </a:t>
                </a:r>
                <a:endParaRPr lang="fr-FR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just" rtl="1"/>
                <a:r>
                  <a:rPr lang="en-US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IP(f) 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𝐼𝑃</m:t>
                        </m:r>
                        <m:d>
                          <m:d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𝐼𝑃</m:t>
                        </m:r>
                        <m:d>
                          <m:d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</m:e>
                    </m:rad>
                  </m:oMath>
                </a14:m>
                <a:endParaRPr lang="fr-FR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just" rtl="1"/>
                <a:r>
                  <a:rPr lang="en-US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	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100×</a:t>
                </a:r>
                <a:r>
                  <a:rPr lang="en-US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IP(f)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𝑃𝑛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𝑄𝑛</m:t>
                                </m:r>
                              </m:e>
                            </m:nary>
                          </m:num>
                          <m:den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.</m:t>
                                </m:r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𝑄𝑛</m:t>
                                </m:r>
                              </m:e>
                            </m:nary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𝑃𝑛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.</m:t>
                                </m:r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nary>
                          </m:num>
                          <m:den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.</m:t>
                                </m:r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</m:e>
                            </m:nary>
                          </m:den>
                        </m:f>
                      </m:e>
                    </m:rad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58" t="-1818" r="-5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610" y="5048250"/>
            <a:ext cx="253365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645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895" y="1949825"/>
            <a:ext cx="4598893" cy="2877670"/>
          </a:xfrm>
        </p:spPr>
      </p:pic>
    </p:spTree>
    <p:extLst>
      <p:ext uri="{BB962C8B-B14F-4D97-AF65-F5344CB8AC3E}">
        <p14:creationId xmlns:p14="http://schemas.microsoft.com/office/powerpoint/2010/main" val="2847177596"/>
      </p:ext>
    </p:extLst>
  </p:cSld>
  <p:clrMapOvr>
    <a:masterClrMapping/>
  </p:clrMapOvr>
</p:sld>
</file>

<file path=ppt/theme/theme1.xml><?xml version="1.0" encoding="utf-8"?>
<a:theme xmlns:a="http://schemas.openxmlformats.org/drawingml/2006/main" name="Traînée de condensation">
  <a:themeElements>
    <a:clrScheme name="Traînée de condensatio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Traînée de condensatio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înée de condensatio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TM04033937[[fn=Traînée de condensation]]</Template>
  <TotalTime>28</TotalTime>
  <Words>266</Words>
  <Application>Microsoft Office PowerPoint</Application>
  <PresentationFormat>Grand écran</PresentationFormat>
  <Paragraphs>27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Cambria Math</vt:lpstr>
      <vt:lpstr>Century Gothic</vt:lpstr>
      <vt:lpstr>Sakkal Majalla</vt:lpstr>
      <vt:lpstr>Times New Roman</vt:lpstr>
      <vt:lpstr>Traînée de condensation</vt:lpstr>
      <vt:lpstr>الأرقام القياسية للأسعار  </vt:lpstr>
      <vt:lpstr>تركيب الأرقام القياسية :  يمكن التمييز بين نوعين من الأرقام القياسية : </vt:lpstr>
      <vt:lpstr>2- الأرقام القياسية المركبة : يكون الرقم القياسي مركبا عندما يتعلق بالمقارنة بين مجموعة من الأشياء مثل السلع الاستهلاكية أي هو مؤشر عام للتغيرات النسبية لمجموعة من الظواهر ( سلع أو كميات ) و هي تنقسم بدورها إلى :  </vt:lpstr>
      <vt:lpstr>2-2 الأرقام القياسية التجميعية المرجحة : للتغلب على بعض المشاكل الموجودة فى الرقم القياسي التجميعي البسيط نقوم بترجيح أسعار السلع بأوزان محددة و نستخدم عادة كمية السلعة المباعة كوزن للترجيح الذى يبرز الأهمية النسبية للسلعة، و هناك ثلاث صيغ للأرقام القياسية المرجحة هي: 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الأرقام القياسية للأسعار</dc:title>
  <dc:creator>Utilisateur Windows</dc:creator>
  <cp:lastModifiedBy>Utilisateur Windows</cp:lastModifiedBy>
  <cp:revision>4</cp:revision>
  <dcterms:created xsi:type="dcterms:W3CDTF">2023-10-17T20:06:35Z</dcterms:created>
  <dcterms:modified xsi:type="dcterms:W3CDTF">2023-10-17T20:43:24Z</dcterms:modified>
</cp:coreProperties>
</file>