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1" r:id="rId6"/>
    <p:sldId id="262" r:id="rId7"/>
    <p:sldId id="263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E00B45-D67E-9C26-8C47-0BFA20965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76981"/>
            <a:ext cx="8915399" cy="5619135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Lecture II</a:t>
            </a:r>
            <a:br>
              <a:rPr lang="en-US" sz="44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4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Antebellum Crises of the 1850s: Part II</a:t>
            </a:r>
            <a:br>
              <a:rPr lang="en-US" sz="44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3368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92500" lnSpcReduction="20000"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Dred Scott case had enormous impact on sectional feelings in the North and South.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Court rendered a landmark decision in Dred Scott.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history of the case stretched back several years. It concerned a slave who had taken up residence in a free state and proceeded to sue for his freedom.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composition of the Court and President James Buchanan were important factors in the case.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3.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Court’s ruling had two important elements. </a:t>
            </a:r>
          </a:p>
          <a:p>
            <a:pPr lvl="3">
              <a:lnSpc>
                <a:spcPct val="15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Dred Scott was not a citizen. </a:t>
            </a:r>
          </a:p>
          <a:p>
            <a:pPr lvl="3">
              <a:lnSpc>
                <a:spcPct val="15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Congress could not keep slavery out of the territories. </a:t>
            </a:r>
            <a:endParaRPr lang="fr-FR" sz="22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03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</a:rPr>
              <a:t>  </a:t>
            </a:r>
            <a:r>
              <a:rPr lang="en-US" sz="28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response to the decision was heated.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Many in the North and especially in the Republican Party reacted angrily.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Most of the South applauded the decision.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3.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Court emerged from the case tarnished.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C.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Supreme Court had joined the list of national institutions plagued by sectional strife.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Political parties already had been compromised as institutions capable of muting sectional problems.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458515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II.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Some northerners considered an alliance between East and West.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eastern and western non-slave states had many economic ties.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Many northerners saw the South as a block to national economic development.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C.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Republicans called for a Homestead Act, a tariff, and various internal improvements. 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231537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85000" lnSpcReduction="10000"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III.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Lincoln-Douglas debates in the 1858 Illinois senatorial election had national implications. </a:t>
            </a:r>
          </a:p>
          <a:p>
            <a:pPr lvl="1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candidates and their issues presented a clear choice to voters. </a:t>
            </a:r>
          </a:p>
          <a:p>
            <a:pPr lvl="1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A series of famous debates featured disagreement over issues related to slavery. </a:t>
            </a:r>
          </a:p>
          <a:p>
            <a:pPr lvl="2">
              <a:lnSpc>
                <a:spcPct val="150000"/>
              </a:lnSpc>
            </a:pPr>
            <a:r>
              <a:rPr lang="en-US" sz="21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Douglas sought to finesse the issue of slavery’s expansion into the territories. </a:t>
            </a:r>
          </a:p>
          <a:p>
            <a:pPr lvl="2">
              <a:lnSpc>
                <a:spcPct val="150000"/>
              </a:lnSpc>
            </a:pPr>
            <a:r>
              <a:rPr lang="en-US" sz="21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Lincoln addressed the morality of slavery and expansion and advocated the ultimate extinction of slavery, although he rejected the label abolitionist. </a:t>
            </a:r>
          </a:p>
          <a:p>
            <a:pPr lvl="1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C.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election had enormous impact on Lincoln’s and Douglas’s careers. </a:t>
            </a:r>
          </a:p>
          <a:p>
            <a:pPr lvl="2">
              <a:lnSpc>
                <a:spcPct val="150000"/>
              </a:lnSpc>
            </a:pPr>
            <a:r>
              <a:rPr lang="en-US" sz="21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Douglas’s positions in the debates weakened him as a presidential candidate. </a:t>
            </a:r>
          </a:p>
          <a:p>
            <a:pPr lvl="2">
              <a:lnSpc>
                <a:spcPct val="150000"/>
              </a:lnSpc>
            </a:pPr>
            <a:r>
              <a:rPr lang="en-US" sz="21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Lincoln emerged onto the national stage. </a:t>
            </a:r>
            <a:endParaRPr lang="fr-FR" sz="2100" dirty="0"/>
          </a:p>
        </p:txBody>
      </p:sp>
    </p:spTree>
    <p:extLst>
      <p:ext uri="{BB962C8B-B14F-4D97-AF65-F5344CB8AC3E}">
        <p14:creationId xmlns:p14="http://schemas.microsoft.com/office/powerpoint/2010/main" val="154467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332" y="294468"/>
            <a:ext cx="10338120" cy="6165326"/>
          </a:xfrm>
        </p:spPr>
        <p:txBody>
          <a:bodyPr>
            <a:noAutofit/>
          </a:bodyPr>
          <a:lstStyle/>
          <a:p>
            <a:pPr marR="0" algn="l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IV.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John Brown’s raid on Harpers Ferry sent shock waves through the nation. </a:t>
            </a:r>
          </a:p>
          <a:p>
            <a:pPr lvl="1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Brown had been a violent and controversial foe of slavery. </a:t>
            </a:r>
          </a:p>
          <a:p>
            <a:pPr lvl="1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Brown, a believer in immediate emancipation, hoped the raid would ignite a general slave uprising in the South. </a:t>
            </a:r>
          </a:p>
          <a:p>
            <a:pPr lvl="1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C.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raid had significant impact. </a:t>
            </a:r>
          </a:p>
          <a:p>
            <a:pPr lvl="2">
              <a:lnSpc>
                <a:spcPct val="15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Brown failed in his immediate goal of freeing slaves. He was tried and executed, along with six of his followers, in Virginia. </a:t>
            </a:r>
          </a:p>
        </p:txBody>
      </p:sp>
    </p:spTree>
    <p:extLst>
      <p:ext uri="{BB962C8B-B14F-4D97-AF65-F5344CB8AC3E}">
        <p14:creationId xmlns:p14="http://schemas.microsoft.com/office/powerpoint/2010/main" val="1755430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News of the raid polarized the nation.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Many people in the North cheered Brown’s actions.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raid spread fear of slave insurrection through the South.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V.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nation was not yet at the brink of war. Still, an atmosphere of distrust set the context for the campaign of 1860.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7882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3336" y="383457"/>
            <a:ext cx="10507850" cy="6280813"/>
          </a:xfrm>
        </p:spPr>
        <p:txBody>
          <a:bodyPr>
            <a:noAutofit/>
          </a:bodyPr>
          <a:lstStyle/>
          <a:p>
            <a:pPr marR="0" algn="ctr">
              <a:lnSpc>
                <a:spcPct val="150000"/>
              </a:lnSpc>
            </a:pPr>
            <a:endParaRPr lang="fr-FR" sz="5400" dirty="0"/>
          </a:p>
          <a:p>
            <a:pPr marR="0" algn="ctr">
              <a:lnSpc>
                <a:spcPct val="150000"/>
              </a:lnSpc>
            </a:pPr>
            <a:endParaRPr lang="fr-FR" sz="5400" dirty="0"/>
          </a:p>
          <a:p>
            <a:pPr marR="0" algn="ctr">
              <a:lnSpc>
                <a:spcPct val="150000"/>
              </a:lnSpc>
            </a:pPr>
            <a:r>
              <a:rPr lang="fr-FR" sz="5400" b="1" dirty="0" err="1"/>
              <a:t>Thank</a:t>
            </a:r>
            <a:r>
              <a:rPr lang="fr-FR" sz="5400" b="1" dirty="0"/>
              <a:t> You</a:t>
            </a:r>
          </a:p>
        </p:txBody>
      </p:sp>
    </p:spTree>
    <p:extLst>
      <p:ext uri="{BB962C8B-B14F-4D97-AF65-F5344CB8AC3E}">
        <p14:creationId xmlns:p14="http://schemas.microsoft.com/office/powerpoint/2010/main" val="3198278076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270</TotalTime>
  <Words>534</Words>
  <Application>Microsoft Office PowerPoint</Application>
  <PresentationFormat>Grand écran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Brin</vt:lpstr>
      <vt:lpstr>Lecture II The Antebellum Crises of the 1850s: Part II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I  The British Political System: An Overview </dc:title>
  <dc:creator>billel filali</dc:creator>
  <cp:lastModifiedBy>billel filali</cp:lastModifiedBy>
  <cp:revision>27</cp:revision>
  <dcterms:created xsi:type="dcterms:W3CDTF">2023-10-06T13:08:38Z</dcterms:created>
  <dcterms:modified xsi:type="dcterms:W3CDTF">2023-10-16T08:46:39Z</dcterms:modified>
</cp:coreProperties>
</file>