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handoutMasterIdLst>
    <p:handoutMasterId r:id="rId44"/>
  </p:handoutMasterIdLst>
  <p:sldIdLst>
    <p:sldId id="256" r:id="rId2"/>
    <p:sldId id="257" r:id="rId3"/>
    <p:sldId id="276" r:id="rId4"/>
    <p:sldId id="278" r:id="rId5"/>
    <p:sldId id="280" r:id="rId6"/>
    <p:sldId id="282" r:id="rId7"/>
    <p:sldId id="279" r:id="rId8"/>
    <p:sldId id="258" r:id="rId9"/>
    <p:sldId id="284" r:id="rId10"/>
    <p:sldId id="285" r:id="rId11"/>
    <p:sldId id="259" r:id="rId12"/>
    <p:sldId id="288" r:id="rId13"/>
    <p:sldId id="291" r:id="rId14"/>
    <p:sldId id="289" r:id="rId15"/>
    <p:sldId id="292" r:id="rId16"/>
    <p:sldId id="260" r:id="rId17"/>
    <p:sldId id="293" r:id="rId18"/>
    <p:sldId id="295" r:id="rId19"/>
    <p:sldId id="294" r:id="rId20"/>
    <p:sldId id="261" r:id="rId21"/>
    <p:sldId id="264" r:id="rId22"/>
    <p:sldId id="269" r:id="rId23"/>
    <p:sldId id="296" r:id="rId24"/>
    <p:sldId id="297" r:id="rId25"/>
    <p:sldId id="265" r:id="rId26"/>
    <p:sldId id="268" r:id="rId27"/>
    <p:sldId id="270" r:id="rId28"/>
    <p:sldId id="271" r:id="rId29"/>
    <p:sldId id="274" r:id="rId30"/>
    <p:sldId id="266" r:id="rId31"/>
    <p:sldId id="298" r:id="rId32"/>
    <p:sldId id="272" r:id="rId33"/>
    <p:sldId id="273" r:id="rId34"/>
    <p:sldId id="275" r:id="rId35"/>
    <p:sldId id="283" r:id="rId36"/>
    <p:sldId id="299" r:id="rId37"/>
    <p:sldId id="300" r:id="rId38"/>
    <p:sldId id="301" r:id="rId39"/>
    <p:sldId id="262" r:id="rId40"/>
    <p:sldId id="302" r:id="rId41"/>
    <p:sldId id="263"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09" autoAdjust="0"/>
    <p:restoredTop sz="94660"/>
  </p:normalViewPr>
  <p:slideViewPr>
    <p:cSldViewPr>
      <p:cViewPr varScale="1">
        <p:scale>
          <a:sx n="65" d="100"/>
          <a:sy n="65" d="100"/>
        </p:scale>
        <p:origin x="151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FD5EDAA0-C945-47F1-97A4-DE556A938966}" type="datetimeFigureOut">
              <a:rPr lang="ar-SA" smtClean="0"/>
              <a:pPr/>
              <a:t>10/05/1446</a:t>
            </a:fld>
            <a:endParaRPr lang="ar-SA"/>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E9289F6-4DA5-4C8F-8304-09B486B6FACE}" type="slidenum">
              <a:rPr lang="ar-SA" smtClean="0"/>
              <a:pPr/>
              <a:t>‹N°›</a:t>
            </a:fld>
            <a:endParaRPr lang="ar-S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F9EED2B-60BE-4297-B47D-EF59849F5924}" type="datetimeFigureOut">
              <a:rPr lang="ar-SA" smtClean="0"/>
              <a:pPr/>
              <a:t>10/05/1446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98EABCF-DEFF-4E56-9ECC-CDB025BC0844}" type="slidenum">
              <a:rPr lang="ar-SA" smtClean="0"/>
              <a:pPr/>
              <a:t>‹N°›</a:t>
            </a:fld>
            <a:endParaRPr lang="ar-SA"/>
          </a:p>
        </p:txBody>
      </p:sp>
    </p:spTree>
  </p:cSld>
  <p:clrMap bg1="lt1" tx1="dk1" bg2="lt2" tx2="dk2" accent1="accent1" accent2="accent2" accent3="accent3" accent4="accent4" accent5="accent5" accent6="accent6" hlink="hlink" folHlink="folHlink"/>
  <p:hf sldNum="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endParaRPr lang="ar-SA"/>
          </a:p>
        </p:txBody>
      </p:sp>
    </p:spTree>
    <p:extLst>
      <p:ext uri="{BB962C8B-B14F-4D97-AF65-F5344CB8AC3E}">
        <p14:creationId xmlns:p14="http://schemas.microsoft.com/office/powerpoint/2010/main" val="30418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4098225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425234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103265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1335831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537597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79676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6691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1894523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86049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231179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28586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71913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5" name="عنصر نائب للرأس 4"/>
          <p:cNvSpPr>
            <a:spLocks noGrp="1"/>
          </p:cNvSpPr>
          <p:nvPr>
            <p:ph type="hdr" sz="quarter" idx="10"/>
          </p:nvPr>
        </p:nvSpPr>
        <p:spPr/>
        <p:txBody>
          <a:bodyPr/>
          <a:lstStyle/>
          <a:p>
            <a:endParaRPr lang="ar-SA"/>
          </a:p>
        </p:txBody>
      </p:sp>
    </p:spTree>
    <p:extLst>
      <p:ext uri="{BB962C8B-B14F-4D97-AF65-F5344CB8AC3E}">
        <p14:creationId xmlns:p14="http://schemas.microsoft.com/office/powerpoint/2010/main" val="3790991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p>
            <a:fld id="{258439F5-6CA0-4CAE-9869-80F805CE243C}" type="datetime1">
              <a:rPr lang="ar-SA" smtClean="0"/>
              <a:pPr/>
              <a:t>10/05/1446</a:t>
            </a:fld>
            <a:endParaRPr lang="ar-SA"/>
          </a:p>
        </p:txBody>
      </p:sp>
      <p:sp>
        <p:nvSpPr>
          <p:cNvPr id="20" name="عنصر نائب للتذييل 19"/>
          <p:cNvSpPr>
            <a:spLocks noGrp="1"/>
          </p:cNvSpPr>
          <p:nvPr>
            <p:ph type="ftr" sz="quarter" idx="11"/>
          </p:nvPr>
        </p:nvSpPr>
        <p:spPr/>
        <p:txBody>
          <a:bodyPr/>
          <a:lstStyle/>
          <a:p>
            <a:endParaRPr lang="ar-SA"/>
          </a:p>
        </p:txBody>
      </p:sp>
      <p:sp>
        <p:nvSpPr>
          <p:cNvPr id="10" name="عنصر نائب لرقم الشريحة 9"/>
          <p:cNvSpPr>
            <a:spLocks noGrp="1"/>
          </p:cNvSpPr>
          <p:nvPr>
            <p:ph type="sldNum" sz="quarter" idx="12"/>
          </p:nvPr>
        </p:nvSpPr>
        <p:spPr/>
        <p:txBody>
          <a:bodyPr/>
          <a:lstStyle/>
          <a:p>
            <a:fld id="{B8453CEB-7F8D-4796-BFFD-AB70B347E4BC}" type="slidenum">
              <a:rPr lang="ar-SA" smtClean="0"/>
              <a:pPr/>
              <a:t>‹N°›</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DEE79F9-E0AC-4C2C-A4E2-BC96EAEDCD15}" type="datetime1">
              <a:rPr lang="ar-SA" smtClean="0"/>
              <a:pPr/>
              <a:t>10/05/1446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3D5BFE9-3807-411A-B9E8-DE7D99924A7A}" type="datetime1">
              <a:rPr lang="ar-SA" smtClean="0"/>
              <a:pPr/>
              <a:t>10/05/1446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B578BA4F-6D17-47CE-B5A5-CA39FD694C08}" type="datetime1">
              <a:rPr lang="ar-SA" smtClean="0"/>
              <a:pPr/>
              <a:t>10/05/1446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FCC9B932-C6F3-4A3B-9B9A-AB45835C586E}" type="datetime1">
              <a:rPr lang="ar-SA" smtClean="0"/>
              <a:pPr/>
              <a:t>10/05/1446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‹N°›</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7CF6AD1A-2A87-44F1-889F-7DCCCDCFCC45}" type="datetime1">
              <a:rPr lang="ar-SA" smtClean="0"/>
              <a:pPr/>
              <a:t>10/05/1446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C10D7D50-C131-4C9E-ADD2-5835734DBE3E}" type="datetime1">
              <a:rPr lang="ar-SA" smtClean="0"/>
              <a:pPr/>
              <a:t>10/05/1446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B69B118-C6FB-4083-858A-50DA6806BA4A}" type="datetime1">
              <a:rPr lang="ar-SA" smtClean="0"/>
              <a:pPr/>
              <a:t>10/05/1446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p>
            <a:fld id="{46486C3D-8E9D-4B2A-B74C-4936889E59C0}" type="datetime1">
              <a:rPr lang="ar-SA" smtClean="0"/>
              <a:pPr/>
              <a:t>10/05/1446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8453CEB-7F8D-4796-BFFD-AB70B347E4BC}" type="slidenum">
              <a:rPr lang="ar-SA" smtClean="0"/>
              <a:pPr/>
              <a:t>‹N°›</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F906D7F8-62FA-441B-B156-F08306C0AC0C}" type="datetime1">
              <a:rPr lang="ar-SA" smtClean="0"/>
              <a:pPr/>
              <a:t>10/05/1446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453CEB-7F8D-4796-BFFD-AB70B347E4BC}" type="slidenum">
              <a:rPr lang="ar-SA" smtClean="0"/>
              <a:pPr/>
              <a:t>‹N°›</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0EB9152F-BC6E-483E-9B34-C8367D18A6E8}" type="datetime1">
              <a:rPr lang="ar-SA" smtClean="0"/>
              <a:pPr/>
              <a:t>10/05/1446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8453CEB-7F8D-4796-BFFD-AB70B347E4BC}" type="slidenum">
              <a:rPr lang="ar-SA" smtClean="0"/>
              <a:pPr/>
              <a:t>‹N°›</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p>
            <a:r>
              <a:rPr kumimoji="0" lang="ar-SA"/>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5425AC7-6D14-4650-94C2-6186A2FDD117}" type="datetime1">
              <a:rPr lang="ar-SA" smtClean="0"/>
              <a:pPr/>
              <a:t>10/05/1446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453CEB-7F8D-4796-BFFD-AB70B347E4BC}" type="slidenum">
              <a:rPr lang="ar-SA" smtClean="0"/>
              <a:pPr/>
              <a:t>‹N°›</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1357290" y="642918"/>
            <a:ext cx="7498080" cy="1143000"/>
          </a:xfrm>
          <a:prstGeom prst="cube">
            <a:avLst/>
          </a:prstGeom>
        </p:spPr>
        <p:style>
          <a:lnRef idx="1">
            <a:schemeClr val="accent5"/>
          </a:lnRef>
          <a:fillRef idx="2">
            <a:schemeClr val="accent5"/>
          </a:fillRef>
          <a:effectRef idx="1">
            <a:schemeClr val="accent5"/>
          </a:effectRef>
          <a:fontRef idx="minor">
            <a:schemeClr val="dk1"/>
          </a:fontRef>
        </p:style>
        <p:txBody>
          <a:bodyPr/>
          <a:lstStyle/>
          <a:p>
            <a:pPr algn="ctr"/>
            <a:r>
              <a:rPr lang="ar-SA" b="1" dirty="0"/>
              <a:t>الفصل </a:t>
            </a:r>
            <a:r>
              <a:rPr lang="ar-DZ" b="1" dirty="0"/>
              <a:t>الثاني</a:t>
            </a:r>
            <a:endParaRPr lang="ar-SA" b="1" dirty="0"/>
          </a:p>
        </p:txBody>
      </p:sp>
      <p:sp>
        <p:nvSpPr>
          <p:cNvPr id="5" name="عنصر نائب للمحتوى 4"/>
          <p:cNvSpPr>
            <a:spLocks noGrp="1"/>
          </p:cNvSpPr>
          <p:nvPr>
            <p:ph idx="1"/>
          </p:nvPr>
        </p:nvSpPr>
        <p:spPr>
          <a:xfrm>
            <a:off x="1357290" y="2276873"/>
            <a:ext cx="7498080" cy="2880320"/>
          </a:xfrm>
          <a:prstGeom prst="wave">
            <a:avLst/>
          </a:prstGeom>
        </p:spPr>
        <p:style>
          <a:lnRef idx="1">
            <a:schemeClr val="accent2"/>
          </a:lnRef>
          <a:fillRef idx="2">
            <a:schemeClr val="accent2"/>
          </a:fillRef>
          <a:effectRef idx="1">
            <a:schemeClr val="accent2"/>
          </a:effectRef>
          <a:fontRef idx="minor">
            <a:schemeClr val="dk1"/>
          </a:fontRef>
        </p:style>
        <p:txBody>
          <a:bodyPr>
            <a:noAutofit/>
          </a:bodyPr>
          <a:lstStyle/>
          <a:p>
            <a:pPr algn="ctr">
              <a:buNone/>
            </a:pPr>
            <a:r>
              <a:rPr lang="ar-DZ" sz="4800" dirty="0"/>
              <a:t>التسيير المالي قصير الأجل : تسيير الخزينة</a:t>
            </a:r>
            <a:endParaRPr lang="ar-SA" sz="4800" dirty="0"/>
          </a:p>
        </p:txBody>
      </p:sp>
      <p:sp>
        <p:nvSpPr>
          <p:cNvPr id="6" name="عنصر نائب لرقم الشريحة 5"/>
          <p:cNvSpPr>
            <a:spLocks noGrp="1"/>
          </p:cNvSpPr>
          <p:nvPr>
            <p:ph type="sldNum" sz="quarter" idx="12"/>
          </p:nvPr>
        </p:nvSpPr>
        <p:spPr/>
        <p:txBody>
          <a:bodyPr/>
          <a:lstStyle/>
          <a:p>
            <a:fld id="{B8453CEB-7F8D-4796-BFFD-AB70B347E4BC}" type="slidenum">
              <a:rPr lang="ar-SA" smtClean="0"/>
              <a:pPr/>
              <a:t>1</a:t>
            </a:fld>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دواعي الاحتفاظ بالنقدية</a:t>
            </a:r>
            <a:endParaRPr lang="ar-SA" dirty="0"/>
          </a:p>
        </p:txBody>
      </p:sp>
      <p:sp>
        <p:nvSpPr>
          <p:cNvPr id="3" name="عنصر نائب للمحتوى 2"/>
          <p:cNvSpPr>
            <a:spLocks noGrp="1"/>
          </p:cNvSpPr>
          <p:nvPr>
            <p:ph sz="half" idx="1"/>
          </p:nvPr>
        </p:nvSpPr>
        <p:spPr>
          <a:xfrm>
            <a:off x="1403648" y="1412776"/>
            <a:ext cx="7406640" cy="5256584"/>
          </a:xfrm>
        </p:spPr>
        <p:style>
          <a:lnRef idx="2">
            <a:schemeClr val="accent2"/>
          </a:lnRef>
          <a:fillRef idx="1">
            <a:schemeClr val="lt1"/>
          </a:fillRef>
          <a:effectRef idx="0">
            <a:schemeClr val="accent2"/>
          </a:effectRef>
          <a:fontRef idx="minor">
            <a:schemeClr val="dk1"/>
          </a:fontRef>
        </p:style>
        <p:txBody>
          <a:bodyPr>
            <a:noAutofit/>
          </a:bodyPr>
          <a:lstStyle/>
          <a:p>
            <a:pPr algn="just"/>
            <a:r>
              <a:rPr lang="ar-SA" b="1" dirty="0"/>
              <a:t>الدوافع الثانوية</a:t>
            </a:r>
          </a:p>
          <a:p>
            <a:pPr marL="82296" indent="0" algn="just">
              <a:buNone/>
            </a:pPr>
            <a:r>
              <a:rPr lang="ar-DZ" sz="2000" b="1" dirty="0"/>
              <a:t> </a:t>
            </a:r>
            <a:r>
              <a:rPr lang="en-GB" sz="2400" b="1" dirty="0"/>
              <a:t>iii</a:t>
            </a:r>
            <a:r>
              <a:rPr lang="ar-DZ" sz="2400" b="1" dirty="0"/>
              <a:t> - </a:t>
            </a:r>
            <a:r>
              <a:rPr lang="ar-SA" sz="2400" b="1" dirty="0"/>
              <a:t>الت</a:t>
            </a:r>
            <a:r>
              <a:rPr lang="ar-DZ" sz="2400" b="1" dirty="0"/>
              <a:t>باين</a:t>
            </a:r>
            <a:r>
              <a:rPr lang="ar-SA" sz="2400" b="1" dirty="0"/>
              <a:t> في التدفقات النقدية</a:t>
            </a:r>
            <a:endParaRPr lang="ar-DZ" sz="2400" b="1" dirty="0"/>
          </a:p>
          <a:p>
            <a:pPr marL="82296" indent="0" algn="just">
              <a:buNone/>
            </a:pPr>
            <a:r>
              <a:rPr lang="ar-DZ" sz="2400" dirty="0"/>
              <a:t>يتأثر الرصيد النقدي للمؤسسة بفعل عدم انتظام التدفقات النقدية الصادرة والواردة . وهذا ما قد يتسبب في تعريض المؤسسة إلى بعض الصعوبات في توفير السيولة أحيانا ، وفي تحقيقها لفائض في النقدية . فعدم انتظام العملاء في عملية التسديد وغياب سياسة ائتمانية اتجاههم تجعل عملية التدفق غير مستقرة ومضطربة ، وهذا ما قد يعرض المؤسسة إلى تحمل تكاليف مرتفعة تتنافى وأهداف التسيير المالي.</a:t>
            </a:r>
          </a:p>
          <a:p>
            <a:pPr marL="82296" indent="0" algn="just">
              <a:buNone/>
            </a:pPr>
            <a:r>
              <a:rPr lang="en-GB" sz="2400" b="1" dirty="0"/>
              <a:t>vi</a:t>
            </a:r>
            <a:r>
              <a:rPr lang="ar-DZ" sz="2400" b="1" dirty="0"/>
              <a:t> - </a:t>
            </a:r>
            <a:r>
              <a:rPr lang="ar-SA" sz="2400" b="1" dirty="0"/>
              <a:t>الأرصدة التعويضية</a:t>
            </a:r>
          </a:p>
          <a:p>
            <a:pPr marL="82296" indent="0" algn="just">
              <a:buNone/>
            </a:pPr>
            <a:r>
              <a:rPr lang="ar-DZ" sz="2400" dirty="0"/>
              <a:t>يقصد بالرصيد التعويضي المبلغ الذي تحتفظ به المؤسسة لدى حسابه بالبنك طيلة مدة القرض ولا تأخذ عليه فوائد مقابل الخدمات والاستشارات التي يقدمها للمؤسسة. ومثل هذا الرصيد يرفع من حجم الرصيد النقدي الذي تحتفظ به المؤسسة وفي الوقت نفسه لا يدعم موقف السيولة لدى المؤسسة لأنها لا  تستطيع استخدامه.</a:t>
            </a:r>
            <a:endParaRPr lang="ar-SA" sz="2400" dirty="0"/>
          </a:p>
          <a:p>
            <a:pPr algn="just"/>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10</a:t>
            </a:fld>
            <a:endParaRPr lang="ar-SA"/>
          </a:p>
        </p:txBody>
      </p:sp>
    </p:spTree>
    <p:extLst>
      <p:ext uri="{BB962C8B-B14F-4D97-AF65-F5344CB8AC3E}">
        <p14:creationId xmlns:p14="http://schemas.microsoft.com/office/powerpoint/2010/main" val="246967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2060848"/>
            <a:ext cx="7498080" cy="3600400"/>
          </a:xfrm>
        </p:spPr>
        <p:style>
          <a:lnRef idx="2">
            <a:schemeClr val="accent3"/>
          </a:lnRef>
          <a:fillRef idx="1">
            <a:schemeClr val="lt1"/>
          </a:fillRef>
          <a:effectRef idx="0">
            <a:schemeClr val="accent3"/>
          </a:effectRef>
          <a:fontRef idx="minor">
            <a:schemeClr val="dk1"/>
          </a:fontRef>
        </p:style>
        <p:txBody>
          <a:bodyPr>
            <a:normAutofit/>
          </a:bodyPr>
          <a:lstStyle/>
          <a:p>
            <a:r>
              <a:rPr lang="ar-DZ" dirty="0"/>
              <a:t>العائم</a:t>
            </a:r>
          </a:p>
          <a:p>
            <a:pPr marL="82296" indent="0" algn="just">
              <a:buNone/>
            </a:pPr>
            <a:r>
              <a:rPr lang="ar-DZ" sz="2400" dirty="0"/>
              <a:t>العائم هو الفرق بين الرصيد النقدي الذي تظهره دفاتر المؤسسة وبين رصيدها لدى البنك الذي تتعامل معه. فعلى سبيل المثال عندما تقوم المؤسسة بتحرير شيك لأحد مورديها فإن رصيدها النقدي في دفاترها المحاسبية سينخفض بقيمة الشيك بينما يظل رصيدها لدى البنك على حاله حتى يقوم المورد بتحصيل قيمة الشيك من حساب بنك المؤسسة. وهذا معناه أنه خلال الفترة بين تحرير الشيك وتقديمه للبنك يكون الرصيدان الدفتري والبنكي للمؤسسة مختلفين. ويوجد نوعان رئيسيان من أنواع العائم هما عائم المدفوعات وعائم المقبوضات.</a:t>
            </a:r>
            <a:endParaRPr lang="en-US" sz="2400" dirty="0"/>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11</a:t>
            </a:fld>
            <a:endParaRPr lang="ar-S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628800"/>
            <a:ext cx="7498080" cy="4896544"/>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a:t> </a:t>
            </a:r>
            <a:r>
              <a:rPr lang="ar-SA" sz="2800" b="1" dirty="0"/>
              <a:t>عائم المدفوعات</a:t>
            </a:r>
            <a:endParaRPr lang="ar-DZ" sz="2800" b="1" dirty="0"/>
          </a:p>
          <a:p>
            <a:pPr marL="82296" indent="0" algn="just">
              <a:buNone/>
            </a:pPr>
            <a:r>
              <a:rPr lang="ar-DZ" sz="2400" dirty="0"/>
              <a:t>يقصد بعائم المدفوعات الشيكات التي تحررها المؤسسة لمورديها، ما يؤدي إلى انخفاض الرصيد النقدي في دفاتر المؤسسة ولا يؤدي إلى تغيير في رصيدها لدى البنك إلا بعد فترة زمنية معلومة أو غير معلومة.</a:t>
            </a:r>
          </a:p>
          <a:p>
            <a:pPr marL="82296" indent="0" algn="just">
              <a:buNone/>
            </a:pPr>
            <a:r>
              <a:rPr lang="ar-DZ" sz="2400" b="1" dirty="0"/>
              <a:t>مثال : </a:t>
            </a:r>
            <a:r>
              <a:rPr lang="ar-DZ" sz="2400" dirty="0"/>
              <a:t>قامت</a:t>
            </a:r>
            <a:r>
              <a:rPr lang="ar-DZ" sz="2400" b="1" dirty="0"/>
              <a:t> </a:t>
            </a:r>
            <a:r>
              <a:rPr lang="ar-DZ" sz="2400" dirty="0"/>
              <a:t>مؤسسة تجارية بشراء بضاعة بقيمة 1000 دج بتاريخ 10/10 بشيك على أن يقدم المورد الشيك إلى البنك  بتاريخ 10/20 . ما هو العائم وعائم المدفوعات عند تحرير الشيك وللفترة ما بين التحرير وتقديم الشيك للبنك من طرف المورد ؟</a:t>
            </a:r>
          </a:p>
          <a:p>
            <a:pPr marL="82296" indent="0" algn="just">
              <a:buNone/>
            </a:pPr>
            <a:r>
              <a:rPr lang="ar-DZ" sz="2400" b="1" dirty="0"/>
              <a:t>العائم قبل تاريخ 10/10 = رصيد المؤسسة لدى البنك – الرصيد الدفتري للمؤسسة</a:t>
            </a:r>
          </a:p>
          <a:p>
            <a:pPr marL="82296" indent="0" algn="just">
              <a:buNone/>
            </a:pPr>
            <a:r>
              <a:rPr lang="ar-DZ" sz="2400" b="1" dirty="0"/>
              <a:t>      		       = 1000 دج – 1000 دج = 0</a:t>
            </a:r>
          </a:p>
          <a:p>
            <a:pPr marL="82296" indent="0" algn="just">
              <a:buNone/>
            </a:pPr>
            <a:r>
              <a:rPr lang="ar-DZ" sz="2400" b="1" dirty="0"/>
              <a:t>عائم المدفوعات للفترة ما بين 10و 10/20 = رصيد المؤسسة لدى البنك – الرصيد الدفتري للمؤسسة</a:t>
            </a:r>
          </a:p>
          <a:p>
            <a:pPr marL="82296" indent="0" algn="just">
              <a:buNone/>
            </a:pPr>
            <a:r>
              <a:rPr lang="ar-DZ" sz="2800" b="1" dirty="0"/>
              <a:t>      		       = 1000 دج – 0 دج = 1000 دج</a:t>
            </a:r>
          </a:p>
          <a:p>
            <a:pPr marL="82296" indent="0" algn="just">
              <a:buNone/>
            </a:pPr>
            <a:endParaRPr lang="ar-SA" sz="2800" b="1" dirty="0"/>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12</a:t>
            </a:fld>
            <a:endParaRPr lang="ar-SA"/>
          </a:p>
        </p:txBody>
      </p:sp>
    </p:spTree>
    <p:extLst>
      <p:ext uri="{BB962C8B-B14F-4D97-AF65-F5344CB8AC3E}">
        <p14:creationId xmlns:p14="http://schemas.microsoft.com/office/powerpoint/2010/main" val="394929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628800"/>
            <a:ext cx="7498080" cy="4896544"/>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dirty="0"/>
              <a:t> </a:t>
            </a:r>
            <a:r>
              <a:rPr lang="ar-SA" sz="2800" b="1" dirty="0"/>
              <a:t>عائم </a:t>
            </a:r>
            <a:r>
              <a:rPr lang="ar-DZ" sz="2800" b="1" dirty="0"/>
              <a:t>المقبوضات</a:t>
            </a:r>
          </a:p>
          <a:p>
            <a:pPr marL="82296" indent="0" algn="just">
              <a:buNone/>
            </a:pPr>
            <a:r>
              <a:rPr lang="ar-DZ" sz="2400" dirty="0"/>
              <a:t>يقصد بعائم المقبوضات الشيكات التي تستلمها المؤسسة من عملائها، ما يؤدي إلى زيادة الرصيد النقدي في دفاتر المؤسسة ولكن لا يؤدي إلى تغيير فوري في رصيدها لدى البنك إلا بعد فترة زمنية معلومة أو غير معلومة.</a:t>
            </a:r>
          </a:p>
          <a:p>
            <a:pPr marL="82296" indent="0" algn="just">
              <a:buNone/>
            </a:pPr>
            <a:r>
              <a:rPr lang="ar-DZ" sz="2400" b="1" dirty="0"/>
              <a:t>مثال : </a:t>
            </a:r>
            <a:r>
              <a:rPr lang="ar-DZ" sz="2400" dirty="0"/>
              <a:t>قامت</a:t>
            </a:r>
            <a:r>
              <a:rPr lang="ar-DZ" sz="2400" b="1" dirty="0"/>
              <a:t> </a:t>
            </a:r>
            <a:r>
              <a:rPr lang="ar-DZ" sz="2400" dirty="0"/>
              <a:t>مؤسسة تجارية ببيع بضاعة بقيمة 1000 دج بتاريخ 10/10 بشيك على أن يتم إيداع قيمة الشيك إلى رصيد المؤسسة بالبنك  بتاريخ 10/20 . مع العلم أن المؤسسة تمتلك برصيدها لدى البنك المتعامل معه 1000 دج. ما هو العائم وعائم المقبوضات عند استلام الشيك  من العميل وللفترة ما بين استلام الشيك وإيداعه للبنك من طرف المؤسسة ؟</a:t>
            </a:r>
          </a:p>
          <a:p>
            <a:pPr marL="82296" indent="0" algn="just">
              <a:buNone/>
            </a:pPr>
            <a:r>
              <a:rPr lang="ar-DZ" sz="2400" b="1" dirty="0"/>
              <a:t>العائم قبل تاريخ 10/10 = رصيد المؤسسة لدى البنك – الرصيد الدفتري للمؤسسة</a:t>
            </a:r>
          </a:p>
          <a:p>
            <a:pPr marL="82296" indent="0" algn="just">
              <a:buNone/>
            </a:pPr>
            <a:r>
              <a:rPr lang="ar-DZ" sz="2400" b="1" dirty="0"/>
              <a:t>      		       = 1000 دج – 1000 دج = 0</a:t>
            </a:r>
          </a:p>
          <a:p>
            <a:pPr marL="82296" indent="0" algn="just">
              <a:buNone/>
            </a:pPr>
            <a:r>
              <a:rPr lang="ar-DZ" sz="2400" b="1" dirty="0"/>
              <a:t>عائم المقبوضات للفترة ما بين 10و 10/20 = رصيد المؤسسة لدى البنك – الرصيد الدفتري للمؤسسة</a:t>
            </a:r>
          </a:p>
          <a:p>
            <a:pPr marL="82296" indent="0" algn="just">
              <a:buNone/>
            </a:pPr>
            <a:r>
              <a:rPr lang="ar-DZ" sz="2800" b="1" dirty="0"/>
              <a:t>      		       = 1000 دج – 2000 دج =  -1000 دج</a:t>
            </a:r>
          </a:p>
          <a:p>
            <a:pPr marL="82296" indent="0" algn="just">
              <a:buNone/>
            </a:pPr>
            <a:endParaRPr lang="ar-SA" sz="2800" b="1" dirty="0"/>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13</a:t>
            </a:fld>
            <a:endParaRPr lang="ar-SA"/>
          </a:p>
        </p:txBody>
      </p:sp>
    </p:spTree>
    <p:extLst>
      <p:ext uri="{BB962C8B-B14F-4D97-AF65-F5344CB8AC3E}">
        <p14:creationId xmlns:p14="http://schemas.microsoft.com/office/powerpoint/2010/main" val="41564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700808"/>
            <a:ext cx="7498080" cy="4464496"/>
          </a:xfrm>
        </p:spPr>
        <p:style>
          <a:lnRef idx="2">
            <a:schemeClr val="accent3"/>
          </a:lnRef>
          <a:fillRef idx="1">
            <a:schemeClr val="lt1"/>
          </a:fillRef>
          <a:effectRef idx="0">
            <a:schemeClr val="accent3"/>
          </a:effectRef>
          <a:fontRef idx="minor">
            <a:schemeClr val="dk1"/>
          </a:fontRef>
        </p:style>
        <p:txBody>
          <a:bodyPr/>
          <a:lstStyle/>
          <a:p>
            <a:r>
              <a:rPr lang="ar-SA" sz="2800" b="1" dirty="0"/>
              <a:t>صافي العائم</a:t>
            </a:r>
            <a:endParaRPr lang="ar-DZ" sz="2800" b="1" dirty="0"/>
          </a:p>
          <a:p>
            <a:pPr marL="82296" indent="0" algn="just">
              <a:buNone/>
            </a:pPr>
            <a:r>
              <a:rPr lang="ar-DZ" sz="2400" dirty="0"/>
              <a:t>صافي العائم عبارة عن محصلة الفرق بين الرصيد النقدي للمؤسسة لدى البنك ورصيدها النقدي في دفاترها. فإذا كان صافي العائم موجبا فمعنى ذلك أن عائم المدفوعات يفوق عائم المقبوضات، وأن الرصيد النقدي للمؤسسة لدى البنك يفوق رصيدها الدفتري. والعكس من ذلك صحيح.</a:t>
            </a:r>
          </a:p>
          <a:p>
            <a:pPr marL="82296" indent="0" algn="just">
              <a:buNone/>
            </a:pPr>
            <a:r>
              <a:rPr lang="ar-DZ" sz="2400" b="1" dirty="0"/>
              <a:t>مثال</a:t>
            </a:r>
            <a:r>
              <a:rPr lang="ar-DZ" sz="2400" dirty="0"/>
              <a:t> : </a:t>
            </a:r>
          </a:p>
          <a:p>
            <a:pPr marL="82296" indent="0" algn="just">
              <a:buNone/>
            </a:pPr>
            <a:r>
              <a:rPr lang="ar-DZ" sz="2400" dirty="0"/>
              <a:t>بافتراض أن المؤسسة </a:t>
            </a:r>
            <a:r>
              <a:rPr lang="en-GB" sz="2400" dirty="0"/>
              <a:t>X</a:t>
            </a:r>
            <a:r>
              <a:rPr lang="ar-DZ" sz="2400" dirty="0"/>
              <a:t>  تمتلك رصيدا بالبنك يقدر بــ 10000 دج، وأنها أصدرت بعد ذلك شيكا بمبلغ 2000 دج مقابل شراء آلة طباعة، وقامت أيضا بإيداع شيك بمبلغ 4000 دج في حسابها لدى البنك. </a:t>
            </a:r>
          </a:p>
          <a:p>
            <a:pPr marL="82296" indent="0" algn="just">
              <a:buNone/>
            </a:pPr>
            <a:r>
              <a:rPr lang="ar-DZ" sz="2400" b="1" dirty="0"/>
              <a:t>المطلوب</a:t>
            </a:r>
            <a:r>
              <a:rPr lang="ar-DZ" sz="2400" dirty="0"/>
              <a:t> : حساب كل من : عائم المدفوعات، وعائم المقبوضات، وصافي العائم.</a:t>
            </a:r>
          </a:p>
          <a:p>
            <a:pPr marL="82296" indent="0">
              <a:buNone/>
            </a:pPr>
            <a:endParaRPr lang="ar-SA" sz="28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14</a:t>
            </a:fld>
            <a:endParaRPr lang="ar-SA"/>
          </a:p>
        </p:txBody>
      </p:sp>
    </p:spTree>
    <p:extLst>
      <p:ext uri="{BB962C8B-B14F-4D97-AF65-F5344CB8AC3E}">
        <p14:creationId xmlns:p14="http://schemas.microsoft.com/office/powerpoint/2010/main" val="182356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العائم </a:t>
            </a:r>
            <a:r>
              <a:rPr lang="en-GB" dirty="0"/>
              <a:t>Float</a:t>
            </a:r>
            <a:endParaRPr lang="ar-SA" dirty="0"/>
          </a:p>
        </p:txBody>
      </p:sp>
      <p:sp>
        <p:nvSpPr>
          <p:cNvPr id="6" name="عنصر نائب للمحتوى 5"/>
          <p:cNvSpPr>
            <a:spLocks noGrp="1"/>
          </p:cNvSpPr>
          <p:nvPr>
            <p:ph idx="1"/>
          </p:nvPr>
        </p:nvSpPr>
        <p:spPr>
          <a:xfrm>
            <a:off x="1403648" y="1700808"/>
            <a:ext cx="749808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ar-SA" sz="2800" b="1" dirty="0"/>
              <a:t>صافي العائم</a:t>
            </a:r>
            <a:endParaRPr lang="ar-DZ" sz="2800" b="1" dirty="0"/>
          </a:p>
          <a:p>
            <a:pPr marL="82296" indent="0">
              <a:buNone/>
            </a:pPr>
            <a:r>
              <a:rPr lang="ar-DZ" sz="2400" b="1" dirty="0"/>
              <a:t>الإجابة</a:t>
            </a:r>
            <a:r>
              <a:rPr lang="ar-DZ" sz="2800" b="1" dirty="0"/>
              <a:t>:</a:t>
            </a:r>
          </a:p>
          <a:p>
            <a:pPr marL="82296" indent="0">
              <a:buNone/>
            </a:pPr>
            <a:r>
              <a:rPr lang="ar-DZ" sz="2400" dirty="0"/>
              <a:t>عائم المدفوعات = الرصيد النقدي لدى البنك – الرصيد الدفتري للمؤسسة</a:t>
            </a:r>
          </a:p>
          <a:p>
            <a:pPr marL="82296" indent="0">
              <a:buNone/>
            </a:pPr>
            <a:r>
              <a:rPr lang="ar-DZ" sz="2400" dirty="0"/>
              <a:t>                              =  10000 دج – (10000 - 2000) = 2000 دج</a:t>
            </a:r>
          </a:p>
          <a:p>
            <a:pPr marL="82296" indent="0">
              <a:buNone/>
            </a:pPr>
            <a:r>
              <a:rPr lang="ar-DZ" sz="2400" dirty="0"/>
              <a:t>عائم المقبوضات = رصيد المؤسسة لدى البنك – الرصيد الدفتري للمؤسسة</a:t>
            </a:r>
          </a:p>
          <a:p>
            <a:pPr marL="82296" indent="0">
              <a:buNone/>
            </a:pPr>
            <a:r>
              <a:rPr lang="ar-DZ" sz="2400" dirty="0"/>
              <a:t>	            = (10000 دج – 2000 دج) – (8000 دج + 4000 دج) </a:t>
            </a:r>
          </a:p>
          <a:p>
            <a:pPr marL="82296" indent="0">
              <a:buNone/>
            </a:pPr>
            <a:r>
              <a:rPr lang="ar-DZ" sz="2400" dirty="0"/>
              <a:t>	           = 8000 دج – 12000 دج = - 4000 دج </a:t>
            </a:r>
          </a:p>
          <a:p>
            <a:pPr marL="82296" indent="0">
              <a:buNone/>
            </a:pPr>
            <a:r>
              <a:rPr lang="ar-DZ" sz="2400" dirty="0"/>
              <a:t>صافي العائم = ∑ عائم المقبوضات وعائم المدفوعات </a:t>
            </a:r>
          </a:p>
          <a:p>
            <a:pPr marL="82296" indent="0">
              <a:buNone/>
            </a:pPr>
            <a:r>
              <a:rPr lang="ar-DZ" sz="2400" dirty="0"/>
              <a:t>	     = -4000 دج + 2000 دج = - 2000 دج</a:t>
            </a:r>
          </a:p>
          <a:p>
            <a:pPr marL="82296" indent="0" algn="just">
              <a:buNone/>
            </a:pPr>
            <a:r>
              <a:rPr lang="ar-DZ" sz="2400" dirty="0"/>
              <a:t>فإذا كان المدير المالي على دراية بأن الشيكات المصدرة لا يتم تسويتها إلا بعد فترة زمنية طويلة نسبيا عند ذلك يستطيع الاحتفاظ بمستوى نقدية منخفض.</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15</a:t>
            </a:fld>
            <a:endParaRPr lang="ar-SA"/>
          </a:p>
        </p:txBody>
      </p:sp>
    </p:spTree>
    <p:extLst>
      <p:ext uri="{BB962C8B-B14F-4D97-AF65-F5344CB8AC3E}">
        <p14:creationId xmlns:p14="http://schemas.microsoft.com/office/powerpoint/2010/main" val="754969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sz="4000" dirty="0"/>
              <a:t>إدارة النقدية:</a:t>
            </a:r>
            <a:r>
              <a:rPr lang="ar-SA" sz="4000" dirty="0"/>
              <a:t>إدارة تحصيل النقدية و إدارة المدفوعات</a:t>
            </a:r>
            <a:endParaRPr lang="ar-SA" dirty="0"/>
          </a:p>
        </p:txBody>
      </p:sp>
      <p:sp>
        <p:nvSpPr>
          <p:cNvPr id="6" name="عنصر نائب للمحتوى 5"/>
          <p:cNvSpPr>
            <a:spLocks noGrp="1"/>
          </p:cNvSpPr>
          <p:nvPr>
            <p:ph idx="1"/>
          </p:nvPr>
        </p:nvSpPr>
        <p:spPr>
          <a:xfrm>
            <a:off x="1475656" y="2060848"/>
            <a:ext cx="7498080" cy="3960440"/>
          </a:xfrm>
        </p:spPr>
        <p:style>
          <a:lnRef idx="2">
            <a:schemeClr val="accent3"/>
          </a:lnRef>
          <a:fillRef idx="1">
            <a:schemeClr val="lt1"/>
          </a:fillRef>
          <a:effectRef idx="0">
            <a:schemeClr val="accent3"/>
          </a:effectRef>
          <a:fontRef idx="minor">
            <a:schemeClr val="dk1"/>
          </a:fontRef>
        </p:style>
        <p:txBody>
          <a:bodyPr/>
          <a:lstStyle/>
          <a:p>
            <a:pPr marL="82296" indent="0">
              <a:spcBef>
                <a:spcPts val="0"/>
              </a:spcBef>
              <a:buNone/>
            </a:pPr>
            <a:r>
              <a:rPr lang="ar-DZ" b="1" dirty="0"/>
              <a:t> إدارة النقدية :</a:t>
            </a:r>
          </a:p>
          <a:p>
            <a:pPr marL="82296" indent="0" algn="just">
              <a:spcBef>
                <a:spcPts val="0"/>
              </a:spcBef>
              <a:buNone/>
            </a:pPr>
            <a:r>
              <a:rPr lang="ar-DZ" sz="2800" b="1" dirty="0"/>
              <a:t> </a:t>
            </a:r>
            <a:r>
              <a:rPr lang="ar-DZ" sz="2400" dirty="0"/>
              <a:t>يتعلق جزء كبير من إدارة النقدية باتخاذ الإجراءات والترتيبات اللازمة لتحصيل النقدية من لعملاء، ودفع مستحقات للمردين ، واستثمار النقدية الزائدة عن الحاجة. والمتعارف عليه أن ، التأخير في التحصيل للنقدية من شأنه أن يضر بسيولة المؤسسة ، وبالتالي على المؤسسة  تبني الإجراءات التي من شأنها الإسراع في عملية التحصيل والتقليل ما أمكن من المدة  الزمنية في تحصيل حساباتها من العملاء.  وعلى العكس من هذا ، على المؤسسة العمل على الإبطاء في عملية التسديد للموردين والدفع لفترات زمنية أطول تفوق على الأقل فترة تحصيل المقبوضات من العملاء. فهذه التدابير من شأنها التقليل من الاحتفاظ بالنقدية ، أو إذا استلزم الأمر القيام بعمليات استثمار مؤقتة للنقدية الزائدة عن الحاجة.</a:t>
            </a:r>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16</a:t>
            </a:fld>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kumimoji="0" lang="ar-DZ" sz="43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 </a:t>
            </a:r>
            <a:br>
              <a:rPr kumimoji="0" lang="ar-DZ" sz="43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النقدية:</a:t>
            </a:r>
            <a:r>
              <a:rPr kumimoji="0" lang="ar-SA"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تحصيل النقدية و إدارة المدفوعات</a:t>
            </a:r>
            <a:endParaRPr lang="ar-SA" b="1" dirty="0"/>
          </a:p>
        </p:txBody>
      </p:sp>
      <p:sp>
        <p:nvSpPr>
          <p:cNvPr id="6" name="عنصر نائب للمحتوى 5"/>
          <p:cNvSpPr>
            <a:spLocks noGrp="1"/>
          </p:cNvSpPr>
          <p:nvPr>
            <p:ph idx="1"/>
          </p:nvPr>
        </p:nvSpPr>
        <p:spPr>
          <a:xfrm>
            <a:off x="1475656" y="1772816"/>
            <a:ext cx="7498080" cy="4608512"/>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a:spcBef>
                <a:spcPts val="0"/>
              </a:spcBef>
            </a:pPr>
            <a:r>
              <a:rPr lang="ar-SA" sz="3000" b="1" dirty="0"/>
              <a:t>إدارة تحصيل النقدية</a:t>
            </a:r>
            <a:endParaRPr lang="ar-DZ" sz="3000" b="1" dirty="0"/>
          </a:p>
          <a:p>
            <a:pPr marL="82296" indent="0" algn="just">
              <a:spcBef>
                <a:spcPts val="0"/>
              </a:spcBef>
              <a:buNone/>
            </a:pPr>
            <a:r>
              <a:rPr lang="ar-DZ" sz="2400" dirty="0"/>
              <a:t>تتولى المؤسسة عملية تحصيل النقدية بطريقين : يتمثل الطريق الأول في اعتمادها على العلاقة المباشرة مع العميل </a:t>
            </a:r>
            <a:r>
              <a:rPr lang="ar-DZ" sz="2800" dirty="0"/>
              <a:t>، </a:t>
            </a:r>
            <a:r>
              <a:rPr lang="ar-DZ" sz="2400" dirty="0"/>
              <a:t>أما الثاني فيكون عن استئجار مكتب خاص يتولى عملية التحصيل لصالح المؤسسة. ففي حالة تولي المؤسسة عملية التحصيل بنفسها فسيكون الأمر عن طريق النقد أو الشيك أو بطاقة ائتمانية. وفي هذا يسر للإدارة  لعمليات  التحصيل التي تقوم بها. أما في حالة الاستئجار ففيه ضمان للنقدي المحصلة مع ضرورة تحمل تكاليف الخدمة التي تتلقاها من المكاتب الخاصة.</a:t>
            </a:r>
            <a:endParaRPr lang="ar-SA" sz="2400" dirty="0"/>
          </a:p>
          <a:p>
            <a:pPr>
              <a:spcBef>
                <a:spcPts val="0"/>
              </a:spcBef>
            </a:pPr>
            <a:r>
              <a:rPr lang="en-US" dirty="0"/>
              <a:t> </a:t>
            </a:r>
            <a:r>
              <a:rPr lang="ar-SA" sz="2600" b="1" dirty="0"/>
              <a:t>الصناديق المغلقة</a:t>
            </a:r>
            <a:r>
              <a:rPr lang="ar-DZ" sz="2600" b="1" dirty="0"/>
              <a:t> </a:t>
            </a:r>
          </a:p>
          <a:p>
            <a:pPr marL="82296" indent="0" algn="just">
              <a:spcBef>
                <a:spcPts val="0"/>
              </a:spcBef>
              <a:buNone/>
            </a:pPr>
            <a:r>
              <a:rPr lang="ar-DZ" sz="2400" dirty="0"/>
              <a:t>تلجأ بعض المؤسسات إلى استخدام صناديق بريد خاصة بها تعرف بالصناديق المغلقة ، الهدف من العملية التقليل من فترة الإرسال البريدي لشيكات العملاء ومدة التسويات المحاسبية والمكتبية لدى المؤسسة. يبدأ النظام بأن يقوم العميل بإرسال مدفوعاته إلى صناديق البريد الخاصة ويتولى أحد البنوك المحلية تجميع الشيكات التي تصل هذه الصناديق وإيداعها في حساب المؤسسة ويتولى بشكل مباشر عملية التحصيل دون انتظار المؤسسة استكمال الإجراءات المحاسبية والإدارية </a:t>
            </a:r>
          </a:p>
          <a:p>
            <a:pPr marL="82296" indent="0">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17</a:t>
            </a:fld>
            <a:endParaRPr lang="ar-SA"/>
          </a:p>
        </p:txBody>
      </p:sp>
    </p:spTree>
    <p:extLst>
      <p:ext uri="{BB962C8B-B14F-4D97-AF65-F5344CB8AC3E}">
        <p14:creationId xmlns:p14="http://schemas.microsoft.com/office/powerpoint/2010/main" val="882632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kumimoji="0" lang="ar-DZ" sz="43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 </a:t>
            </a:r>
            <a:br>
              <a:rPr kumimoji="0" lang="ar-DZ" sz="43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النقدية:</a:t>
            </a:r>
            <a:r>
              <a:rPr kumimoji="0" lang="ar-SA"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تحصيل النقدية و إدارة المدفوعات</a:t>
            </a:r>
            <a:endParaRPr lang="ar-SA" b="1" dirty="0"/>
          </a:p>
        </p:txBody>
      </p:sp>
      <p:sp>
        <p:nvSpPr>
          <p:cNvPr id="6" name="عنصر نائب للمحتوى 5"/>
          <p:cNvSpPr>
            <a:spLocks noGrp="1"/>
          </p:cNvSpPr>
          <p:nvPr>
            <p:ph idx="1"/>
          </p:nvPr>
        </p:nvSpPr>
        <p:spPr>
          <a:xfrm>
            <a:off x="1475656" y="1772816"/>
            <a:ext cx="7498080" cy="4608512"/>
          </a:xfrm>
        </p:spPr>
        <p:style>
          <a:lnRef idx="2">
            <a:schemeClr val="accent3"/>
          </a:lnRef>
          <a:fillRef idx="1">
            <a:schemeClr val="lt1"/>
          </a:fillRef>
          <a:effectRef idx="0">
            <a:schemeClr val="accent3"/>
          </a:effectRef>
          <a:fontRef idx="minor">
            <a:schemeClr val="dk1"/>
          </a:fontRef>
        </p:style>
        <p:txBody>
          <a:bodyPr>
            <a:normAutofit/>
          </a:bodyPr>
          <a:lstStyle/>
          <a:p>
            <a:pPr>
              <a:spcBef>
                <a:spcPts val="0"/>
              </a:spcBef>
            </a:pPr>
            <a:r>
              <a:rPr lang="ar-SA" sz="2400" b="1" dirty="0"/>
              <a:t>التركيز </a:t>
            </a:r>
            <a:r>
              <a:rPr lang="ar-DZ" sz="2400" b="1" dirty="0"/>
              <a:t>البنكي</a:t>
            </a:r>
          </a:p>
          <a:p>
            <a:pPr marL="82296" indent="0" algn="just">
              <a:buNone/>
            </a:pPr>
            <a:r>
              <a:rPr lang="ar-DZ" sz="2400" dirty="0"/>
              <a:t>تمتلك كثير من المؤسسات حسابا جاريا واحدا لدى أحد البنوك يتم من خلاله سداد قيمة الشيكات  التي حررتها المؤسسة ، وتصب فيها قيمة الشيكات المحصلة لصالح المؤسسة. وتبرز أهمية التركيز البنكي في المؤسسات كبيرة الحجم التي يكون لديها حسابات جارية منتشرة حسب انتشار فروعها، في هذه الحالة قد يصبح مجموع الرصيد النقدي للمؤسسة مرتفعا ، ما يجعلها تلجأ إلى استخدام نظام التركيز البنكي ، حيث تقوم فروع المؤسسة بتحصيل الإيرادات وإيداعها في الحسابات المحلية التابعة لها وتقوم البنوك في نهاية كل يوم بتحويل الأرصدة الزائدة عن الحد الأدنى إلى حسا بات التركيز .</a:t>
            </a:r>
          </a:p>
          <a:p>
            <a:pPr marL="82296" indent="0" algn="just">
              <a:buNone/>
            </a:pPr>
            <a:r>
              <a:rPr lang="ar-DZ" sz="2400" dirty="0"/>
              <a:t>من أهم مزايا هذا النظام، أنه يقلل من عدد الحسابات التي يجب على المؤسسة إدارتها ومتابعتها. كما أن تجميع الأرصدة النقدية قد يجعل المؤسسة في وضع أفضل للحصول على عائد أفضل من جراء الاستثمار قصير الأجل.</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18</a:t>
            </a:fld>
            <a:endParaRPr lang="ar-SA"/>
          </a:p>
        </p:txBody>
      </p:sp>
    </p:spTree>
    <p:extLst>
      <p:ext uri="{BB962C8B-B14F-4D97-AF65-F5344CB8AC3E}">
        <p14:creationId xmlns:p14="http://schemas.microsoft.com/office/powerpoint/2010/main" val="1453681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kumimoji="0" lang="ar-DZ" sz="43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 </a:t>
            </a:r>
            <a:br>
              <a:rPr kumimoji="0" lang="ar-DZ" sz="43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النقدية:</a:t>
            </a:r>
            <a:r>
              <a:rPr kumimoji="0" lang="ar-SA" sz="40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إدارة تحصيل النقدية و إدارة المدفوعات</a:t>
            </a:r>
            <a:endParaRPr lang="ar-SA" b="1" dirty="0"/>
          </a:p>
        </p:txBody>
      </p:sp>
      <p:sp>
        <p:nvSpPr>
          <p:cNvPr id="6" name="عنصر نائب للمحتوى 5"/>
          <p:cNvSpPr>
            <a:spLocks noGrp="1"/>
          </p:cNvSpPr>
          <p:nvPr>
            <p:ph idx="1"/>
          </p:nvPr>
        </p:nvSpPr>
        <p:spPr>
          <a:xfrm>
            <a:off x="1475656" y="1700808"/>
            <a:ext cx="749808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82296" indent="0">
              <a:spcBef>
                <a:spcPts val="0"/>
              </a:spcBef>
              <a:buNone/>
            </a:pPr>
            <a:r>
              <a:rPr lang="ar-DZ" b="1" dirty="0"/>
              <a:t>  </a:t>
            </a:r>
            <a:r>
              <a:rPr lang="ar-SA" sz="2800" b="1" dirty="0"/>
              <a:t>إدارة المدفوعات</a:t>
            </a:r>
            <a:endParaRPr lang="ar-DZ" sz="2800" b="1" dirty="0"/>
          </a:p>
          <a:p>
            <a:pPr marL="82296" indent="0" algn="just">
              <a:spcBef>
                <a:spcPts val="0"/>
              </a:spcBef>
              <a:buNone/>
            </a:pPr>
            <a:r>
              <a:rPr lang="ar-DZ" sz="2400" dirty="0"/>
              <a:t>إذا كان الهدف من إدارة المقبوضات هو التسريع في عملية التحصيل للنقدية ، فإن هدف الإدارة من إدارة المدفوعات هو إبطاؤها حتى تتمكن المؤسسة من الاستفادة من النقدية لأطول فترة ممكنة وبالتالي تخفيض الاحتياجات المالية. وفي هذا الصدد تسعى المؤسسة إلى إطالة كل من التعويم البريدي والتعويم المتعلق بإجراءات تحصيل الشيكات التي تصدرها. وتتسم إدارة المدفوعات بخاصيتين : العمل على إبطاء تسديد المدفوعات، ومنها زيادة تعويم المدفوعات، والخاصية الثانية الرقابة على المدفوعات.</a:t>
            </a:r>
            <a:endParaRPr lang="ar-SA" sz="2400" dirty="0"/>
          </a:p>
          <a:p>
            <a:pPr algn="just"/>
            <a:r>
              <a:rPr lang="ar-SA" sz="2400" dirty="0"/>
              <a:t>زيادة تعويم المدفوعات</a:t>
            </a:r>
            <a:r>
              <a:rPr lang="ar-DZ" sz="2400" dirty="0"/>
              <a:t>: ما تقوم به المؤسسة من محاولة الإبطاء في التسديد لمستحقاتها ، يقوم به العميل عند سداده عن طريق وذلك بإطالة مدة التسديد.</a:t>
            </a:r>
            <a:endParaRPr lang="ar-SA" sz="2400" dirty="0"/>
          </a:p>
          <a:p>
            <a:pPr algn="just"/>
            <a:r>
              <a:rPr lang="ar-SA" sz="2400" dirty="0"/>
              <a:t>الرقابة على المدفوعات</a:t>
            </a:r>
            <a:r>
              <a:rPr lang="ar-DZ" sz="2400" dirty="0"/>
              <a:t>: تجنبا لم قد يحدث من تأخير لسداد فواتير العملاء بطريق شيكات أو غيرها ، فإن الكثير من المؤسسات تستخدم أنظمة خاصة بإدارة النقدية، والاحتفاظ بالحد الأدنى للنقدية لمواجهة الحاجة الناتجة عن تأخير السداد من العملاء ، أو زيادة التسريع في سداد مستحقات الموردين.</a:t>
            </a:r>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19</a:t>
            </a:fld>
            <a:endParaRPr lang="ar-SA"/>
          </a:p>
        </p:txBody>
      </p:sp>
    </p:spTree>
    <p:extLst>
      <p:ext uri="{BB962C8B-B14F-4D97-AF65-F5344CB8AC3E}">
        <p14:creationId xmlns:p14="http://schemas.microsoft.com/office/powerpoint/2010/main" val="3444599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ar-DZ" dirty="0"/>
              <a:t>التسيير المالي قصير الأجل: تسيير الخزينة </a:t>
            </a:r>
            <a:endParaRPr lang="ar-SA" dirty="0"/>
          </a:p>
        </p:txBody>
      </p:sp>
      <p:sp>
        <p:nvSpPr>
          <p:cNvPr id="3" name="عنصر نائب للمحتوى 2"/>
          <p:cNvSpPr>
            <a:spLocks noGrp="1"/>
          </p:cNvSpPr>
          <p:nvPr>
            <p:ph idx="1"/>
          </p:nvPr>
        </p:nvSpPr>
        <p:spPr>
          <a:xfrm>
            <a:off x="1435608" y="1772816"/>
            <a:ext cx="7498080" cy="352839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DZ" sz="2400" b="1" dirty="0"/>
              <a:t>مقدمة</a:t>
            </a:r>
          </a:p>
          <a:p>
            <a:pPr algn="just"/>
            <a:r>
              <a:rPr lang="ar-DZ" sz="2400" dirty="0"/>
              <a:t>المقاربات المختلفة لمفهوم الخزينة : المقاربة المحاسبية؛ المقاربة المالية.</a:t>
            </a:r>
          </a:p>
          <a:p>
            <a:pPr algn="just"/>
            <a:r>
              <a:rPr lang="ar-DZ" sz="2400" dirty="0"/>
              <a:t>دواعي الاحتفاظ بالخزينة</a:t>
            </a:r>
          </a:p>
          <a:p>
            <a:pPr algn="just"/>
            <a:r>
              <a:rPr lang="ar-DZ" sz="2400" dirty="0"/>
              <a:t>نماذج تقدير الحد الأدنى والحجم الأمثل للخزينة</a:t>
            </a:r>
          </a:p>
          <a:p>
            <a:pPr algn="just"/>
            <a:r>
              <a:rPr lang="ar-DZ" sz="2400" dirty="0"/>
              <a:t>حالات أزمة الخزينة والحلول الممكنة</a:t>
            </a:r>
          </a:p>
          <a:p>
            <a:pPr algn="just"/>
            <a:r>
              <a:rPr lang="ar-DZ" sz="2400" dirty="0"/>
              <a:t>مخاطر الاستثمارات المؤقتة للخزينة (الأسهم والسندات السوقية)</a:t>
            </a:r>
          </a:p>
          <a:p>
            <a:pPr algn="just"/>
            <a:r>
              <a:rPr lang="ar-DZ" sz="2400" b="1" dirty="0"/>
              <a:t>خاتمة</a:t>
            </a:r>
            <a:endParaRPr lang="ar-SA" sz="2400" b="1" dirty="0"/>
          </a:p>
        </p:txBody>
      </p:sp>
      <p:sp>
        <p:nvSpPr>
          <p:cNvPr id="4" name="عنصر نائب لرقم الشريحة 3"/>
          <p:cNvSpPr>
            <a:spLocks noGrp="1"/>
          </p:cNvSpPr>
          <p:nvPr>
            <p:ph type="sldNum" sz="quarter" idx="12"/>
          </p:nvPr>
        </p:nvSpPr>
        <p:spPr/>
        <p:txBody>
          <a:bodyPr/>
          <a:lstStyle/>
          <a:p>
            <a:fld id="{B8453CEB-7F8D-4796-BFFD-AB70B347E4BC}" type="slidenum">
              <a:rPr lang="ar-SA" smtClean="0"/>
              <a:pPr/>
              <a:t>2</a:t>
            </a:fld>
            <a:endParaRPr lang="ar-S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619600"/>
          </a:xfrm>
        </p:spPr>
        <p:style>
          <a:lnRef idx="2">
            <a:schemeClr val="accent3"/>
          </a:lnRef>
          <a:fillRef idx="1">
            <a:schemeClr val="lt1"/>
          </a:fillRef>
          <a:effectRef idx="0">
            <a:schemeClr val="accent3"/>
          </a:effectRef>
          <a:fontRef idx="minor">
            <a:schemeClr val="dk1"/>
          </a:fontRef>
        </p:style>
        <p:txBody>
          <a:bodyPr/>
          <a:lstStyle/>
          <a:p>
            <a:pPr marL="82296" indent="0">
              <a:buNone/>
            </a:pPr>
            <a:r>
              <a:rPr lang="ar-DZ" sz="2800" b="1" dirty="0"/>
              <a:t>نماذج تقدير الحد الأدنى والحجم الأمثل للخزينة</a:t>
            </a:r>
          </a:p>
          <a:p>
            <a:pPr marL="82296" indent="0" algn="just">
              <a:buNone/>
            </a:pPr>
            <a:r>
              <a:rPr lang="ar-DZ" sz="2400" dirty="0"/>
              <a:t>بعد أن يتم تحديد وإقرار السياسات التي تحكم إدارة النقدية تنصب جهود الإدارة المالية على مواجهة تحديد الحد الأدنى للنقدية. ومن بين الأساليب الكمية شائعة الاستخدام ما هو موضح أدناه،  </a:t>
            </a:r>
          </a:p>
          <a:p>
            <a:r>
              <a:rPr lang="ar-SA" sz="2800" b="1" dirty="0"/>
              <a:t>أسلوب النسب المالية</a:t>
            </a:r>
          </a:p>
          <a:p>
            <a:r>
              <a:rPr lang="ar-SA" sz="2800" b="1" dirty="0"/>
              <a:t>نموذج الكمية الاقتصادية للطلب</a:t>
            </a:r>
            <a:r>
              <a:rPr lang="ar-DZ" sz="2800" b="1" dirty="0"/>
              <a:t> </a:t>
            </a:r>
            <a:r>
              <a:rPr lang="en-GB" sz="2400" b="1" dirty="0"/>
              <a:t>William Baumol </a:t>
            </a:r>
            <a:endParaRPr lang="ar-SA" sz="2400" b="1" dirty="0"/>
          </a:p>
          <a:p>
            <a:r>
              <a:rPr lang="ar-SA" sz="2400" b="1" dirty="0"/>
              <a:t>نموذج حد المراقبة </a:t>
            </a:r>
            <a:r>
              <a:rPr lang="en-US" sz="2400" b="1" dirty="0"/>
              <a:t>Miller and Orr</a:t>
            </a:r>
            <a:endParaRPr lang="ar-SA" sz="2400"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20</a:t>
            </a:fld>
            <a:endParaRPr lang="ar-S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571612"/>
            <a:ext cx="7498080" cy="4733938"/>
          </a:xfrm>
        </p:spPr>
        <p:style>
          <a:lnRef idx="2">
            <a:schemeClr val="accent5"/>
          </a:lnRef>
          <a:fillRef idx="1">
            <a:schemeClr val="lt1"/>
          </a:fillRef>
          <a:effectRef idx="0">
            <a:schemeClr val="accent5"/>
          </a:effectRef>
          <a:fontRef idx="minor">
            <a:schemeClr val="dk1"/>
          </a:fontRef>
        </p:style>
        <p:txBody>
          <a:bodyPr anchor="ctr"/>
          <a:lstStyle/>
          <a:p>
            <a:r>
              <a:rPr lang="ar-SA" b="1" dirty="0"/>
              <a:t>أسلوب النسب المالية </a:t>
            </a:r>
          </a:p>
          <a:p>
            <a:pPr marL="365125" indent="0" algn="just">
              <a:buNone/>
            </a:pPr>
            <a:r>
              <a:rPr lang="ar-SA" sz="2400" dirty="0"/>
              <a:t>- تلجأ الإدارة إلى تحديد الرصيد النقدي في ظل الظروف العادية وظروف الذروة ، مع ضرورة المعرفة المسبقة بالمتوسط اليومي للمدفوعات النقدية وكذلك عدد أيام الأمان.</a:t>
            </a:r>
          </a:p>
          <a:p>
            <a:pPr marL="365125" indent="0" algn="just">
              <a:buNone/>
            </a:pPr>
            <a:r>
              <a:rPr lang="ar-SA" sz="2400" dirty="0"/>
              <a:t>- يتم تقدير عدد أيام الأمان انطلاقا من الخبرة و التجربة و على اتجاه</a:t>
            </a:r>
            <a:r>
              <a:rPr lang="ar-DZ" sz="2400" dirty="0"/>
              <a:t> </a:t>
            </a:r>
            <a:r>
              <a:rPr lang="ar-SA" sz="2400" dirty="0"/>
              <a:t> و ميول الإدارة نحو المخاطرة. </a:t>
            </a:r>
          </a:p>
          <a:p>
            <a:pPr marL="365125" indent="0" algn="just">
              <a:buNone/>
            </a:pPr>
            <a:r>
              <a:rPr lang="ar-SA" sz="2400" dirty="0"/>
              <a:t>- بافتراض أن المتوسط اليومي من النقدية المقدر هو </a:t>
            </a:r>
            <a:r>
              <a:rPr lang="en-US" sz="2400" dirty="0"/>
              <a:t>50000</a:t>
            </a:r>
            <a:r>
              <a:rPr lang="ar-SA" sz="2400" dirty="0"/>
              <a:t> </a:t>
            </a:r>
            <a:r>
              <a:rPr lang="ar-DZ" sz="2400" dirty="0"/>
              <a:t>دج</a:t>
            </a:r>
            <a:r>
              <a:rPr lang="ar-SA" sz="2400" dirty="0"/>
              <a:t>، إذن فمستوى الأمان النقدي في حالة الظروف العادية سيضرب في عدد أيام الأمان المقدر بدلالة النقدية . فإذا كانت عدد أيام الأمان المقدرة هي  </a:t>
            </a:r>
            <a:r>
              <a:rPr lang="en-US" sz="2400" dirty="0"/>
              <a:t>4</a:t>
            </a:r>
            <a:r>
              <a:rPr lang="ar-SA" sz="2400" dirty="0"/>
              <a:t> أيام ، فإن مستوى الأمان في مثل هذه الظروف عبارة عن </a:t>
            </a:r>
            <a:r>
              <a:rPr lang="en-US" sz="2400" dirty="0"/>
              <a:t>200000</a:t>
            </a:r>
            <a:r>
              <a:rPr lang="ar-SA" sz="2400" dirty="0"/>
              <a:t> </a:t>
            </a:r>
            <a:r>
              <a:rPr lang="ar-DZ" sz="2400" dirty="0"/>
              <a:t>دج</a:t>
            </a:r>
            <a:r>
              <a:rPr lang="ar-SA" sz="2400" dirty="0"/>
              <a:t>.</a:t>
            </a:r>
          </a:p>
          <a:p>
            <a:pPr marL="365125" indent="0">
              <a:buNone/>
            </a:pPr>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21</a:t>
            </a:fld>
            <a:endParaRPr lang="ar-S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824536"/>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ar-SA" b="1" dirty="0"/>
              <a:t>نموذج الكمية الاقتصادية للطلب</a:t>
            </a:r>
            <a:r>
              <a:rPr lang="en-GB" sz="3200" b="1" dirty="0"/>
              <a:t> </a:t>
            </a:r>
            <a:r>
              <a:rPr lang="en-GB" sz="2600" b="1" dirty="0"/>
              <a:t>William Baumol </a:t>
            </a:r>
            <a:endParaRPr lang="ar-SA" b="1" dirty="0"/>
          </a:p>
          <a:p>
            <a:pPr marL="365125" indent="0" algn="just">
              <a:buNone/>
            </a:pPr>
            <a:r>
              <a:rPr lang="ar-SA" sz="2400" dirty="0"/>
              <a:t>تم تطوير نموذج الكمية الاقتصادية للطلب من طرف العالم الاقتصادي </a:t>
            </a:r>
            <a:r>
              <a:rPr lang="ar-SA" sz="2400" b="1" dirty="0"/>
              <a:t>وليام </a:t>
            </a:r>
            <a:r>
              <a:rPr lang="ar-SA" sz="2400" b="1" dirty="0" err="1"/>
              <a:t>بومول</a:t>
            </a:r>
            <a:r>
              <a:rPr lang="ar-SA" sz="2400" b="1" dirty="0"/>
              <a:t>. حيث </a:t>
            </a:r>
            <a:r>
              <a:rPr lang="ar-SA" sz="2400" dirty="0"/>
              <a:t>بنى النموذج على افتراض حالة التأكد فيما يتعلق بالتدفقات النقدية الداخلة </a:t>
            </a:r>
            <a:r>
              <a:rPr lang="ar-DZ" sz="2400" dirty="0"/>
              <a:t>               </a:t>
            </a:r>
            <a:r>
              <a:rPr lang="ar-SA" sz="2400" dirty="0"/>
              <a:t>و الخارجة؛ و ذلك لأجل تحديد الحجم الأمثل من النقدية الواجب الاحتفاظ به بالمنشأة. الهدف من النموذج هو السعي في تخفيض التكاليف الكلية المتصلة بمبدأ الاحتفاظ بالنقدية. </a:t>
            </a:r>
          </a:p>
          <a:p>
            <a:pPr marL="365125" indent="0" algn="just">
              <a:buNone/>
            </a:pPr>
            <a:r>
              <a:rPr lang="ar-SA" sz="2400" dirty="0"/>
              <a:t>و يوجد نوعان من التكاليف لهما صلة بمزايا الاحتفاظ بالنقدية يتمثلان في </a:t>
            </a:r>
            <a:r>
              <a:rPr lang="ar-SA" sz="2400" b="1" dirty="0"/>
              <a:t>تكلفة الفرصة البديلة، و تكلفة الصفقة (تكلفة تجارية)</a:t>
            </a:r>
            <a:r>
              <a:rPr lang="ar-SA" sz="2400" dirty="0"/>
              <a:t>. أما </a:t>
            </a:r>
            <a:r>
              <a:rPr lang="ar-SA" sz="2400" b="1" dirty="0"/>
              <a:t>النوع الأول </a:t>
            </a:r>
            <a:r>
              <a:rPr lang="ar-SA" sz="2400" dirty="0"/>
              <a:t>فيعبر عن علاقة التكلفة بالزيادة في الاحتفاظ بالنقدية عن الحد المطلوب. بينما يعبر النوع الآخر عن النقص في النقدية عن الحد المطلوب مما يجعل المنشأة  تضطر في البحث عن مصادر للنقدية و العمل على تدبيرها و هذا ما يؤدي بالتالي إلى ارتفاع التكلفة المسماة بتكلفة الصفقة  أو تكلفة السمسرة.</a:t>
            </a:r>
          </a:p>
          <a:p>
            <a:pPr marL="365125" indent="0" algn="just">
              <a:buNone/>
            </a:pPr>
            <a:r>
              <a:rPr lang="ar-SA" sz="2400" b="1" dirty="0"/>
              <a:t>يتحدد الحجم الأمثل للرصيد النقدي وفق نموذج </a:t>
            </a:r>
            <a:r>
              <a:rPr lang="ar-SA" sz="2400" b="1" dirty="0" err="1"/>
              <a:t>بومول</a:t>
            </a:r>
            <a:r>
              <a:rPr lang="ar-SA" sz="2400" b="1" dirty="0"/>
              <a:t> عند الحد الذي تتساوى عنده تكلفة الفرصة مع تكلفة الصفقات.</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22</a:t>
            </a:fld>
            <a:endParaRPr lang="ar-S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824536"/>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a:t>
            </a:r>
            <a:r>
              <a:rPr lang="en-GB" sz="3200" b="1" dirty="0"/>
              <a:t> </a:t>
            </a:r>
            <a:r>
              <a:rPr lang="en-GB" sz="2600" b="1" dirty="0"/>
              <a:t>William Baumol </a:t>
            </a:r>
            <a:endParaRPr lang="ar-DZ" sz="2600" b="1" dirty="0"/>
          </a:p>
          <a:p>
            <a:pPr marL="82296" indent="0">
              <a:buNone/>
            </a:pPr>
            <a:endParaRPr lang="ar-SA"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23</a:t>
            </a:fld>
            <a:endParaRPr lang="ar-SA"/>
          </a:p>
        </p:txBody>
      </p:sp>
      <p:pic>
        <p:nvPicPr>
          <p:cNvPr id="4" name="Image 3">
            <a:extLst>
              <a:ext uri="{FF2B5EF4-FFF2-40B4-BE49-F238E27FC236}">
                <a16:creationId xmlns:a16="http://schemas.microsoft.com/office/drawing/2014/main" id="{5D817F33-7183-46B0-2226-B4F5E9102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03848" y="620687"/>
            <a:ext cx="3888433" cy="7200802"/>
          </a:xfrm>
          <a:prstGeom prst="rect">
            <a:avLst/>
          </a:prstGeom>
        </p:spPr>
      </p:pic>
    </p:spTree>
    <p:extLst>
      <p:ext uri="{BB962C8B-B14F-4D97-AF65-F5344CB8AC3E}">
        <p14:creationId xmlns:p14="http://schemas.microsoft.com/office/powerpoint/2010/main" val="670371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628800"/>
            <a:ext cx="7498080" cy="4824536"/>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a:t>
            </a:r>
            <a:r>
              <a:rPr lang="en-GB" sz="3200" b="1" dirty="0"/>
              <a:t> </a:t>
            </a:r>
            <a:r>
              <a:rPr lang="en-GB" sz="2600" b="1" dirty="0"/>
              <a:t>William Baumol </a:t>
            </a:r>
            <a:endParaRPr lang="ar-DZ" sz="2600" b="1" dirty="0"/>
          </a:p>
          <a:p>
            <a:pPr marL="82296" indent="0">
              <a:buNone/>
            </a:pPr>
            <a:endParaRPr lang="ar-SA" b="1"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24</a:t>
            </a:fld>
            <a:endParaRPr lang="ar-SA"/>
          </a:p>
        </p:txBody>
      </p:sp>
      <p:pic>
        <p:nvPicPr>
          <p:cNvPr id="8" name="Image 7">
            <a:extLst>
              <a:ext uri="{FF2B5EF4-FFF2-40B4-BE49-F238E27FC236}">
                <a16:creationId xmlns:a16="http://schemas.microsoft.com/office/drawing/2014/main" id="{FE919CFD-A41A-6772-AB3E-77ADF84ADBF3}"/>
              </a:ext>
            </a:extLst>
          </p:cNvPr>
          <p:cNvPicPr>
            <a:picLocks noChangeAspect="1"/>
          </p:cNvPicPr>
          <p:nvPr/>
        </p:nvPicPr>
        <p:blipFill>
          <a:blip r:embed="rId3"/>
          <a:stretch>
            <a:fillRect/>
          </a:stretch>
        </p:blipFill>
        <p:spPr>
          <a:xfrm>
            <a:off x="1619672" y="2492896"/>
            <a:ext cx="7128792" cy="3640971"/>
          </a:xfrm>
          <a:prstGeom prst="rect">
            <a:avLst/>
          </a:prstGeom>
        </p:spPr>
      </p:pic>
    </p:spTree>
    <p:extLst>
      <p:ext uri="{BB962C8B-B14F-4D97-AF65-F5344CB8AC3E}">
        <p14:creationId xmlns:p14="http://schemas.microsoft.com/office/powerpoint/2010/main" val="829732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274638" indent="0" algn="just">
              <a:buNone/>
            </a:pPr>
            <a:r>
              <a:rPr lang="ar-SA" sz="2400" dirty="0"/>
              <a:t>و يمكن تحديد الحجم الأمثل للرصيد النقدي من خلال الافتراضات</a:t>
            </a:r>
            <a:r>
              <a:rPr lang="ar-DZ" sz="2400" dirty="0"/>
              <a:t> و</a:t>
            </a:r>
            <a:r>
              <a:rPr lang="ar-SA" sz="2400" dirty="0"/>
              <a:t>المعادلات الموضحة أدناه،</a:t>
            </a:r>
          </a:p>
          <a:p>
            <a:pPr marL="274638" indent="0" algn="just">
              <a:buNone/>
            </a:pPr>
            <a:r>
              <a:rPr lang="ar-SA" sz="2400" dirty="0"/>
              <a:t>إذا كان </a:t>
            </a:r>
            <a:r>
              <a:rPr lang="en-US" sz="2400" dirty="0"/>
              <a:t>D</a:t>
            </a:r>
            <a:r>
              <a:rPr lang="ar-SA" sz="2400" dirty="0"/>
              <a:t> يمثل الطلب الكلي على النقدية (حجم المدفوعات النقدية خلال الفترة المعينة)، </a:t>
            </a:r>
            <a:r>
              <a:rPr lang="ar-SA" sz="2400" dirty="0" err="1"/>
              <a:t>و</a:t>
            </a:r>
            <a:r>
              <a:rPr lang="ar-SA" sz="2400" dirty="0"/>
              <a:t> </a:t>
            </a:r>
            <a:r>
              <a:rPr lang="en-US" sz="2400" dirty="0"/>
              <a:t>Q</a:t>
            </a:r>
            <a:r>
              <a:rPr lang="ar-SA" sz="2400" dirty="0"/>
              <a:t> يمثل كمية الرصيد النقدي فإن عدد التحويلات سيعبر عنه بالمعادلة التالية: .....................                    ....(</a:t>
            </a:r>
            <a:r>
              <a:rPr lang="en-US" sz="2400" dirty="0"/>
              <a:t>1</a:t>
            </a:r>
            <a:r>
              <a:rPr lang="ar-SA" sz="2400" dirty="0"/>
              <a:t>) </a:t>
            </a:r>
          </a:p>
          <a:p>
            <a:pPr marL="274638" indent="0" algn="just">
              <a:buNone/>
            </a:pPr>
            <a:r>
              <a:rPr lang="ar-SA" sz="2400" dirty="0"/>
              <a:t>و بافتراض أن </a:t>
            </a:r>
            <a:r>
              <a:rPr lang="en-US" sz="2400" dirty="0"/>
              <a:t>O </a:t>
            </a:r>
            <a:r>
              <a:rPr lang="ar-SA" sz="2400" dirty="0"/>
              <a:t> يمثل التكلفة الثابتة للصفقة ، بمعنى تكلفة ثابتة لكل أمر شراء</a:t>
            </a:r>
            <a:r>
              <a:rPr lang="ar-DZ" sz="2400" dirty="0"/>
              <a:t>    </a:t>
            </a:r>
            <a:r>
              <a:rPr lang="ar-SA" sz="2400" dirty="0"/>
              <a:t> ومستقلة عن قيمة الأموال المحولة من وإلى أوراق مالية. و أن </a:t>
            </a:r>
            <a:r>
              <a:rPr lang="en-US" sz="2400" dirty="0"/>
              <a:t>H</a:t>
            </a:r>
            <a:r>
              <a:rPr lang="ar-SA" sz="2400" dirty="0"/>
              <a:t> معدل العائد على الأوراق المالية ، فإن متوسط الرصيد النقدي الممثل </a:t>
            </a:r>
            <a:r>
              <a:rPr lang="ar-SA" sz="2400" dirty="0" err="1"/>
              <a:t>بـ</a:t>
            </a:r>
            <a:r>
              <a:rPr lang="ar-SA" sz="2400" dirty="0"/>
              <a:t> </a:t>
            </a:r>
            <a:r>
              <a:rPr lang="en-US" sz="2400" dirty="0"/>
              <a:t>A</a:t>
            </a:r>
            <a:r>
              <a:rPr lang="ar-SA" sz="2400" dirty="0"/>
              <a:t> سيكون وفق المعادلة التالية: ........        .....(</a:t>
            </a:r>
            <a:r>
              <a:rPr lang="en-US" sz="2400" dirty="0"/>
              <a:t>2</a:t>
            </a:r>
            <a:r>
              <a:rPr lang="ar-SA" sz="2400" dirty="0"/>
              <a:t>) </a:t>
            </a:r>
          </a:p>
          <a:p>
            <a:pPr marL="274638" indent="0" algn="just">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25</a:t>
            </a:fld>
            <a:endParaRPr lang="ar-SA"/>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86116" y="3643314"/>
            <a:ext cx="1260000" cy="425595"/>
          </a:xfrm>
          <a:prstGeom prst="rect">
            <a:avLst/>
          </a:prstGeom>
          <a:noFill/>
        </p:spPr>
      </p:pic>
      <p:sp>
        <p:nvSpPr>
          <p:cNvPr id="17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741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14876" y="5143512"/>
            <a:ext cx="714380" cy="43047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447800"/>
            <a:ext cx="7498080" cy="519591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274638" indent="0" algn="just">
              <a:buNone/>
            </a:pPr>
            <a:r>
              <a:rPr lang="ar-SA" sz="2400" dirty="0"/>
              <a:t>ومما سبق يمكن تحديد الفرصة البديلة وفق المعادلة التالية: </a:t>
            </a:r>
          </a:p>
          <a:p>
            <a:pPr marL="274638" indent="0" algn="just">
              <a:buNone/>
            </a:pPr>
            <a:r>
              <a:rPr lang="ar-SA" sz="2400" dirty="0"/>
              <a:t>                                     .......(</a:t>
            </a:r>
            <a:r>
              <a:rPr lang="en-US" sz="2400" dirty="0"/>
              <a:t>3</a:t>
            </a:r>
            <a:r>
              <a:rPr lang="ar-SA" sz="2400" dirty="0"/>
              <a:t>) </a:t>
            </a:r>
          </a:p>
          <a:p>
            <a:pPr marL="274638" indent="0" algn="just">
              <a:buNone/>
            </a:pPr>
            <a:r>
              <a:rPr lang="ar-SA" sz="2400" dirty="0"/>
              <a:t>و الملاحظ أن الرصيد النقدي له علاقة طردية بتكلفة الفرصة البديلة ، أي كلما زاد الرصيد النقدي زادت تكلفة الفرصة البديلة </a:t>
            </a:r>
            <a:r>
              <a:rPr lang="ar-SA" sz="2400" dirty="0" err="1"/>
              <a:t>و</a:t>
            </a:r>
            <a:r>
              <a:rPr lang="ar-SA" sz="2400" dirty="0"/>
              <a:t> العكس صحيح.</a:t>
            </a:r>
          </a:p>
          <a:p>
            <a:pPr marL="274638" indent="0" algn="just">
              <a:buNone/>
            </a:pPr>
            <a:endParaRPr lang="ar-SA" sz="2400" dirty="0"/>
          </a:p>
          <a:p>
            <a:pPr marL="274638" indent="0" algn="just">
              <a:buNone/>
            </a:pPr>
            <a:r>
              <a:rPr lang="ar-SA" sz="2400" dirty="0"/>
              <a:t>من جهة أخرى ، فإن تكلفة تدبير النقدية فيعبر عنه بتكلفة الصفقة ضرب عدد التحويلات، أي من خلال ما توضحه المعادلة التالية: </a:t>
            </a:r>
          </a:p>
          <a:p>
            <a:pPr marL="274638" indent="0" algn="just">
              <a:buNone/>
            </a:pPr>
            <a:r>
              <a:rPr lang="ar-SA" sz="2400" dirty="0"/>
              <a:t>                                       ......(</a:t>
            </a:r>
            <a:r>
              <a:rPr lang="en-US" sz="2400" dirty="0"/>
              <a:t>4</a:t>
            </a:r>
            <a:r>
              <a:rPr lang="ar-SA" sz="2400" dirty="0"/>
              <a:t>) </a:t>
            </a:r>
          </a:p>
          <a:p>
            <a:pPr marL="274638" indent="0" algn="just">
              <a:buNone/>
            </a:pPr>
            <a:r>
              <a:rPr lang="ar-SA" sz="2400" dirty="0"/>
              <a:t>و عليه يصبح مجموع تكاليف النقدية عبارة عن تكاليف الفرصة البديلة مضافا إليها تكاليف تدبير الأموال </a:t>
            </a:r>
            <a:r>
              <a:rPr lang="ar-SA" sz="2400" dirty="0" err="1"/>
              <a:t>و</a:t>
            </a:r>
            <a:r>
              <a:rPr lang="ar-SA" sz="2400" dirty="0"/>
              <a:t> هذا ما توضحه المعادلة التالية:</a:t>
            </a:r>
          </a:p>
          <a:p>
            <a:pPr marL="274638" indent="0" algn="just">
              <a:buNone/>
            </a:pPr>
            <a:r>
              <a:rPr lang="ar-SA" sz="2400" dirty="0"/>
              <a:t>                                     ........ (</a:t>
            </a:r>
            <a:r>
              <a:rPr lang="en-US" sz="2400" dirty="0"/>
              <a:t>5</a:t>
            </a:r>
            <a:r>
              <a:rPr lang="ar-SA" sz="2400" dirty="0"/>
              <a:t>)</a:t>
            </a:r>
          </a:p>
          <a:p>
            <a:pPr marL="274638" indent="0" algn="just">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26</a:t>
            </a:fld>
            <a:endParaRPr lang="ar-SA"/>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0694" y="2285994"/>
            <a:ext cx="612000" cy="529900"/>
          </a:xfrm>
          <a:prstGeom prst="rect">
            <a:avLst/>
          </a:prstGeom>
          <a:noFill/>
        </p:spPr>
      </p:pic>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29256" y="4572009"/>
            <a:ext cx="642942" cy="642942"/>
          </a:xfrm>
          <a:prstGeom prst="rect">
            <a:avLst/>
          </a:prstGeom>
          <a:noFill/>
        </p:spPr>
      </p:pic>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81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70268" y="5749472"/>
            <a:ext cx="1428760" cy="64294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447800"/>
            <a:ext cx="7498080" cy="5195910"/>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274638" indent="0" algn="just">
              <a:buNone/>
            </a:pPr>
            <a:r>
              <a:rPr lang="ar-SA" sz="2400" dirty="0"/>
              <a:t>ومما سبق يمكن تحديد الحجم الاقتصادي للكمية المطلوبة من النقود، و ذلك في ظل تخفيض مجموع التكاليف إلى الحد الأدنى. و يتم تحديد الحجم الأمثل للنقدية من خلال استعمال العمليات الرياضية المعبر عنها </a:t>
            </a:r>
            <a:r>
              <a:rPr lang="ar-SA" sz="2400" dirty="0" err="1"/>
              <a:t>بـ</a:t>
            </a:r>
            <a:r>
              <a:rPr lang="ar-SA" sz="2400" dirty="0"/>
              <a:t>  </a:t>
            </a:r>
          </a:p>
          <a:p>
            <a:pPr marL="274638" indent="0" algn="just">
              <a:buNone/>
            </a:pPr>
            <a:endParaRPr lang="ar-SA" sz="2400" dirty="0"/>
          </a:p>
          <a:p>
            <a:pPr marL="274638" indent="0" algn="just">
              <a:buNone/>
            </a:pPr>
            <a:r>
              <a:rPr lang="ar-SA" sz="2400" dirty="0"/>
              <a:t>تساوي تكلفة الفرصة البديلة بتكلفة تدبير الأموال (المعادلة </a:t>
            </a:r>
            <a:r>
              <a:rPr lang="en-US" sz="2400" dirty="0"/>
              <a:t>3</a:t>
            </a:r>
            <a:r>
              <a:rPr lang="ar-SA" sz="2400" dirty="0"/>
              <a:t> و </a:t>
            </a:r>
            <a:r>
              <a:rPr lang="en-US" sz="2400" dirty="0"/>
              <a:t>4</a:t>
            </a:r>
            <a:r>
              <a:rPr lang="ar-SA" sz="2400" dirty="0"/>
              <a:t>)</a:t>
            </a:r>
          </a:p>
          <a:p>
            <a:pPr marL="274638" indent="0" algn="just">
              <a:buNone/>
            </a:pPr>
            <a:endParaRPr lang="ar-SA" sz="2400" dirty="0"/>
          </a:p>
          <a:p>
            <a:pPr marL="274638" indent="0" algn="just">
              <a:buNone/>
            </a:pPr>
            <a:r>
              <a:rPr lang="ar-SA" sz="2400" dirty="0"/>
              <a:t>و بالنتيجة نصل إلى المعادلة النهائية المعبرة عن الحجم الاقتصادي الأمثل من النقدية المطلوبة وفق المعادلة التالية:</a:t>
            </a:r>
          </a:p>
          <a:p>
            <a:pPr marL="274638" indent="0" algn="just">
              <a:buNone/>
            </a:pPr>
            <a:r>
              <a:rPr lang="ar-SA" sz="2400" dirty="0"/>
              <a:t>                                                  </a:t>
            </a:r>
          </a:p>
          <a:p>
            <a:pPr marL="274638" indent="0" algn="just">
              <a:buNone/>
            </a:pPr>
            <a:r>
              <a:rPr lang="ar-SA" sz="2400" dirty="0"/>
              <a:t>                                                  .........(</a:t>
            </a:r>
            <a:r>
              <a:rPr lang="en-US" sz="2400" dirty="0"/>
              <a:t>6</a:t>
            </a:r>
            <a:r>
              <a:rPr lang="ar-SA" sz="2400" dirty="0"/>
              <a:t>) </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27</a:t>
            </a:fld>
            <a:endParaRPr lang="ar-SA"/>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09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3928" y="5418152"/>
            <a:ext cx="1368152" cy="10382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الكمية الاقتصادية للطلب </a:t>
            </a:r>
            <a:r>
              <a:rPr lang="ar-SA" sz="2400" b="1" dirty="0"/>
              <a:t>(نموذج </a:t>
            </a:r>
            <a:r>
              <a:rPr lang="ar-SA" sz="2400" b="1" dirty="0" err="1"/>
              <a:t>بومول</a:t>
            </a:r>
            <a:r>
              <a:rPr lang="ar-SA" sz="2400" b="1" dirty="0"/>
              <a:t>)</a:t>
            </a:r>
            <a:endParaRPr lang="ar-SA" b="1" dirty="0"/>
          </a:p>
          <a:p>
            <a:pPr marL="365125" indent="0" algn="just">
              <a:buNone/>
            </a:pPr>
            <a:r>
              <a:rPr lang="ar-SA" sz="2800" b="1" dirty="0"/>
              <a:t>مثال: </a:t>
            </a:r>
            <a:r>
              <a:rPr lang="ar-SA" sz="2000" dirty="0"/>
              <a:t>تبلغ الاحتياجات النقدية الكلية السنوية لشركة المطوع </a:t>
            </a:r>
            <a:r>
              <a:rPr lang="en-US" sz="2000" dirty="0"/>
              <a:t>200000</a:t>
            </a:r>
            <a:r>
              <a:rPr lang="ar-SA" sz="2000" dirty="0"/>
              <a:t> </a:t>
            </a:r>
            <a:r>
              <a:rPr lang="ar-DZ" sz="2000" dirty="0"/>
              <a:t>دج</a:t>
            </a:r>
            <a:r>
              <a:rPr lang="ar-SA" sz="2000" dirty="0"/>
              <a:t>، تبلغ تكلفة تحويل الأوراق المالية إلى نقدية </a:t>
            </a:r>
            <a:r>
              <a:rPr lang="en-US" sz="2000" dirty="0"/>
              <a:t>4</a:t>
            </a:r>
            <a:r>
              <a:rPr lang="ar-SA" sz="2000" dirty="0"/>
              <a:t> </a:t>
            </a:r>
            <a:r>
              <a:rPr lang="ar-DZ" sz="2000" dirty="0"/>
              <a:t>دج</a:t>
            </a:r>
            <a:r>
              <a:rPr lang="ar-SA" sz="2000" dirty="0"/>
              <a:t> للصفقة الواحدة، و معدل العائد السنوي على الأوراق المالية </a:t>
            </a:r>
            <a:r>
              <a:rPr lang="en-US" sz="2000" dirty="0"/>
              <a:t>10</a:t>
            </a:r>
            <a:r>
              <a:rPr lang="ar-SA" sz="2000" dirty="0"/>
              <a:t> %. فما هو مستوى الرصيد النقدي </a:t>
            </a:r>
            <a:r>
              <a:rPr lang="ar-DZ" sz="2000" dirty="0"/>
              <a:t>للمؤسسة</a:t>
            </a:r>
            <a:r>
              <a:rPr lang="ar-SA" sz="2000" dirty="0"/>
              <a:t> ؟ و عدد التحويلات التي قامت بها الشركة خلال السنة ؟ و ما هي تكلفة الفرصة البديلة ؟</a:t>
            </a:r>
          </a:p>
          <a:p>
            <a:pPr marL="365125" indent="0" algn="just">
              <a:buNone/>
            </a:pPr>
            <a:r>
              <a:rPr lang="ar-SA" sz="2400" b="1" dirty="0"/>
              <a:t>الحل : </a:t>
            </a:r>
            <a:r>
              <a:rPr lang="ar-SA" sz="2000" dirty="0"/>
              <a:t>- مستوى الرصيد النقدي </a:t>
            </a:r>
            <a:r>
              <a:rPr lang="en-US" sz="2000" dirty="0"/>
              <a:t>Q</a:t>
            </a:r>
            <a:endParaRPr lang="ar-SA" sz="2000" dirty="0"/>
          </a:p>
          <a:p>
            <a:pPr marL="365125" indent="0" algn="just">
              <a:buNone/>
            </a:pPr>
            <a:r>
              <a:rPr lang="ar-SA" sz="2400" dirty="0"/>
              <a:t>	   - عدد التحولات (</a:t>
            </a:r>
            <a:r>
              <a:rPr lang="en-US" sz="2400" dirty="0"/>
              <a:t>n</a:t>
            </a:r>
            <a:r>
              <a:rPr lang="ar-SA" sz="2400" dirty="0"/>
              <a:t>) = ( </a:t>
            </a:r>
            <a:r>
              <a:rPr lang="en-US" sz="2400" dirty="0"/>
              <a:t>200000</a:t>
            </a:r>
            <a:r>
              <a:rPr lang="ar-SA" sz="2400" dirty="0"/>
              <a:t>/ </a:t>
            </a:r>
            <a:r>
              <a:rPr lang="en-US" sz="2400" dirty="0"/>
              <a:t>4000</a:t>
            </a:r>
            <a:r>
              <a:rPr lang="ar-SA" sz="2400" dirty="0"/>
              <a:t>) = </a:t>
            </a:r>
            <a:r>
              <a:rPr lang="en-US" sz="2400" dirty="0"/>
              <a:t>50</a:t>
            </a:r>
            <a:r>
              <a:rPr lang="ar-SA" sz="2400" dirty="0"/>
              <a:t> صفقة </a:t>
            </a:r>
            <a:r>
              <a:rPr lang="ar-SA" sz="2400" dirty="0" err="1"/>
              <a:t>و</a:t>
            </a:r>
            <a:r>
              <a:rPr lang="ar-SA" sz="2400" dirty="0"/>
              <a:t> هذا ما يعادل صفقة كل </a:t>
            </a:r>
            <a:r>
              <a:rPr lang="en-US" sz="2400" dirty="0"/>
              <a:t>7.3</a:t>
            </a:r>
            <a:r>
              <a:rPr lang="ar-SA" sz="2400" dirty="0"/>
              <a:t> يوم . </a:t>
            </a:r>
          </a:p>
          <a:p>
            <a:pPr marL="365125" indent="0" algn="just">
              <a:buNone/>
            </a:pPr>
            <a:r>
              <a:rPr lang="ar-SA" sz="2400" dirty="0"/>
              <a:t>	   - تكلفة الفرصة البديلة = ( [</a:t>
            </a:r>
            <a:r>
              <a:rPr lang="en-US" sz="2400" dirty="0"/>
              <a:t>0.10</a:t>
            </a:r>
            <a:r>
              <a:rPr lang="ar-SA" sz="2400" dirty="0"/>
              <a:t> ×</a:t>
            </a:r>
            <a:r>
              <a:rPr lang="en-US" sz="2400" dirty="0"/>
              <a:t>4000</a:t>
            </a:r>
            <a:r>
              <a:rPr lang="ar-SA" sz="2400" dirty="0"/>
              <a:t>] </a:t>
            </a:r>
            <a:r>
              <a:rPr lang="en-US" sz="2400" dirty="0"/>
              <a:t>/</a:t>
            </a:r>
            <a:r>
              <a:rPr lang="ar-SA" sz="2400" dirty="0"/>
              <a:t> </a:t>
            </a:r>
            <a:r>
              <a:rPr lang="en-US" sz="2400" dirty="0"/>
              <a:t>2</a:t>
            </a:r>
            <a:r>
              <a:rPr lang="ar-SA" sz="2400" dirty="0"/>
              <a:t> ) = </a:t>
            </a:r>
            <a:r>
              <a:rPr lang="en-US" sz="2400" dirty="0"/>
              <a:t>200</a:t>
            </a:r>
            <a:r>
              <a:rPr lang="ar-SA" sz="2400" dirty="0"/>
              <a:t> </a:t>
            </a:r>
            <a:r>
              <a:rPr lang="ar-DZ" sz="2400" dirty="0"/>
              <a:t>دج</a:t>
            </a:r>
            <a:r>
              <a:rPr lang="ar-SA" sz="2400" dirty="0"/>
              <a:t>.</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28</a:t>
            </a:fld>
            <a:endParaRPr lang="ar-SA"/>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1A0A4064-17C4-27A3-D4C9-75BF0A283E29}"/>
                  </a:ext>
                </a:extLst>
              </p:cNvPr>
              <p:cNvSpPr txBox="1"/>
              <p:nvPr/>
            </p:nvSpPr>
            <p:spPr>
              <a:xfrm>
                <a:off x="1430424" y="3140968"/>
                <a:ext cx="4572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FR" smtClean="0">
                          <a:latin typeface="Cambria Math" panose="02040503050406030204" pitchFamily="18" charset="0"/>
                        </a:rPr>
                        <m:t>Q</m:t>
                      </m:r>
                      <m:r>
                        <a:rPr lang="fr-FR" i="0">
                          <a:latin typeface="Cambria Math" panose="02040503050406030204" pitchFamily="18" charset="0"/>
                        </a:rPr>
                        <m:t>=</m:t>
                      </m:r>
                      <m:rad>
                        <m:radPr>
                          <m:degHide m:val="on"/>
                          <m:ctrlPr>
                            <a:rPr lang="fr-FR" i="1">
                              <a:solidFill>
                                <a:srgbClr val="836967"/>
                              </a:solidFill>
                              <a:latin typeface="Cambria Math" panose="02040503050406030204" pitchFamily="18" charset="0"/>
                            </a:rPr>
                          </m:ctrlPr>
                        </m:radPr>
                        <m:deg/>
                        <m:e>
                          <m:f>
                            <m:fPr>
                              <m:ctrlPr>
                                <a:rPr lang="fr-FR" i="1">
                                  <a:solidFill>
                                    <a:srgbClr val="836967"/>
                                  </a:solidFill>
                                  <a:latin typeface="Cambria Math" panose="02040503050406030204" pitchFamily="18" charset="0"/>
                                </a:rPr>
                              </m:ctrlPr>
                            </m:fPr>
                            <m:num>
                              <m:r>
                                <a:rPr lang="fr-FR" i="0">
                                  <a:latin typeface="Cambria Math" panose="02040503050406030204" pitchFamily="18" charset="0"/>
                                </a:rPr>
                                <m:t>200000</m:t>
                              </m:r>
                              <m:r>
                                <a:rPr lang="fr-FR" i="0">
                                  <a:latin typeface="Cambria Math" panose="02040503050406030204" pitchFamily="18" charset="0"/>
                                </a:rPr>
                                <m:t>×</m:t>
                              </m:r>
                              <m:r>
                                <a:rPr lang="fr-FR" i="0">
                                  <a:latin typeface="Cambria Math" panose="02040503050406030204" pitchFamily="18" charset="0"/>
                                </a:rPr>
                                <m:t>4</m:t>
                              </m:r>
                              <m:r>
                                <a:rPr lang="fr-FR" i="0">
                                  <a:latin typeface="Cambria Math" panose="02040503050406030204" pitchFamily="18" charset="0"/>
                                </a:rPr>
                                <m:t>×</m:t>
                              </m:r>
                              <m:r>
                                <a:rPr lang="fr-FR" i="0">
                                  <a:latin typeface="Cambria Math" panose="02040503050406030204" pitchFamily="18" charset="0"/>
                                </a:rPr>
                                <m:t>2</m:t>
                              </m:r>
                            </m:num>
                            <m:den>
                              <m:r>
                                <a:rPr lang="fr-FR" i="0">
                                  <a:latin typeface="Cambria Math" panose="02040503050406030204" pitchFamily="18" charset="0"/>
                                </a:rPr>
                                <m:t>0</m:t>
                              </m:r>
                              <m:r>
                                <a:rPr lang="fr-FR" i="0">
                                  <a:latin typeface="Cambria Math" panose="02040503050406030204" pitchFamily="18" charset="0"/>
                                </a:rPr>
                                <m:t>.</m:t>
                              </m:r>
                              <m:r>
                                <a:rPr lang="fr-FR" i="0">
                                  <a:latin typeface="Cambria Math" panose="02040503050406030204" pitchFamily="18" charset="0"/>
                                </a:rPr>
                                <m:t>10</m:t>
                              </m:r>
                            </m:den>
                          </m:f>
                        </m:e>
                      </m:rad>
                      <m:r>
                        <a:rPr lang="fr-FR" i="0">
                          <a:latin typeface="Cambria Math" panose="02040503050406030204" pitchFamily="18" charset="0"/>
                        </a:rPr>
                        <m:t>=</m:t>
                      </m:r>
                      <m:r>
                        <a:rPr lang="fr-FR" i="0">
                          <a:latin typeface="Cambria Math" panose="02040503050406030204" pitchFamily="18" charset="0"/>
                        </a:rPr>
                        <m:t>4000</m:t>
                      </m:r>
                      <m:r>
                        <m:rPr>
                          <m:sty m:val="p"/>
                        </m:rPr>
                        <a:rPr lang="fr-FR" i="0">
                          <a:latin typeface="Cambria Math" panose="02040503050406030204" pitchFamily="18" charset="0"/>
                        </a:rPr>
                        <m:t>DA</m:t>
                      </m:r>
                    </m:oMath>
                  </m:oMathPara>
                </a14:m>
                <a:endParaRPr lang="fr-FR" dirty="0"/>
              </a:p>
            </p:txBody>
          </p:sp>
        </mc:Choice>
        <mc:Fallback xmlns="">
          <p:sp>
            <p:nvSpPr>
              <p:cNvPr id="4" name="ZoneTexte 3">
                <a:extLst>
                  <a:ext uri="{FF2B5EF4-FFF2-40B4-BE49-F238E27FC236}">
                    <a16:creationId xmlns:a16="http://schemas.microsoft.com/office/drawing/2014/main" id="{1A0A4064-17C4-27A3-D4C9-75BF0A283E29}"/>
                  </a:ext>
                </a:extLst>
              </p:cNvPr>
              <p:cNvSpPr txBox="1">
                <a:spLocks noRot="1" noChangeAspect="1" noMove="1" noResize="1" noEditPoints="1" noAdjustHandles="1" noChangeArrowheads="1" noChangeShapeType="1" noTextEdit="1"/>
              </p:cNvSpPr>
              <p:nvPr/>
            </p:nvSpPr>
            <p:spPr>
              <a:xfrm>
                <a:off x="1430424" y="3140968"/>
                <a:ext cx="4572000" cy="910699"/>
              </a:xfrm>
              <a:prstGeom prst="rect">
                <a:avLst/>
              </a:prstGeom>
              <a:blipFill>
                <a:blip r:embed="rId3"/>
                <a:stretch>
                  <a:fillRect/>
                </a:stretch>
              </a:blipFill>
            </p:spPr>
            <p:txBody>
              <a:bodyPr/>
              <a:lstStyle/>
              <a:p>
                <a:r>
                  <a:rPr lang="fr-FR">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44168" y="332904"/>
            <a:ext cx="7498080"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344168" y="1628800"/>
            <a:ext cx="7498080" cy="4619599"/>
          </a:xfrm>
        </p:spPr>
        <p:style>
          <a:lnRef idx="2">
            <a:schemeClr val="accent3"/>
          </a:lnRef>
          <a:fillRef idx="1">
            <a:schemeClr val="lt1"/>
          </a:fillRef>
          <a:effectRef idx="0">
            <a:schemeClr val="accent3"/>
          </a:effectRef>
          <a:fontRef idx="minor">
            <a:schemeClr val="dk1"/>
          </a:fontRef>
        </p:style>
        <p:txBody>
          <a:bodyPr anchor="ctr">
            <a:normAutofit/>
          </a:bodyPr>
          <a:lstStyle/>
          <a:p>
            <a:r>
              <a:rPr lang="ar-SA" sz="2400" b="1" dirty="0"/>
              <a:t>البعض من الانتقادات التي وجهت لـ (نموذج بومول)</a:t>
            </a:r>
          </a:p>
          <a:p>
            <a:pPr>
              <a:buNone/>
            </a:pPr>
            <a:endParaRPr lang="ar-SA" sz="2400" b="1" dirty="0"/>
          </a:p>
          <a:p>
            <a:pPr lvl="2" algn="justLow"/>
            <a:r>
              <a:rPr lang="ar-SA" sz="2000" b="1" dirty="0"/>
              <a:t>يفترض النموذج أن التدفقات النقدية الواردة </a:t>
            </a:r>
            <a:r>
              <a:rPr lang="ar-SA" sz="2000" b="1" dirty="0" err="1"/>
              <a:t>و</a:t>
            </a:r>
            <a:r>
              <a:rPr lang="ar-SA" sz="2000" b="1" dirty="0"/>
              <a:t> الصادرة يمكن التنبؤ بها بيقين تام </a:t>
            </a:r>
            <a:r>
              <a:rPr lang="ar-SA" sz="2000" b="1" dirty="0" err="1"/>
              <a:t>و</a:t>
            </a:r>
            <a:r>
              <a:rPr lang="ar-SA" sz="2000" b="1" dirty="0"/>
              <a:t> هذا افتراض غير واقعي.</a:t>
            </a:r>
          </a:p>
          <a:p>
            <a:pPr lvl="2" algn="justLow"/>
            <a:r>
              <a:rPr lang="ar-SA" sz="2000" b="1" dirty="0"/>
              <a:t>يفترض النموذج أن الطلب على النقدية يكون بصورة منتظمة خلال المدة الزمنية </a:t>
            </a:r>
            <a:r>
              <a:rPr lang="ar-SA" sz="2000" b="1" dirty="0" err="1"/>
              <a:t>ة</a:t>
            </a:r>
            <a:r>
              <a:rPr lang="ar-SA" sz="2000" b="1" dirty="0"/>
              <a:t> هذا ما لا قد يكون من الواقعية بمكان.</a:t>
            </a:r>
          </a:p>
          <a:p>
            <a:pPr lvl="2" algn="justLow"/>
            <a:r>
              <a:rPr lang="ar-SA" sz="2000" b="1" dirty="0"/>
              <a:t>يفترض النموذج أن التكلفة الثابتة للصفقة تظل ثابتة بغض النظر عن حجم الصفقات </a:t>
            </a:r>
            <a:r>
              <a:rPr lang="ar-SA" sz="2000" b="1" dirty="0" err="1"/>
              <a:t>و</a:t>
            </a:r>
            <a:r>
              <a:rPr lang="ar-SA" sz="2000" b="1" dirty="0"/>
              <a:t> هذا أيضا افتراض غير واقعي.</a:t>
            </a:r>
          </a:p>
          <a:p>
            <a:pPr lvl="2" algn="justLow"/>
            <a:r>
              <a:rPr lang="ar-SA" sz="2000" b="1" dirty="0"/>
              <a:t>يستخدم هذا النموذج متوسط معدل الفائدة على الأوراق المالية خلال الفترة الزمنية المعينة </a:t>
            </a:r>
            <a:r>
              <a:rPr lang="ar-SA" sz="2000" b="1" dirty="0" err="1"/>
              <a:t>و</a:t>
            </a:r>
            <a:r>
              <a:rPr lang="ar-SA" sz="2000" b="1" dirty="0"/>
              <a:t> من المناسب استخدام معدل العائد السائد في سوق الأوراق المالية.</a:t>
            </a:r>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29</a:t>
            </a:fld>
            <a:endParaRPr lang="ar-SA"/>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ar-SA" b="1" dirty="0"/>
              <a:t>مقدمة</a:t>
            </a:r>
          </a:p>
        </p:txBody>
      </p:sp>
      <p:sp>
        <p:nvSpPr>
          <p:cNvPr id="3" name="عنصر نائب للمحتوى 2"/>
          <p:cNvSpPr>
            <a:spLocks noGrp="1"/>
          </p:cNvSpPr>
          <p:nvPr>
            <p:ph idx="1"/>
          </p:nvPr>
        </p:nvSpPr>
        <p:spPr>
          <a:xfrm>
            <a:off x="1435608" y="1934919"/>
            <a:ext cx="7498080" cy="406943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SA" sz="2400" dirty="0"/>
              <a:t>إن الهدف الأساس من تركيز الجهود حول موضوع إدارة </a:t>
            </a:r>
            <a:r>
              <a:rPr lang="ar-DZ" sz="2400" dirty="0"/>
              <a:t>الخزينة</a:t>
            </a:r>
            <a:r>
              <a:rPr lang="ar-SA" sz="2400" dirty="0"/>
              <a:t> مفاده أن المنشأة تسعى إلى توفير السيولة وقت الحاجة وبطرق شتى . فالحفاظ على </a:t>
            </a:r>
            <a:r>
              <a:rPr lang="ar-DZ" sz="2400" dirty="0"/>
              <a:t>الخزينة أو النقدية</a:t>
            </a:r>
            <a:r>
              <a:rPr lang="ar-SA" sz="2400" dirty="0"/>
              <a:t> شيء محبذ ومرغوب ، كما </a:t>
            </a:r>
            <a:r>
              <a:rPr lang="ar-DZ" sz="2400" dirty="0"/>
              <a:t>سوف يشار إليه </a:t>
            </a:r>
            <a:r>
              <a:rPr lang="ar-SA" sz="2400" dirty="0"/>
              <a:t>في موضوع سياسة رأس المال العامل، ولكن الأمر يحتاج إلى وضع حدود معينة</a:t>
            </a:r>
            <a:r>
              <a:rPr lang="ar-DZ" sz="2400" dirty="0"/>
              <a:t> و</a:t>
            </a:r>
            <a:r>
              <a:rPr lang="ar-SA" sz="2400" dirty="0"/>
              <a:t>بكيفية يتم بها التخلص من النقدية الزائدة عن الحاجة و وضعها موضع مجالات استثمارية أكثر ربحية. </a:t>
            </a:r>
          </a:p>
          <a:p>
            <a:pPr algn="just"/>
            <a:r>
              <a:rPr lang="ar-SA" sz="2400" dirty="0"/>
              <a:t>إن الإدارة المثلى للنقدية يراعى فيها </a:t>
            </a:r>
            <a:r>
              <a:rPr lang="ar-DZ" sz="2400" dirty="0"/>
              <a:t>مؤشرين</a:t>
            </a:r>
            <a:r>
              <a:rPr lang="ar-SA" sz="2400" dirty="0"/>
              <a:t> أساسيين هما : السيولة والربحية. فالاتجاه نحو تحقيق السيولة وعلى حساب الربحية يعني بالضرورة الوقوع في ما يسمى </a:t>
            </a:r>
            <a:r>
              <a:rPr lang="ar-DZ" sz="2400" dirty="0"/>
              <a:t>ب</a:t>
            </a:r>
            <a:r>
              <a:rPr lang="ar-SA" sz="2400" dirty="0"/>
              <a:t>تكلفة الفرصة، بينما البحث عن الربحية خارج إطار السيولة سيؤدي </a:t>
            </a:r>
            <a:r>
              <a:rPr lang="ar-DZ" sz="2400" dirty="0"/>
              <a:t>ب</a:t>
            </a:r>
            <a:r>
              <a:rPr lang="ar-SA" sz="2400" dirty="0"/>
              <a:t>الأمر إلى تحمل مخاطر الاستثمار </a:t>
            </a:r>
            <a:r>
              <a:rPr lang="ar-DZ" sz="2400" dirty="0"/>
              <a:t>وبالتالي إمكانية تحمل </a:t>
            </a:r>
            <a:r>
              <a:rPr lang="ar-SA" sz="2400" dirty="0"/>
              <a:t>خسائر تنعكس بالضرورة على الزيادة في التكاليف.</a:t>
            </a:r>
          </a:p>
        </p:txBody>
      </p:sp>
      <p:sp>
        <p:nvSpPr>
          <p:cNvPr id="4" name="عنصر نائب لرقم الشريحة 3"/>
          <p:cNvSpPr>
            <a:spLocks noGrp="1"/>
          </p:cNvSpPr>
          <p:nvPr>
            <p:ph type="sldNum" sz="quarter" idx="12"/>
          </p:nvPr>
        </p:nvSpPr>
        <p:spPr/>
        <p:txBody>
          <a:bodyPr/>
          <a:lstStyle/>
          <a:p>
            <a:fld id="{B8453CEB-7F8D-4796-BFFD-AB70B347E4BC}" type="slidenum">
              <a:rPr lang="ar-SA" smtClean="0"/>
              <a:pPr/>
              <a:t>3</a:t>
            </a:fld>
            <a:endParaRPr lang="ar-SA"/>
          </a:p>
        </p:txBody>
      </p:sp>
    </p:spTree>
    <p:extLst>
      <p:ext uri="{BB962C8B-B14F-4D97-AF65-F5344CB8AC3E}">
        <p14:creationId xmlns:p14="http://schemas.microsoft.com/office/powerpoint/2010/main" val="203829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حد المراقبة </a:t>
            </a:r>
            <a:r>
              <a:rPr lang="en-US" sz="2400" b="1" dirty="0"/>
              <a:t>Miller and Orr</a:t>
            </a:r>
            <a:r>
              <a:rPr lang="ar-SA" sz="2400" b="1" dirty="0"/>
              <a:t> </a:t>
            </a:r>
            <a:endParaRPr lang="ar-SA" sz="2400" dirty="0"/>
          </a:p>
          <a:p>
            <a:pPr marL="365125" indent="0" algn="just">
              <a:buNone/>
            </a:pPr>
            <a:r>
              <a:rPr lang="ar-SA" sz="2400" dirty="0"/>
              <a:t>نظرا للقصور الذي تميز به نموذج (</a:t>
            </a:r>
            <a:r>
              <a:rPr lang="ar-SA" sz="2400" b="1" dirty="0" err="1"/>
              <a:t>بومول</a:t>
            </a:r>
            <a:r>
              <a:rPr lang="ar-SA" sz="2400" b="1" dirty="0"/>
              <a:t>) </a:t>
            </a:r>
            <a:r>
              <a:rPr lang="ar-SA" sz="2400" dirty="0"/>
              <a:t>الذي افترض من بين ما افترض فيه حالة التأكد للتنبؤ بالتدفقات الداخلة </a:t>
            </a:r>
            <a:r>
              <a:rPr lang="ar-SA" sz="2400" dirty="0" err="1"/>
              <a:t>و</a:t>
            </a:r>
            <a:r>
              <a:rPr lang="ar-SA" sz="2400" dirty="0"/>
              <a:t> الخارجة ، </a:t>
            </a:r>
            <a:r>
              <a:rPr lang="ar-SA" sz="2400" dirty="0" err="1"/>
              <a:t>و</a:t>
            </a:r>
            <a:r>
              <a:rPr lang="ar-SA" sz="2400" dirty="0"/>
              <a:t> هذا ما لم يكن من الواقعية بمكان. لذلك يقترح كل من (</a:t>
            </a:r>
            <a:r>
              <a:rPr lang="ar-SA" sz="2400" b="1" dirty="0" err="1"/>
              <a:t>ميلر</a:t>
            </a:r>
            <a:r>
              <a:rPr lang="ar-SA" sz="2400" dirty="0"/>
              <a:t> و </a:t>
            </a:r>
            <a:r>
              <a:rPr lang="ar-SA" sz="2400" b="1" dirty="0"/>
              <a:t>أور) </a:t>
            </a:r>
            <a:r>
              <a:rPr lang="ar-SA" sz="2400" dirty="0"/>
              <a:t>نموذجا آخر لمراقبة النقدية ، حيث يراعى فيه التقلب في التدفقات النقدية. و يضع النموذج حدين للرقابة. يمثل الحد الأول المستوى الأقصى الذي يمكن أن تصل إليه النقدية (</a:t>
            </a:r>
            <a:r>
              <a:rPr lang="en-US" sz="2400" dirty="0"/>
              <a:t>M</a:t>
            </a:r>
            <a:r>
              <a:rPr lang="ar-SA" sz="2400" dirty="0"/>
              <a:t>)، ويمثل الحد الثاني الحد الأدنى (</a:t>
            </a:r>
            <a:r>
              <a:rPr lang="en-US" sz="2400" dirty="0"/>
              <a:t>L</a:t>
            </a:r>
            <a:r>
              <a:rPr lang="ar-SA" sz="2400" dirty="0"/>
              <a:t>)، </a:t>
            </a:r>
            <a:r>
              <a:rPr lang="ar-SA" sz="2400" dirty="0" err="1"/>
              <a:t>و</a:t>
            </a:r>
            <a:r>
              <a:rPr lang="ar-SA" sz="2400" dirty="0"/>
              <a:t> أنه بين هذين الحدين تتحدد النقدية بشكل عشوائي. و بين الحدين يوجد ما يسمى بحد الطلب أو نقطة العودة (</a:t>
            </a:r>
            <a:r>
              <a:rPr lang="en-US" sz="2400" dirty="0"/>
              <a:t>T</a:t>
            </a:r>
            <a:r>
              <a:rPr lang="ar-SA" sz="2400" dirty="0"/>
              <a:t>)، التي تمثل الرصيد النقدي الأمثل.</a:t>
            </a:r>
          </a:p>
          <a:p>
            <a:pPr marL="365125" indent="0" algn="just">
              <a:buNone/>
            </a:pPr>
            <a:r>
              <a:rPr lang="ar-SA" sz="2400" dirty="0"/>
              <a:t>و يمثل الحد الأدنى الرصيد التعويضي للمنشأة لدى البنك ، فإذا انعدم ذلك كان الرصيد التعويضي مساويا للصفر. و يقصد </a:t>
            </a:r>
            <a:r>
              <a:rPr lang="ar-SA" sz="2400" dirty="0" err="1"/>
              <a:t>بـ</a:t>
            </a:r>
            <a:r>
              <a:rPr lang="ar-SA" sz="2400" dirty="0"/>
              <a:t> (</a:t>
            </a:r>
            <a:r>
              <a:rPr lang="en-US" sz="2400" dirty="0"/>
              <a:t>M</a:t>
            </a:r>
            <a:r>
              <a:rPr lang="ar-SA" sz="2400" dirty="0"/>
              <a:t>) الحد الذي عنده يتخذ القرار بشأن الاستثمار في الأوراق المالية، أما المستوى (</a:t>
            </a:r>
            <a:r>
              <a:rPr lang="en-US" sz="2400" dirty="0"/>
              <a:t>L</a:t>
            </a:r>
            <a:r>
              <a:rPr lang="ar-SA" sz="2400" dirty="0"/>
              <a:t>) فيمثل الحد الذي دونه يتخذ القرار بشأن تدبير السيولة سواء عن طريق الاقتراض أو بيع الأوراق المالية. </a:t>
            </a:r>
            <a:endParaRPr lang="ar-SA" sz="20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30</a:t>
            </a:fld>
            <a:endParaRPr lang="ar-S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حد المراقبة </a:t>
            </a:r>
            <a:r>
              <a:rPr lang="en-US" sz="2400" b="1" dirty="0"/>
              <a:t>Miller and Orr</a:t>
            </a:r>
            <a:r>
              <a:rPr lang="ar-SA" sz="2400" b="1" dirty="0"/>
              <a:t> </a:t>
            </a:r>
            <a:endParaRPr lang="ar-DZ" sz="2400" b="1" dirty="0"/>
          </a:p>
          <a:p>
            <a:pPr marL="82296" indent="0">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31</a:t>
            </a:fld>
            <a:endParaRPr lang="ar-SA"/>
          </a:p>
        </p:txBody>
      </p:sp>
      <p:pic>
        <p:nvPicPr>
          <p:cNvPr id="3" name="Image 2">
            <a:extLst>
              <a:ext uri="{FF2B5EF4-FFF2-40B4-BE49-F238E27FC236}">
                <a16:creationId xmlns:a16="http://schemas.microsoft.com/office/drawing/2014/main" id="{A1FC0080-1CCB-0AF0-6340-85588646CFB0}"/>
              </a:ext>
            </a:extLst>
          </p:cNvPr>
          <p:cNvPicPr>
            <a:picLocks noChangeAspect="1"/>
          </p:cNvPicPr>
          <p:nvPr/>
        </p:nvPicPr>
        <p:blipFill>
          <a:blip r:embed="rId3"/>
          <a:stretch>
            <a:fillRect/>
          </a:stretch>
        </p:blipFill>
        <p:spPr>
          <a:xfrm>
            <a:off x="1547664" y="1916832"/>
            <a:ext cx="7272808" cy="4248472"/>
          </a:xfrm>
          <a:prstGeom prst="rect">
            <a:avLst/>
          </a:prstGeom>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191119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214414" y="1447800"/>
            <a:ext cx="7719274" cy="4800600"/>
          </a:xfrm>
        </p:spPr>
        <p:style>
          <a:lnRef idx="2">
            <a:schemeClr val="accent3"/>
          </a:lnRef>
          <a:fillRef idx="1">
            <a:schemeClr val="lt1"/>
          </a:fillRef>
          <a:effectRef idx="0">
            <a:schemeClr val="accent3"/>
          </a:effectRef>
          <a:fontRef idx="minor">
            <a:schemeClr val="dk1"/>
          </a:fontRef>
        </p:style>
        <p:txBody>
          <a:bodyPr>
            <a:normAutofit/>
          </a:bodyPr>
          <a:lstStyle/>
          <a:p>
            <a:r>
              <a:rPr lang="ar-SA" b="1" dirty="0"/>
              <a:t>نموذج حد المراقبة </a:t>
            </a:r>
            <a:r>
              <a:rPr lang="en-US" sz="2400" b="1" dirty="0"/>
              <a:t>Miller and Orr</a:t>
            </a:r>
            <a:r>
              <a:rPr lang="ar-SA" sz="2400" b="1" dirty="0"/>
              <a:t> </a:t>
            </a:r>
            <a:endParaRPr lang="ar-SA" sz="2400" dirty="0"/>
          </a:p>
          <a:p>
            <a:pPr marL="365125" indent="0" algn="just">
              <a:buNone/>
            </a:pPr>
            <a:r>
              <a:rPr lang="ar-SA" sz="2400" dirty="0"/>
              <a:t>و يتعلق نموذج (</a:t>
            </a:r>
            <a:r>
              <a:rPr lang="ar-SA" sz="2400" b="1" dirty="0" err="1"/>
              <a:t>ميلر</a:t>
            </a:r>
            <a:r>
              <a:rPr lang="ar-SA" sz="2400" b="1" dirty="0"/>
              <a:t> – أور</a:t>
            </a:r>
            <a:r>
              <a:rPr lang="ar-SA" sz="2400" dirty="0"/>
              <a:t>)</a:t>
            </a:r>
            <a:r>
              <a:rPr lang="ar-SA" sz="2400" b="1" dirty="0"/>
              <a:t> </a:t>
            </a:r>
            <a:r>
              <a:rPr lang="ar-SA" sz="2400" dirty="0"/>
              <a:t>أساسا بتحديد الرصيد النقدي اليومي الأمثل (</a:t>
            </a:r>
            <a:r>
              <a:rPr lang="en-US" sz="2400" dirty="0"/>
              <a:t>T</a:t>
            </a:r>
            <a:r>
              <a:rPr lang="ar-SA" sz="2400" dirty="0"/>
              <a:t>) الذي يعمل على تقليل التكاليف إلى الحد الأدنى. و كما هو الحال في نموذج </a:t>
            </a:r>
            <a:r>
              <a:rPr lang="ar-SA" sz="2400" dirty="0" err="1"/>
              <a:t>بومول</a:t>
            </a:r>
            <a:r>
              <a:rPr lang="ar-SA" sz="2400" dirty="0"/>
              <a:t> ، تتكون التكاليف الكلية من تكلفتي الصفقة </a:t>
            </a:r>
            <a:r>
              <a:rPr lang="ar-SA" sz="2400" dirty="0" err="1"/>
              <a:t>و</a:t>
            </a:r>
            <a:r>
              <a:rPr lang="ar-SA" sz="2400" dirty="0"/>
              <a:t> الفرصة البديلة.</a:t>
            </a:r>
          </a:p>
          <a:p>
            <a:pPr marL="365125" indent="0" algn="just">
              <a:buNone/>
            </a:pPr>
            <a:r>
              <a:rPr lang="ar-SA" sz="1800" b="1" dirty="0"/>
              <a:t>تكلفة الصفقة</a:t>
            </a:r>
            <a:r>
              <a:rPr lang="ar-SA" sz="1800" dirty="0"/>
              <a:t>= </a:t>
            </a:r>
            <a:r>
              <a:rPr lang="ar-SA" sz="1800" b="1" dirty="0"/>
              <a:t>(التكاليف الثابتة للسمسرة × متوسط عدد التحويلات خلال الفترة)/ عدد أيام الفترة </a:t>
            </a:r>
          </a:p>
          <a:p>
            <a:pPr marL="365125" indent="0" algn="just">
              <a:buNone/>
            </a:pPr>
            <a:r>
              <a:rPr lang="ar-SA" sz="2400" dirty="0"/>
              <a:t>أما تكلفة الفرصة البديلة فهي عبارة عن ، </a:t>
            </a:r>
          </a:p>
          <a:p>
            <a:pPr marL="365125" indent="0" algn="just">
              <a:buNone/>
            </a:pPr>
            <a:r>
              <a:rPr lang="ar-SA" sz="1800" b="1" dirty="0"/>
              <a:t>معدل العائد أو الفائدة على الأوراق المالية عالية السيولة × متوسط الرصيد النقدي اليومي المتوقع </a:t>
            </a:r>
          </a:p>
          <a:p>
            <a:pPr marL="365125" indent="0" algn="just">
              <a:buNone/>
            </a:pPr>
            <a:r>
              <a:rPr lang="ar-SA" sz="2400" dirty="0"/>
              <a:t>أما بخصوص نقطة العودة (</a:t>
            </a:r>
            <a:r>
              <a:rPr lang="en-US" sz="2400" dirty="0"/>
              <a:t>T</a:t>
            </a:r>
            <a:r>
              <a:rPr lang="ar-SA" sz="2400" dirty="0"/>
              <a:t>) ، </a:t>
            </a:r>
            <a:r>
              <a:rPr lang="ar-SA" sz="2400" dirty="0" err="1"/>
              <a:t>و</a:t>
            </a:r>
            <a:r>
              <a:rPr lang="ar-SA" sz="2400" dirty="0"/>
              <a:t> التي تمثل الحجم الأمثل للنقدية، فيمكن استخراجها باستخدام المعادلة التالية:</a:t>
            </a:r>
          </a:p>
          <a:p>
            <a:pPr marL="365125" indent="0" algn="just">
              <a:buNone/>
            </a:pP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32</a:t>
            </a:fld>
            <a:endParaRPr lang="ar-SA"/>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50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3108" y="4929198"/>
            <a:ext cx="1943100" cy="103822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mc:AlternateContent xmlns:mc="http://schemas.openxmlformats.org/markup-compatibility/2006" xmlns:a14="http://schemas.microsoft.com/office/drawing/2010/main">
        <mc:Choice Requires="a14">
          <p:sp>
            <p:nvSpPr>
              <p:cNvPr id="6" name="عنصر نائب للمحتوى 5"/>
              <p:cNvSpPr>
                <a:spLocks noGrp="1"/>
              </p:cNvSpPr>
              <p:nvPr>
                <p:ph idx="1"/>
              </p:nvPr>
            </p:nvSpPr>
            <p:spPr>
              <a:xfrm>
                <a:off x="1214414" y="1484784"/>
                <a:ext cx="7719274" cy="4873174"/>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ar-SA" b="1" dirty="0"/>
                  <a:t>نموذج حد المراقبة </a:t>
                </a:r>
                <a:r>
                  <a:rPr lang="en-US" sz="2400" b="1" dirty="0"/>
                  <a:t>Miller and Orr</a:t>
                </a:r>
                <a:r>
                  <a:rPr lang="ar-SA" sz="2400" b="1" dirty="0"/>
                  <a:t> </a:t>
                </a:r>
              </a:p>
              <a:p>
                <a:pPr algn="just">
                  <a:lnSpc>
                    <a:spcPct val="107000"/>
                  </a:lnSpc>
                  <a:spcAft>
                    <a:spcPts val="800"/>
                  </a:spcAft>
                  <a:tabLst>
                    <a:tab pos="3404235" algn="l"/>
                  </a:tabLst>
                </a:pPr>
                <a:r>
                  <a:rPr lang="ar-SA" sz="2800" b="1" dirty="0"/>
                  <a:t>مثال: </a:t>
                </a:r>
                <a:r>
                  <a:rPr lang="ar-SA" sz="2400" dirty="0"/>
                  <a:t>تبلغ التكاليف الثابتة لتحويل الأوراق المالية إلى نقدية </a:t>
                </a:r>
                <a:r>
                  <a:rPr lang="en-US" sz="2400" dirty="0"/>
                  <a:t>16</a:t>
                </a:r>
                <a:r>
                  <a:rPr lang="ar-SA" sz="2400" dirty="0"/>
                  <a:t> </a:t>
                </a:r>
                <a:r>
                  <a:rPr lang="ar-DZ" sz="2400" dirty="0"/>
                  <a:t>دج</a:t>
                </a:r>
                <a:r>
                  <a:rPr lang="ar-SA" sz="2400" dirty="0"/>
                  <a:t>، و أن معدل العائد على الاستثمارات المؤقتة </a:t>
                </a:r>
                <a:r>
                  <a:rPr lang="en-US" sz="2400" dirty="0"/>
                  <a:t>14.4</a:t>
                </a:r>
                <a:r>
                  <a:rPr lang="ar-SA" sz="2400" dirty="0"/>
                  <a:t> %، وأن الانحراف المعياري للتدفقات النقدية اليومية </a:t>
                </a:r>
                <a:r>
                  <a:rPr lang="en-US" sz="2400" dirty="0"/>
                  <a:t>4000</a:t>
                </a:r>
                <a:r>
                  <a:rPr lang="ar-SA" sz="2400" dirty="0"/>
                  <a:t> </a:t>
                </a:r>
                <a:r>
                  <a:rPr lang="ar-DZ" sz="2400" dirty="0"/>
                  <a:t>دج</a:t>
                </a:r>
                <a:r>
                  <a:rPr lang="ar-SA" sz="2400" dirty="0"/>
                  <a:t>، و أن الحد الأدن</a:t>
                </a:r>
                <a:r>
                  <a:rPr lang="ar-DZ" sz="2400" dirty="0"/>
                  <a:t>ى </a:t>
                </a:r>
                <a:r>
                  <a:rPr lang="ar-SA" sz="2400" dirty="0"/>
                  <a:t> المطلوب من الرصيد النقدي </a:t>
                </a:r>
                <a:r>
                  <a:rPr lang="en-US" sz="2400" dirty="0"/>
                  <a:t>200</a:t>
                </a:r>
                <a:r>
                  <a:rPr lang="ar-SA" sz="2400" dirty="0"/>
                  <a:t> </a:t>
                </a:r>
                <a:r>
                  <a:rPr lang="ar-DZ" sz="2400" dirty="0"/>
                  <a:t>دج</a:t>
                </a:r>
                <a:r>
                  <a:rPr lang="ar-SA" sz="2400" dirty="0"/>
                  <a:t>.</a:t>
                </a:r>
              </a:p>
              <a:p>
                <a:pPr algn="just"/>
                <a:r>
                  <a:rPr lang="ar-SA" sz="2400" b="1" dirty="0"/>
                  <a:t>المطلوب : </a:t>
                </a:r>
                <a:r>
                  <a:rPr lang="ar-SA" sz="2400" dirty="0"/>
                  <a:t>حساب كل من الرصيد النقدي الأمثل (</a:t>
                </a:r>
                <a:r>
                  <a:rPr lang="en-US" sz="2400" dirty="0"/>
                  <a:t>T</a:t>
                </a:r>
                <a:r>
                  <a:rPr lang="ar-SA" sz="2400" dirty="0"/>
                  <a:t>) ، </a:t>
                </a:r>
                <a:r>
                  <a:rPr lang="ar-SA" sz="2400" dirty="0" err="1"/>
                  <a:t>و</a:t>
                </a:r>
                <a:r>
                  <a:rPr lang="ar-SA" sz="2400" dirty="0"/>
                  <a:t> الحد الأقصى من النقدية (</a:t>
                </a:r>
                <a:r>
                  <a:rPr lang="en-US" sz="2400" dirty="0"/>
                  <a:t>M</a:t>
                </a:r>
                <a:r>
                  <a:rPr lang="ar-SA" sz="2400" dirty="0"/>
                  <a:t>)، ومتوسط النقدية.</a:t>
                </a:r>
                <a:endParaRPr lang="ar-DZ" sz="2400" dirty="0"/>
              </a:p>
              <a:p>
                <a:pPr marL="82296" indent="0" algn="ctr">
                  <a:buNone/>
                </a:pPr>
                <a14:m>
                  <m:oMathPara xmlns:m="http://schemas.openxmlformats.org/officeDocument/2006/math">
                    <m:oMathParaPr>
                      <m:jc m:val="centerGroup"/>
                    </m:oMathParaPr>
                    <m:oMath xmlns:m="http://schemas.openxmlformats.org/officeDocument/2006/math">
                      <m:r>
                        <a:rPr lang="fr-FR" sz="1700" b="1" i="1" smtClean="0">
                          <a:effectLst/>
                          <a:latin typeface="Cambria Math" panose="02040503050406030204" pitchFamily="18" charset="0"/>
                          <a:ea typeface="Calibri" panose="020F0502020204030204" pitchFamily="34" charset="0"/>
                          <a:cs typeface="Arial" panose="020B0604020202020204" pitchFamily="34" charset="0"/>
                        </a:rPr>
                        <m:t>𝐓</m:t>
                      </m:r>
                      <m:r>
                        <a:rPr lang="fr-FR" sz="1700" b="1" i="1">
                          <a:effectLst/>
                          <a:latin typeface="Cambria Math" panose="02040503050406030204" pitchFamily="18" charset="0"/>
                          <a:ea typeface="Calibri" panose="020F0502020204030204" pitchFamily="34" charset="0"/>
                          <a:cs typeface="Arial" panose="020B0604020202020204" pitchFamily="34" charset="0"/>
                        </a:rPr>
                        <m:t>=</m:t>
                      </m:r>
                      <m:rad>
                        <m:radPr>
                          <m:ctrlPr>
                            <a:rPr lang="fr-FR" sz="1700" b="1" i="1">
                              <a:effectLst/>
                              <a:latin typeface="Cambria Math" panose="02040503050406030204" pitchFamily="18" charset="0"/>
                            </a:rPr>
                          </m:ctrlPr>
                        </m:radPr>
                        <m:deg>
                          <m:r>
                            <a:rPr lang="fr-FR" sz="1700" b="1" i="1">
                              <a:effectLst/>
                              <a:latin typeface="Cambria Math" panose="02040503050406030204" pitchFamily="18" charset="0"/>
                              <a:ea typeface="Calibri" panose="020F0502020204030204" pitchFamily="34" charset="0"/>
                              <a:cs typeface="Arial" panose="020B0604020202020204" pitchFamily="34" charset="0"/>
                            </a:rPr>
                            <m:t>𝟑</m:t>
                          </m:r>
                        </m:deg>
                        <m:e>
                          <m:f>
                            <m:fPr>
                              <m:ctrlPr>
                                <a:rPr lang="fr-FR" sz="1700" b="1" i="1">
                                  <a:effectLst/>
                                  <a:latin typeface="Cambria Math" panose="02040503050406030204" pitchFamily="18" charset="0"/>
                                </a:rPr>
                              </m:ctrlPr>
                            </m:fPr>
                            <m:num>
                              <m:r>
                                <a:rPr lang="fr-FR" sz="1700" b="1" i="1">
                                  <a:effectLst/>
                                  <a:latin typeface="Cambria Math" panose="02040503050406030204" pitchFamily="18" charset="0"/>
                                  <a:ea typeface="Calibri" panose="020F0502020204030204" pitchFamily="34" charset="0"/>
                                  <a:cs typeface="Arial" panose="020B0604020202020204" pitchFamily="34" charset="0"/>
                                </a:rPr>
                                <m:t>𝟑𝐎</m:t>
                              </m:r>
                              <m:sSup>
                                <m:sSupPr>
                                  <m:ctrlPr>
                                    <a:rPr lang="fr-FR" sz="1700" b="1" i="1">
                                      <a:effectLst/>
                                      <a:latin typeface="Cambria Math" panose="02040503050406030204" pitchFamily="18" charset="0"/>
                                    </a:rPr>
                                  </m:ctrlPr>
                                </m:sSupPr>
                                <m:e>
                                  <m:r>
                                    <a:rPr lang="fr-FR" sz="1700" b="1" i="1">
                                      <a:effectLst/>
                                      <a:latin typeface="Cambria Math" panose="02040503050406030204" pitchFamily="18" charset="0"/>
                                      <a:ea typeface="Calibri" panose="020F0502020204030204" pitchFamily="34" charset="0"/>
                                      <a:cs typeface="Arial" panose="020B0604020202020204" pitchFamily="34" charset="0"/>
                                    </a:rPr>
                                    <m:t>𝝈</m:t>
                                  </m:r>
                                </m:e>
                                <m:sup>
                                  <m:r>
                                    <a:rPr lang="fr-FR" sz="1700" b="1" i="1">
                                      <a:effectLst/>
                                      <a:latin typeface="Cambria Math" panose="02040503050406030204" pitchFamily="18" charset="0"/>
                                      <a:ea typeface="Calibri" panose="020F0502020204030204" pitchFamily="34" charset="0"/>
                                      <a:cs typeface="Arial" panose="020B0604020202020204" pitchFamily="34" charset="0"/>
                                    </a:rPr>
                                    <m:t>𝟐</m:t>
                                  </m:r>
                                </m:sup>
                              </m:sSup>
                            </m:num>
                            <m:den>
                              <m:r>
                                <a:rPr lang="fr-FR" sz="1700" b="1" i="1">
                                  <a:effectLst/>
                                  <a:latin typeface="Cambria Math" panose="02040503050406030204" pitchFamily="18" charset="0"/>
                                  <a:ea typeface="Calibri" panose="020F0502020204030204" pitchFamily="34" charset="0"/>
                                  <a:cs typeface="Arial" panose="020B0604020202020204" pitchFamily="34" charset="0"/>
                                </a:rPr>
                                <m:t>𝟒</m:t>
                              </m:r>
                              <m:r>
                                <a:rPr lang="fr-FR" sz="1700" b="1"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700" b="1" i="1">
                                      <a:effectLst/>
                                      <a:latin typeface="Cambria Math" panose="02040503050406030204" pitchFamily="18" charset="0"/>
                                    </a:rPr>
                                  </m:ctrlPr>
                                </m:sSupPr>
                                <m:e>
                                  <m:r>
                                    <a:rPr lang="fr-FR" sz="1700" b="1" i="1">
                                      <a:effectLst/>
                                      <a:latin typeface="Cambria Math" panose="02040503050406030204" pitchFamily="18" charset="0"/>
                                      <a:ea typeface="Calibri" panose="020F0502020204030204" pitchFamily="34" charset="0"/>
                                      <a:cs typeface="Arial" panose="020B0604020202020204" pitchFamily="34" charset="0"/>
                                    </a:rPr>
                                    <m:t>𝑹</m:t>
                                  </m:r>
                                </m:e>
                                <m:sup>
                                  <m:r>
                                    <a:rPr lang="fr-FR" sz="1700" b="1" i="1">
                                      <a:effectLst/>
                                      <a:latin typeface="Cambria Math" panose="02040503050406030204" pitchFamily="18" charset="0"/>
                                      <a:ea typeface="Calibri" panose="020F0502020204030204" pitchFamily="34" charset="0"/>
                                      <a:cs typeface="Arial" panose="020B0604020202020204" pitchFamily="34" charset="0"/>
                                    </a:rPr>
                                    <m:t>∗</m:t>
                                  </m:r>
                                </m:sup>
                              </m:sSup>
                            </m:den>
                          </m:f>
                        </m:e>
                      </m:rad>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𝐋</m:t>
                      </m:r>
                      <m:r>
                        <a:rPr lang="fr-FR" sz="1700" b="1">
                          <a:effectLst/>
                          <a:latin typeface="Cambria Math" panose="02040503050406030204" pitchFamily="18" charset="0"/>
                          <a:ea typeface="Calibri" panose="020F0502020204030204" pitchFamily="34" charset="0"/>
                          <a:cs typeface="Arial" panose="020B0604020202020204" pitchFamily="34" charset="0"/>
                        </a:rPr>
                        <m:t>=   </m:t>
                      </m:r>
                      <m:rad>
                        <m:radPr>
                          <m:ctrlPr>
                            <a:rPr lang="fr-FR" sz="1700" b="1" i="1">
                              <a:effectLst/>
                              <a:latin typeface="Cambria Math" panose="02040503050406030204" pitchFamily="18" charset="0"/>
                            </a:rPr>
                          </m:ctrlPr>
                        </m:radPr>
                        <m:deg>
                          <m:r>
                            <a:rPr lang="fr-FR" sz="1700" b="1" i="1">
                              <a:effectLst/>
                              <a:latin typeface="Cambria Math" panose="02040503050406030204" pitchFamily="18" charset="0"/>
                              <a:ea typeface="Calibri" panose="020F0502020204030204" pitchFamily="34" charset="0"/>
                              <a:cs typeface="Arial" panose="020B0604020202020204" pitchFamily="34" charset="0"/>
                            </a:rPr>
                            <m:t>𝟑</m:t>
                          </m:r>
                        </m:deg>
                        <m:e>
                          <m:f>
                            <m:fPr>
                              <m:ctrlPr>
                                <a:rPr lang="fr-FR" sz="1700" b="1" i="1">
                                  <a:effectLst/>
                                  <a:latin typeface="Cambria Math" panose="02040503050406030204" pitchFamily="18" charset="0"/>
                                </a:rPr>
                              </m:ctrlPr>
                            </m:fPr>
                            <m:num>
                              <m:r>
                                <a:rPr lang="fr-FR" sz="1700" b="1" i="1">
                                  <a:effectLst/>
                                  <a:latin typeface="Cambria Math" panose="02040503050406030204" pitchFamily="18" charset="0"/>
                                  <a:ea typeface="Calibri" panose="020F0502020204030204" pitchFamily="34" charset="0"/>
                                  <a:cs typeface="Arial" panose="020B0604020202020204" pitchFamily="34" charset="0"/>
                                </a:rPr>
                                <m:t>𝟑</m:t>
                              </m:r>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𝟏𝟔</m:t>
                              </m:r>
                              <m:r>
                                <a:rPr lang="fr-FR" sz="1700" b="1" i="1">
                                  <a:effectLst/>
                                  <a:latin typeface="Cambria Math" panose="02040503050406030204" pitchFamily="18" charset="0"/>
                                  <a:ea typeface="Calibri" panose="020F0502020204030204" pitchFamily="34" charset="0"/>
                                  <a:cs typeface="Arial" panose="020B0604020202020204" pitchFamily="34" charset="0"/>
                                </a:rPr>
                                <m:t>× </m:t>
                              </m:r>
                              <m:sSup>
                                <m:sSupPr>
                                  <m:ctrlPr>
                                    <a:rPr lang="fr-FR" sz="1700" b="1" i="1">
                                      <a:effectLst/>
                                      <a:latin typeface="Cambria Math" panose="02040503050406030204" pitchFamily="18" charset="0"/>
                                    </a:rPr>
                                  </m:ctrlPr>
                                </m:sSupPr>
                                <m:e>
                                  <m:d>
                                    <m:dPr>
                                      <m:ctrlPr>
                                        <a:rPr lang="fr-FR" sz="1700" b="1" i="1">
                                          <a:effectLst/>
                                          <a:latin typeface="Cambria Math" panose="02040503050406030204" pitchFamily="18" charset="0"/>
                                        </a:rPr>
                                      </m:ctrlPr>
                                    </m:dPr>
                                    <m:e>
                                      <m:r>
                                        <a:rPr lang="fr-FR" sz="1700" b="1" i="1">
                                          <a:effectLst/>
                                          <a:latin typeface="Cambria Math" panose="02040503050406030204" pitchFamily="18" charset="0"/>
                                          <a:ea typeface="Calibri" panose="020F0502020204030204" pitchFamily="34" charset="0"/>
                                          <a:cs typeface="Arial" panose="020B0604020202020204" pitchFamily="34" charset="0"/>
                                        </a:rPr>
                                        <m:t>𝟒𝟎𝟎𝟎</m:t>
                                      </m:r>
                                    </m:e>
                                  </m:d>
                                </m:e>
                                <m:sup>
                                  <m:r>
                                    <a:rPr lang="fr-FR" sz="1700" b="1" i="1">
                                      <a:effectLst/>
                                      <a:latin typeface="Cambria Math" panose="02040503050406030204" pitchFamily="18" charset="0"/>
                                      <a:ea typeface="Calibri" panose="020F0502020204030204" pitchFamily="34" charset="0"/>
                                      <a:cs typeface="Arial" panose="020B0604020202020204" pitchFamily="34" charset="0"/>
                                    </a:rPr>
                                    <m:t>𝟐</m:t>
                                  </m:r>
                                </m:sup>
                              </m:sSup>
                            </m:num>
                            <m:den>
                              <m:r>
                                <a:rPr lang="fr-FR" sz="1700" b="1" i="1">
                                  <a:effectLst/>
                                  <a:latin typeface="Cambria Math" panose="02040503050406030204" pitchFamily="18" charset="0"/>
                                  <a:ea typeface="Calibri" panose="020F0502020204030204" pitchFamily="34" charset="0"/>
                                  <a:cs typeface="Arial" panose="020B0604020202020204" pitchFamily="34" charset="0"/>
                                </a:rPr>
                                <m:t>𝟒</m:t>
                              </m:r>
                              <m:r>
                                <a:rPr lang="fr-FR" sz="1700" b="1" i="1">
                                  <a:effectLst/>
                                  <a:latin typeface="Cambria Math" panose="02040503050406030204" pitchFamily="18" charset="0"/>
                                  <a:ea typeface="Calibri" panose="020F0502020204030204" pitchFamily="34" charset="0"/>
                                  <a:cs typeface="Arial" panose="020B0604020202020204" pitchFamily="34" charset="0"/>
                                </a:rPr>
                                <m:t>× </m:t>
                              </m:r>
                              <m:d>
                                <m:dPr>
                                  <m:ctrlPr>
                                    <a:rPr lang="fr-FR" sz="1700" b="1" i="1">
                                      <a:effectLst/>
                                      <a:latin typeface="Cambria Math" panose="02040503050406030204" pitchFamily="18" charset="0"/>
                                    </a:rPr>
                                  </m:ctrlPr>
                                </m:dPr>
                                <m:e>
                                  <m:r>
                                    <a:rPr lang="fr-FR" sz="1700" b="1" i="1">
                                      <a:effectLst/>
                                      <a:latin typeface="Cambria Math" panose="02040503050406030204" pitchFamily="18" charset="0"/>
                                      <a:ea typeface="Calibri" panose="020F0502020204030204" pitchFamily="34" charset="0"/>
                                      <a:cs typeface="Arial" panose="020B0604020202020204" pitchFamily="34" charset="0"/>
                                    </a:rPr>
                                    <m:t>𝟑𝟔𝟎</m:t>
                                  </m:r>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𝟎</m:t>
                                  </m:r>
                                  <m:r>
                                    <a:rPr lang="fr-FR" sz="1700" b="1" i="1">
                                      <a:effectLst/>
                                      <a:latin typeface="Cambria Math" panose="02040503050406030204" pitchFamily="18" charset="0"/>
                                      <a:ea typeface="Calibri" panose="020F0502020204030204" pitchFamily="34" charset="0"/>
                                      <a:cs typeface="Arial" panose="020B0604020202020204" pitchFamily="34" charset="0"/>
                                    </a:rPr>
                                    <m:t>.</m:t>
                                  </m:r>
                                  <m:r>
                                    <a:rPr lang="fr-FR" sz="1700" b="1" i="1">
                                      <a:effectLst/>
                                      <a:latin typeface="Cambria Math" panose="02040503050406030204" pitchFamily="18" charset="0"/>
                                      <a:ea typeface="Calibri" panose="020F0502020204030204" pitchFamily="34" charset="0"/>
                                      <a:cs typeface="Arial" panose="020B0604020202020204" pitchFamily="34" charset="0"/>
                                    </a:rPr>
                                    <m:t>𝟏𝟒𝟒</m:t>
                                  </m:r>
                                </m:e>
                              </m:d>
                            </m:den>
                          </m:f>
                        </m:e>
                      </m:rad>
                      <m:r>
                        <a:rPr lang="en-GB" sz="1700" b="1" i="1">
                          <a:effectLst/>
                          <a:latin typeface="Cambria Math" panose="02040503050406030204" pitchFamily="18" charset="0"/>
                          <a:ea typeface="Calibri" panose="020F0502020204030204" pitchFamily="34" charset="0"/>
                          <a:cs typeface="Arial" panose="020B0604020202020204" pitchFamily="34" charset="0"/>
                        </a:rPr>
                        <m:t>+</m:t>
                      </m:r>
                      <m:r>
                        <a:rPr lang="en-GB" sz="1700" b="1" i="1">
                          <a:effectLst/>
                          <a:latin typeface="Cambria Math" panose="02040503050406030204" pitchFamily="18" charset="0"/>
                          <a:ea typeface="Calibri" panose="020F0502020204030204" pitchFamily="34" charset="0"/>
                          <a:cs typeface="Arial" panose="020B0604020202020204" pitchFamily="34" charset="0"/>
                        </a:rPr>
                        <m:t>𝟐𝟎𝟎</m:t>
                      </m:r>
                      <m:r>
                        <a:rPr lang="en-GB" sz="1700" b="1" i="1">
                          <a:effectLst/>
                          <a:latin typeface="Cambria Math" panose="02040503050406030204" pitchFamily="18" charset="0"/>
                          <a:ea typeface="Calibri" panose="020F0502020204030204" pitchFamily="34" charset="0"/>
                          <a:cs typeface="Arial" panose="020B0604020202020204" pitchFamily="34" charset="0"/>
                        </a:rPr>
                        <m:t>=</m:t>
                      </m:r>
                      <m:r>
                        <a:rPr lang="en-GB" sz="1700" b="1" i="1">
                          <a:effectLst/>
                          <a:latin typeface="Cambria Math" panose="02040503050406030204" pitchFamily="18" charset="0"/>
                          <a:ea typeface="Calibri" panose="020F0502020204030204" pitchFamily="34" charset="0"/>
                          <a:cs typeface="Arial" panose="020B0604020202020204" pitchFamily="34" charset="0"/>
                        </a:rPr>
                        <m:t>𝟖𝟎𝟐𝟕</m:t>
                      </m:r>
                      <m:r>
                        <a:rPr lang="en-GB" sz="1700" b="1" i="1">
                          <a:effectLst/>
                          <a:latin typeface="Cambria Math" panose="02040503050406030204" pitchFamily="18" charset="0"/>
                          <a:ea typeface="Calibri" panose="020F0502020204030204" pitchFamily="34" charset="0"/>
                          <a:cs typeface="Arial" panose="020B0604020202020204" pitchFamily="34" charset="0"/>
                        </a:rPr>
                        <m:t> </m:t>
                      </m:r>
                      <m:r>
                        <a:rPr lang="en-GB" sz="1700" b="1" i="1">
                          <a:effectLst/>
                          <a:latin typeface="Cambria Math" panose="02040503050406030204" pitchFamily="18" charset="0"/>
                          <a:ea typeface="Calibri" panose="020F0502020204030204" pitchFamily="34" charset="0"/>
                          <a:cs typeface="Arial" panose="020B0604020202020204" pitchFamily="34" charset="0"/>
                        </a:rPr>
                        <m:t>𝐃𝐀</m:t>
                      </m:r>
                    </m:oMath>
                  </m:oMathPara>
                </a14:m>
                <a:endParaRPr lang="ar-DZ" sz="1700" b="1" dirty="0"/>
              </a:p>
              <a:p>
                <a:pPr marL="82296" indent="0" algn="just">
                  <a:buNone/>
                </a:pPr>
                <a:endParaRPr lang="ar-SA" sz="2400" dirty="0"/>
              </a:p>
              <a:p>
                <a:r>
                  <a:rPr lang="ar-SA" sz="2800" b="1" dirty="0"/>
                  <a:t>الحل: </a:t>
                </a:r>
                <a:r>
                  <a:rPr lang="en-US" sz="2400" dirty="0"/>
                  <a:t>M</a:t>
                </a:r>
                <a:r>
                  <a:rPr lang="ar-SA" sz="2400" dirty="0"/>
                  <a:t> = (</a:t>
                </a:r>
                <a:r>
                  <a:rPr lang="en-US" sz="2400" dirty="0"/>
                  <a:t>3</a:t>
                </a:r>
                <a:r>
                  <a:rPr lang="ar-SA" sz="2400" dirty="0"/>
                  <a:t>×</a:t>
                </a:r>
                <a:r>
                  <a:rPr lang="en-US" sz="2400" dirty="0"/>
                  <a:t>8027</a:t>
                </a:r>
                <a:r>
                  <a:rPr lang="ar-SA" sz="2400" dirty="0"/>
                  <a:t>) – (</a:t>
                </a:r>
                <a:r>
                  <a:rPr lang="en-US" sz="2400" dirty="0"/>
                  <a:t>2</a:t>
                </a:r>
                <a:r>
                  <a:rPr lang="ar-SA" sz="2400" dirty="0"/>
                  <a:t>×</a:t>
                </a:r>
                <a:r>
                  <a:rPr lang="en-US" sz="2400" dirty="0"/>
                  <a:t>200</a:t>
                </a:r>
                <a:r>
                  <a:rPr lang="ar-SA" sz="2400" dirty="0"/>
                  <a:t>)= </a:t>
                </a:r>
                <a:r>
                  <a:rPr lang="en-US" sz="2400" dirty="0"/>
                  <a:t>23681</a:t>
                </a:r>
                <a:r>
                  <a:rPr lang="ar-SA" sz="2400" dirty="0"/>
                  <a:t> </a:t>
                </a:r>
                <a:r>
                  <a:rPr lang="ar-DZ" sz="2400" dirty="0"/>
                  <a:t>دج</a:t>
                </a:r>
                <a:endParaRPr lang="ar-SA" sz="2400" dirty="0"/>
              </a:p>
              <a:p>
                <a:pPr marL="365125" indent="0">
                  <a:buNone/>
                </a:pPr>
                <a:r>
                  <a:rPr lang="ar-SA" sz="2400" dirty="0"/>
                  <a:t>متوسط النقدية </a:t>
                </a:r>
                <a:r>
                  <a:rPr lang="en-US" sz="2400" dirty="0"/>
                  <a:t>A</a:t>
                </a:r>
                <a:r>
                  <a:rPr lang="ar-SA" sz="2400" dirty="0"/>
                  <a:t> = {[(</a:t>
                </a:r>
                <a:r>
                  <a:rPr lang="en-US" sz="2400" dirty="0"/>
                  <a:t>4</a:t>
                </a:r>
                <a:r>
                  <a:rPr lang="ar-SA" sz="2400" dirty="0"/>
                  <a:t> ×</a:t>
                </a:r>
                <a:r>
                  <a:rPr lang="en-US" sz="2400" dirty="0"/>
                  <a:t>8027</a:t>
                </a:r>
                <a:r>
                  <a:rPr lang="ar-SA" sz="2400" dirty="0"/>
                  <a:t>) – </a:t>
                </a:r>
                <a:r>
                  <a:rPr lang="en-US" sz="2400" dirty="0"/>
                  <a:t>200</a:t>
                </a:r>
                <a:r>
                  <a:rPr lang="ar-SA" sz="2400" dirty="0"/>
                  <a:t> ]/ </a:t>
                </a:r>
                <a:r>
                  <a:rPr lang="en-US" sz="2400" dirty="0"/>
                  <a:t>3</a:t>
                </a:r>
                <a:r>
                  <a:rPr lang="ar-SA" sz="2400" dirty="0"/>
                  <a:t>} = </a:t>
                </a:r>
                <a:r>
                  <a:rPr lang="en-US" sz="2400" dirty="0"/>
                  <a:t>10663</a:t>
                </a:r>
                <a:r>
                  <a:rPr lang="ar-SA" sz="2400" dirty="0"/>
                  <a:t> </a:t>
                </a:r>
                <a:r>
                  <a:rPr lang="ar-DZ" sz="2400" dirty="0"/>
                  <a:t>دج</a:t>
                </a:r>
                <a:endParaRPr lang="ar-SA" sz="2400" dirty="0"/>
              </a:p>
              <a:p>
                <a:pPr>
                  <a:buNone/>
                </a:pPr>
                <a:endParaRPr lang="ar-SA" sz="2800" dirty="0"/>
              </a:p>
            </p:txBody>
          </p:sp>
        </mc:Choice>
        <mc:Fallback xmlns="">
          <p:sp>
            <p:nvSpPr>
              <p:cNvPr id="6" name="عنصر نائب للمحتوى 5"/>
              <p:cNvSpPr>
                <a:spLocks noGrp="1" noRot="1" noChangeAspect="1" noMove="1" noResize="1" noEditPoints="1" noAdjustHandles="1" noChangeArrowheads="1" noChangeShapeType="1" noTextEdit="1"/>
              </p:cNvSpPr>
              <p:nvPr>
                <p:ph idx="1"/>
              </p:nvPr>
            </p:nvSpPr>
            <p:spPr>
              <a:xfrm>
                <a:off x="1214414" y="1484784"/>
                <a:ext cx="7719274" cy="4873174"/>
              </a:xfrm>
              <a:blipFill>
                <a:blip r:embed="rId3"/>
                <a:stretch>
                  <a:fillRect l="-1652" t="-2117"/>
                </a:stretch>
              </a:blipFill>
            </p:spPr>
            <p:txBody>
              <a:bodyPr/>
              <a:lstStyle/>
              <a:p>
                <a:r>
                  <a:rPr lang="fr-FR">
                    <a:noFill/>
                  </a:rPr>
                  <a:t> </a:t>
                </a:r>
              </a:p>
            </p:txBody>
          </p:sp>
        </mc:Fallback>
      </mc:AlternateContent>
      <p:sp>
        <p:nvSpPr>
          <p:cNvPr id="5" name="عنصر نائب لرقم الشريحة 4"/>
          <p:cNvSpPr>
            <a:spLocks noGrp="1"/>
          </p:cNvSpPr>
          <p:nvPr>
            <p:ph type="sldNum" sz="quarter" idx="12"/>
          </p:nvPr>
        </p:nvSpPr>
        <p:spPr/>
        <p:txBody>
          <a:bodyPr/>
          <a:lstStyle/>
          <a:p>
            <a:fld id="{B8453CEB-7F8D-4796-BFFD-AB70B347E4BC}" type="slidenum">
              <a:rPr lang="ar-SA" smtClean="0"/>
              <a:pPr/>
              <a:t>33</a:t>
            </a:fld>
            <a:endParaRPr lang="ar-SA"/>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4000" dirty="0"/>
              <a:t>نماذج تقدير الحد الأدنى والحجم الأمثل للخزينة</a:t>
            </a:r>
            <a:endParaRPr lang="ar-SA" dirty="0"/>
          </a:p>
        </p:txBody>
      </p:sp>
      <p:sp>
        <p:nvSpPr>
          <p:cNvPr id="6" name="عنصر نائب للمحتوى 5"/>
          <p:cNvSpPr>
            <a:spLocks noGrp="1"/>
          </p:cNvSpPr>
          <p:nvPr>
            <p:ph idx="1"/>
          </p:nvPr>
        </p:nvSpPr>
        <p:spPr>
          <a:xfrm>
            <a:off x="1435608" y="1556795"/>
            <a:ext cx="7498080" cy="4392482"/>
          </a:xfrm>
        </p:spPr>
        <p:style>
          <a:lnRef idx="2">
            <a:schemeClr val="accent3"/>
          </a:lnRef>
          <a:fillRef idx="1">
            <a:schemeClr val="lt1"/>
          </a:fillRef>
          <a:effectRef idx="0">
            <a:schemeClr val="accent3"/>
          </a:effectRef>
          <a:fontRef idx="minor">
            <a:schemeClr val="dk1"/>
          </a:fontRef>
        </p:style>
        <p:txBody>
          <a:bodyPr anchor="ctr">
            <a:normAutofit/>
          </a:bodyPr>
          <a:lstStyle/>
          <a:p>
            <a:r>
              <a:rPr lang="ar-SA" sz="2400" b="1" dirty="0"/>
              <a:t>البعض من ال</a:t>
            </a:r>
            <a:r>
              <a:rPr lang="ar-DZ" sz="2400" b="1" dirty="0"/>
              <a:t>ا</a:t>
            </a:r>
            <a:r>
              <a:rPr lang="ar-SA" sz="2400" b="1" dirty="0" err="1"/>
              <a:t>نتقادات</a:t>
            </a:r>
            <a:r>
              <a:rPr lang="ar-SA" sz="2400" b="1" dirty="0"/>
              <a:t> التي وجهت لـ (ميلر- أور)</a:t>
            </a:r>
          </a:p>
          <a:p>
            <a:pPr>
              <a:buNone/>
            </a:pPr>
            <a:endParaRPr lang="ar-SA" sz="2400" b="1" dirty="0"/>
          </a:p>
          <a:p>
            <a:pPr lvl="2" algn="just"/>
            <a:r>
              <a:rPr lang="ar-SA" dirty="0"/>
              <a:t>يفترض العشوائية التامة على الرغم من أن هناك بعض التدفقات يمكن السيطرة عليها.</a:t>
            </a:r>
          </a:p>
          <a:p>
            <a:pPr lvl="2" algn="just"/>
            <a:r>
              <a:rPr lang="ar-SA" dirty="0"/>
              <a:t>يفترض النموذج الثبات لتكلفة الصفقة </a:t>
            </a:r>
            <a:r>
              <a:rPr lang="ar-SA" dirty="0" err="1"/>
              <a:t>و</a:t>
            </a:r>
            <a:r>
              <a:rPr lang="ar-SA" dirty="0"/>
              <a:t> هذا أمر غير واقعي، لأن مثل هذه التكلفة تتأثر بعدد مرات التحويل </a:t>
            </a:r>
            <a:r>
              <a:rPr lang="ar-SA" dirty="0" err="1"/>
              <a:t>و</a:t>
            </a:r>
            <a:r>
              <a:rPr lang="ar-SA" dirty="0"/>
              <a:t> حجم التحويل في الأوراق المالية.</a:t>
            </a:r>
          </a:p>
          <a:p>
            <a:pPr lvl="2"/>
            <a:endParaRPr lang="ar-SA" sz="2000" b="1" dirty="0"/>
          </a:p>
          <a:p>
            <a:pPr>
              <a:buNone/>
            </a:pPr>
            <a:r>
              <a:rPr lang="ar-SA" sz="2400" b="1" dirty="0"/>
              <a:t>		</a:t>
            </a:r>
          </a:p>
          <a:p>
            <a:pPr>
              <a:buNone/>
            </a:pPr>
            <a:endParaRPr lang="ar-SA" sz="28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34</a:t>
            </a:fld>
            <a:endParaRPr lang="ar-SA"/>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ar-DZ" sz="2800" b="1" dirty="0"/>
              <a:t>حالات أزمة الخزينة والحلول الممكنة</a:t>
            </a:r>
          </a:p>
          <a:p>
            <a:pPr marL="82296" indent="0" algn="just">
              <a:buNone/>
            </a:pPr>
            <a:r>
              <a:rPr lang="ar-DZ" sz="2400" dirty="0"/>
              <a:t>من الأسباب التي تكون وراء أزمة الخزينة هو انخفاض مستوياتها إلى الحد الذي لا تستطيع المؤسسة عنده تسوية التزاماتها الآنية، ما قد يتسبب في بعض الأحيان إلى التعرض إلى خطر العسر المالي ومنه الإفلاس. </a:t>
            </a:r>
          </a:p>
          <a:p>
            <a:pPr marL="82296" indent="0" algn="just">
              <a:buNone/>
            </a:pPr>
            <a:r>
              <a:rPr lang="ar-DZ" sz="2400" dirty="0"/>
              <a:t>من منظور المقاربة المالية، تتبع المؤسسة سياسة رأس المال تراعي فيها ضرورة توفر الخزينة وقت الحاجة. لكن ما يحدث أحيانا هو خطر انخفاض الخزينة لأسباب محددة تختزل في عنصرين ماليين هما : انخفاض رأس المال العامل، وارتفاع في الاحتياج لرأس المال العامل. </a:t>
            </a:r>
          </a:p>
          <a:p>
            <a:pPr marL="82296" indent="0" algn="just">
              <a:buNone/>
            </a:pPr>
            <a:r>
              <a:rPr lang="ar-DZ" sz="2400" dirty="0"/>
              <a:t>أما الانخفاض في رأس المال العامل فيكون بسبب أحد العنصرين ؛ انخفاض في الأموال الدائمة، أو زيادة في الاستثمارات مقارنة بالأموال الدائمة. أما ما يتعلق بارتفاع الاحتياج في رأس المال العامل فمفاده أن هناك ارتفاع في الاستخدامات الدورية للاستغلال، أو انخفاض في الموارد الدورية للاستغلال.</a:t>
            </a:r>
          </a:p>
          <a:p>
            <a:pPr marL="82296" indent="0" algn="just">
              <a:buNone/>
            </a:pPr>
            <a:endParaRPr lang="ar-DZ" sz="2400" dirty="0"/>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35</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249911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ar-DZ" sz="2800" b="1" dirty="0"/>
              <a:t>حالات أزمة الخزينة والحلول الممكنة</a:t>
            </a:r>
          </a:p>
          <a:p>
            <a:pPr marL="82296" indent="0" algn="just">
              <a:buNone/>
            </a:pPr>
            <a:r>
              <a:rPr lang="ar-DZ" sz="2400" dirty="0"/>
              <a:t>وبشيء من التفصيل يمكن القول أن انخفاض في الأموال الدائمة مرده انخفاض في الأموال الخاصة أو تحمل خسائر، أو انخفاض في الديون المتوسطة والطويلة إلى جانب تسديد الديون، أو هي كل العوامل مجتمعة بنسب متفاوتة. أما بخصوص ارتفاع مستوى الاستثمارات فقد يكون بسبب زيادات في الاستثمارات المادية أو المعنوية أو المالية وبتمويل موارد قصيرة الأجل ما يضع المؤسسة في حالة عدم توازن مالي. </a:t>
            </a:r>
          </a:p>
          <a:p>
            <a:pPr marL="82296" indent="0" algn="just">
              <a:buNone/>
            </a:pPr>
            <a:r>
              <a:rPr lang="ar-DZ" sz="2400" dirty="0"/>
              <a:t>من جهة أخرى فإن ارتفاع مستوى الاستخدامات الدورية سببه زيادة في النشاط الاستغلالي ما يؤدي إلى زيادة في المخزون، والحسابات المدينة للعملاء ، وبالتالي قد تجد المؤسسة نفسها أمام عجز أو خطر نقص الخزينة. أما انخفاض الموارد المالية الدورية للاستغلال فهذا يكون بسبب انخفاض في الموردين أو انخفاض في الديون الأخرى قصيرة الأجل. فالمؤسسة في هذه الحالة قد لا تكون من القوة التفاوضية بمكان للحصول على الموارد المالية قصيرة الأجل . </a:t>
            </a:r>
          </a:p>
          <a:p>
            <a:pPr marL="82296" indent="0" algn="just">
              <a:buNone/>
            </a:pPr>
            <a:endParaRPr lang="ar-DZ" sz="2400" dirty="0"/>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36</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888709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DZ" sz="2800" b="1" dirty="0"/>
              <a:t>حالات أزمة الخزينة والحلول الممكنة</a:t>
            </a:r>
          </a:p>
          <a:p>
            <a:pPr marL="82296" indent="0" algn="just">
              <a:buNone/>
            </a:pPr>
            <a:r>
              <a:rPr lang="ar-DZ" sz="2400" b="1" dirty="0"/>
              <a:t>أزمة الخزينة رقم 1</a:t>
            </a:r>
          </a:p>
          <a:p>
            <a:pPr marL="82296" indent="0" algn="just">
              <a:buNone/>
            </a:pPr>
            <a:r>
              <a:rPr lang="ar-DZ" sz="2400" dirty="0"/>
              <a:t>تعرض المؤسسة لخسائر متتالية يؤثر بشكل واضح على الأموال الخاصة وتدهورها وبالتالي جعل رأس المال العامل سالب. وعلاج مثل هذه الحالة هو العمل على تحقيق مردود كافي من العملية الاستثمارية، أو العمل على إعادة تشكيل رأس المال الخاص، مما قد يؤدي إلى إعادة صياغة الشكل القانوني للمؤسسة.</a:t>
            </a:r>
          </a:p>
          <a:p>
            <a:pPr marL="82296" indent="0" algn="just">
              <a:buNone/>
            </a:pPr>
            <a:r>
              <a:rPr lang="ar-DZ" sz="2400" b="1" dirty="0"/>
              <a:t>أزمة الخزينة رقم 2</a:t>
            </a:r>
          </a:p>
          <a:p>
            <a:pPr marL="82296" indent="0" algn="just">
              <a:buNone/>
            </a:pPr>
            <a:r>
              <a:rPr lang="ar-DZ" sz="2400" dirty="0"/>
              <a:t>قد تخطئ المؤسسة في سياسة استماراتها طويلة الأجل وذلك باستخدامها للموارد المالية قصيرة الأجل، ما يؤثر على التوازن المالي بسبب عجز الخزينة. ومنه فالعلاج لهذا الأمر يتمثل زيادة الأموال الخاصة أو الديون الطويلة والمتوسطة، أو التنازل عن استمارات طويلة الأجل لتوفير سيولة الخزينة من جهة، وتحقيق التوازن المالي من جهة أخرى.</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37</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4002330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br>
              <a:rPr lang="ar-DZ" dirty="0"/>
            </a:br>
            <a:r>
              <a:rPr lang="ar-DZ" b="1" dirty="0"/>
              <a:t>التسيير المالي قصير الأجل: تسيير الخزينة</a:t>
            </a:r>
            <a:br>
              <a:rPr lang="ar-DZ" dirty="0"/>
            </a:br>
            <a:r>
              <a:rPr lang="ar-DZ" sz="4400" dirty="0"/>
              <a:t>حالات أزمة الخزينة والحلول الممكنة</a:t>
            </a:r>
            <a:br>
              <a:rPr lang="ar-DZ" sz="4400" dirty="0"/>
            </a:br>
            <a:r>
              <a:rPr lang="ar-DZ" dirty="0"/>
              <a:t> </a:t>
            </a:r>
            <a:endParaRPr lang="ar-SA" dirty="0"/>
          </a:p>
        </p:txBody>
      </p:sp>
      <p:sp>
        <p:nvSpPr>
          <p:cNvPr id="3" name="عنصر نائب للمحتوى 2"/>
          <p:cNvSpPr>
            <a:spLocks noGrp="1"/>
          </p:cNvSpPr>
          <p:nvPr>
            <p:ph idx="1"/>
          </p:nvPr>
        </p:nvSpPr>
        <p:spPr>
          <a:xfrm>
            <a:off x="1435608" y="1772816"/>
            <a:ext cx="7498080" cy="4608512"/>
          </a:xfrm>
        </p:spPr>
        <p:style>
          <a:lnRef idx="2">
            <a:schemeClr val="accent3"/>
          </a:lnRef>
          <a:fillRef idx="1">
            <a:schemeClr val="lt1"/>
          </a:fillRef>
          <a:effectRef idx="0">
            <a:schemeClr val="accent3"/>
          </a:effectRef>
          <a:fontRef idx="minor">
            <a:schemeClr val="dk1"/>
          </a:fontRef>
        </p:style>
        <p:txBody>
          <a:bodyPr>
            <a:normAutofit fontScale="92500"/>
          </a:bodyPr>
          <a:lstStyle/>
          <a:p>
            <a:pPr algn="just"/>
            <a:r>
              <a:rPr lang="ar-DZ" sz="2800" b="1" dirty="0"/>
              <a:t>حالات أزمة الخزينة والحلول الممكنة</a:t>
            </a:r>
          </a:p>
          <a:p>
            <a:pPr marL="82296" indent="0" algn="just">
              <a:buNone/>
            </a:pPr>
            <a:r>
              <a:rPr lang="ar-DZ" sz="2400" b="1" dirty="0"/>
              <a:t>أزمة الخزينة رقم 3</a:t>
            </a:r>
          </a:p>
          <a:p>
            <a:pPr marL="82296" indent="0" algn="just">
              <a:buNone/>
            </a:pPr>
            <a:r>
              <a:rPr lang="ar-DZ" sz="2400" dirty="0"/>
              <a:t>إن الارتفاع السريع والمفاجئ للنشاط الاستغلالي يزيد من الاحتياج لرأس المال العامل مقارنة بما هو متاح من رأس المال العامل المخصص، وبالتالي فإن مواجهة مثل هذه الأزمة يكون من خلال التخفيض في الاحتياج لراس المال العامل، أو زيادة في رقم الأعمال، أو اتباع سياسة ائتمانية متشددة مع العملاء وفي نفس الوقت التفاوض الجيد مع الموردين لأجل الحصول على مهلة أطول للتسديد وبالتالي التخفيض من الاحتياج لرأس المال العامل.</a:t>
            </a:r>
          </a:p>
          <a:p>
            <a:pPr marL="82296" indent="0" algn="just">
              <a:buNone/>
            </a:pPr>
            <a:r>
              <a:rPr lang="ar-DZ" sz="2400" b="1" dirty="0"/>
              <a:t>أزمة الخزينة رقم 4</a:t>
            </a:r>
          </a:p>
          <a:p>
            <a:pPr marL="82296" indent="0" algn="just">
              <a:buNone/>
            </a:pPr>
            <a:r>
              <a:rPr lang="ar-DZ" sz="2400" dirty="0"/>
              <a:t>قد يحدث للمؤسسة ارتفاع كبير في الاحتياج لرأس المال العامل بسبب صعوبات تصريف المنتجات في السوق ما قد يتسبب في ارتفاع مستوى المخزون إضافة إلى عدم على اتباع سياسة ائتمانية اتجاه العملاء تسمح بالتحصيل للمستحقات في فترات زمنية قصيرة. وهذا ما يتطلب كعلاج مراجعة طبيعة المنتجات المباعة وسياساتها مع العملاء.</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38</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939023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مخاطر </a:t>
            </a:r>
            <a:r>
              <a:rPr lang="ar-SA" dirty="0"/>
              <a:t>الاستثمارات المؤقتة</a:t>
            </a:r>
          </a:p>
        </p:txBody>
      </p:sp>
      <p:sp>
        <p:nvSpPr>
          <p:cNvPr id="6" name="عنصر نائب للمحتوى 5"/>
          <p:cNvSpPr>
            <a:spLocks noGrp="1"/>
          </p:cNvSpPr>
          <p:nvPr>
            <p:ph idx="1"/>
          </p:nvPr>
        </p:nvSpPr>
        <p:spPr>
          <a:xfrm>
            <a:off x="1435608" y="1772816"/>
            <a:ext cx="7498080" cy="3456384"/>
          </a:xfrm>
        </p:spPr>
        <p:style>
          <a:lnRef idx="2">
            <a:schemeClr val="accent3"/>
          </a:lnRef>
          <a:fillRef idx="1">
            <a:schemeClr val="lt1"/>
          </a:fillRef>
          <a:effectRef idx="0">
            <a:schemeClr val="accent3"/>
          </a:effectRef>
          <a:fontRef idx="minor">
            <a:schemeClr val="dk1"/>
          </a:fontRef>
        </p:style>
        <p:txBody>
          <a:bodyPr>
            <a:normAutofit/>
          </a:bodyPr>
          <a:lstStyle/>
          <a:p>
            <a:pPr marL="82296" indent="0">
              <a:buNone/>
            </a:pPr>
            <a:r>
              <a:rPr lang="ar-DZ" sz="2800" b="1" dirty="0"/>
              <a:t>مخاطر </a:t>
            </a:r>
            <a:r>
              <a:rPr lang="ar-SA" sz="2800" b="1" dirty="0"/>
              <a:t>الاستثمارات المؤقتة</a:t>
            </a:r>
            <a:r>
              <a:rPr lang="ar-DZ" sz="2800" b="1" dirty="0"/>
              <a:t> (الاستثمار في الأوراق المالية)</a:t>
            </a:r>
          </a:p>
          <a:p>
            <a:pPr marL="82296" indent="0">
              <a:buNone/>
            </a:pPr>
            <a:r>
              <a:rPr lang="ar-DZ" sz="2400" dirty="0"/>
              <a:t>تلجأ المؤسسات إلى الاستثمار في الأوراق لعدة أسباب منها ما يأتي:</a:t>
            </a:r>
          </a:p>
          <a:p>
            <a:pPr>
              <a:buFontTx/>
              <a:buChar char="-"/>
            </a:pPr>
            <a:r>
              <a:rPr lang="ar-DZ" sz="2400" dirty="0"/>
              <a:t>استغلال الأرصدة النقدية الزائدة والمعطلة</a:t>
            </a:r>
          </a:p>
          <a:p>
            <a:pPr>
              <a:buFontTx/>
              <a:buChar char="-"/>
            </a:pPr>
            <a:r>
              <a:rPr lang="ar-DZ" sz="2400" dirty="0"/>
              <a:t> استخدام الأسهم والسندات السوقية قصيرة الأجل بديلا للأرصدة النقدية .</a:t>
            </a:r>
          </a:p>
          <a:p>
            <a:pPr>
              <a:buFontTx/>
              <a:buChar char="-"/>
            </a:pPr>
            <a:r>
              <a:rPr lang="ar-DZ" sz="2400" dirty="0"/>
              <a:t> زيادة الأرصدة النقدية بشكل يفوق متطلبات عمليات  التشغيل لفترات طويلة. </a:t>
            </a:r>
          </a:p>
          <a:p>
            <a:pPr marL="82296" indent="0">
              <a:buNone/>
            </a:pPr>
            <a:r>
              <a:rPr lang="ar-DZ" sz="2400" dirty="0"/>
              <a:t>ومن المخاطر ذات العلاقة بالاستثمار في الأوراق المالية ما يتلخص في العناصر الثلاث الآتية: </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39</a:t>
            </a:fld>
            <a:endParaRPr lang="ar-S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sz="3100" b="1" dirty="0"/>
              <a:t>المقاربات المختلفة لمفهوم الخزينة : المقاربة المحاسبية؛ المقاربة المالية </a:t>
            </a:r>
            <a:endParaRPr lang="ar-SA" b="1" dirty="0"/>
          </a:p>
        </p:txBody>
      </p:sp>
      <p:sp>
        <p:nvSpPr>
          <p:cNvPr id="3" name="عنصر نائب للمحتوى 2"/>
          <p:cNvSpPr>
            <a:spLocks noGrp="1"/>
          </p:cNvSpPr>
          <p:nvPr>
            <p:ph idx="1"/>
          </p:nvPr>
        </p:nvSpPr>
        <p:spPr>
          <a:xfrm>
            <a:off x="1435608" y="1772816"/>
            <a:ext cx="7498080" cy="4536504"/>
          </a:xfrm>
        </p:spPr>
        <p:style>
          <a:lnRef idx="2">
            <a:schemeClr val="accent3"/>
          </a:lnRef>
          <a:fillRef idx="1">
            <a:schemeClr val="lt1"/>
          </a:fillRef>
          <a:effectRef idx="0">
            <a:schemeClr val="accent3"/>
          </a:effectRef>
          <a:fontRef idx="minor">
            <a:schemeClr val="dk1"/>
          </a:fontRef>
        </p:style>
        <p:txBody>
          <a:bodyPr>
            <a:noAutofit/>
          </a:bodyPr>
          <a:lstStyle/>
          <a:p>
            <a:pPr algn="just"/>
            <a:r>
              <a:rPr lang="ar-DZ" sz="2800" b="1" dirty="0"/>
              <a:t>المقاربات المختلفة لمفهوم الخزينة : المقاربة المحاسبية؛ المقاربة المالية.</a:t>
            </a:r>
            <a:endParaRPr lang="en-GB" sz="2800" b="1" dirty="0"/>
          </a:p>
          <a:p>
            <a:pPr marL="82296" indent="0" algn="just">
              <a:buNone/>
            </a:pPr>
            <a:r>
              <a:rPr lang="ar-DZ" sz="2800" b="1" dirty="0"/>
              <a:t>المقاربة المحاسبية : </a:t>
            </a:r>
          </a:p>
          <a:p>
            <a:pPr marL="82296" indent="0" algn="just">
              <a:buNone/>
            </a:pPr>
            <a:r>
              <a:rPr lang="ar-DZ" sz="2400" dirty="0"/>
              <a:t>يُنظر إلى الخزينة من منظور محاسبي على أنها تمثل صافي الخزينة المعبر عنه بالفرق بين الخزينة - أصول والخزينة- خصوم. مع العلم أن الخزينة من جهة الخصوم تعبر الالتزامات النقدية قصيرة الأجل ، والمتمثلة عادة في السلفيات المصرفية. </a:t>
            </a:r>
          </a:p>
          <a:p>
            <a:pPr marL="82296" indent="0" algn="just">
              <a:buNone/>
            </a:pPr>
            <a:r>
              <a:rPr lang="ar-DZ" sz="2400" dirty="0"/>
              <a:t>من جهة أخرى ، ومن منطلق النظام المحاسبي المالي الجزائري ، يمكن التعبير عن مفهوم الخزينة أيضا من خلال ما يعرف باسم جدول سيولة الخزينة ، الذي تختصر فيه نشاطات المؤسسة الاستثمارية والمالية والتشغيلية في شكل مقبوضات ومدفوعات للنقدية. وأن محصلة المقبوضات بالمدفوعات سيكون عبارة عن صافي النقدية أو ما يسمى أيضا بصافي الخزينة. والملاحظ، أن صافي الخزينة لصافي جدول الخزينة يتقارب بالضرورة مع صافي الخزينة المستخلص من جدول الميزانية.</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4</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4169103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مخاطر </a:t>
            </a:r>
            <a:r>
              <a:rPr lang="ar-SA" dirty="0"/>
              <a:t>الاستثمارات المؤقتة</a:t>
            </a:r>
          </a:p>
        </p:txBody>
      </p:sp>
      <p:sp>
        <p:nvSpPr>
          <p:cNvPr id="6" name="عنصر نائب للمحتوى 5"/>
          <p:cNvSpPr>
            <a:spLocks noGrp="1"/>
          </p:cNvSpPr>
          <p:nvPr>
            <p:ph idx="1"/>
          </p:nvPr>
        </p:nvSpPr>
        <p:spPr>
          <a:xfrm>
            <a:off x="1435608" y="1772816"/>
            <a:ext cx="7498080" cy="468052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82296" indent="0">
              <a:buNone/>
            </a:pPr>
            <a:r>
              <a:rPr lang="ar-DZ" sz="2800" b="1" dirty="0"/>
              <a:t>مخاطر </a:t>
            </a:r>
            <a:r>
              <a:rPr lang="ar-SA" sz="2800" b="1" dirty="0"/>
              <a:t>الاستثمارات المؤقتة</a:t>
            </a:r>
            <a:r>
              <a:rPr lang="ar-DZ" sz="2800" b="1" dirty="0"/>
              <a:t> (الاستثمار في الأوراق المالية)</a:t>
            </a:r>
          </a:p>
          <a:p>
            <a:r>
              <a:rPr lang="ar-SA" sz="2400" b="1" dirty="0"/>
              <a:t>مخاطر التوقف عن السداد</a:t>
            </a:r>
            <a:endParaRPr lang="ar-DZ" sz="2400" b="1" dirty="0"/>
          </a:p>
          <a:p>
            <a:pPr marL="82296" indent="0" algn="just">
              <a:buNone/>
            </a:pPr>
            <a:r>
              <a:rPr lang="ar-DZ" sz="2400" dirty="0"/>
              <a:t>يقصد بها عدم القدرة على سداد فوائد الديون وأصل الدين في الآجال المحدد ة، أو التأخير عن السداد، ما قد يصنف المؤسسة ضمن خانة ضعف ملاءتها المالية. وبالتالي انخفاض قيمة الأوراق المالية المستثمر فيها ماعدا تللك المرتبطة بأذونات الخزينة. </a:t>
            </a:r>
            <a:endParaRPr lang="ar-SA" sz="2400" dirty="0"/>
          </a:p>
          <a:p>
            <a:r>
              <a:rPr lang="ar-SA" sz="2400" b="1" dirty="0"/>
              <a:t>مخاطر السيولة أو التسويق</a:t>
            </a:r>
            <a:endParaRPr lang="ar-DZ" sz="2400" b="1" dirty="0"/>
          </a:p>
          <a:p>
            <a:pPr marL="82296" indent="0" algn="just">
              <a:buNone/>
            </a:pPr>
            <a:r>
              <a:rPr lang="ar-DZ" sz="2400" dirty="0"/>
              <a:t>ويقصد بالمخاطرة هنا عدم القدرة على تحويل الورقة المالية إلى سيولة . وترتبط السيولة بعنصري السعر والزمن. فتكون الورقة المالية أكثر سيولة إذا كان السعر مستقلا عن الزمن، أي أنه يمكن بيع الورقة المالية بالسعر المتوقع ودون تأخير ، خلاف ذلك فإن الورقة المالية تصبح أقل سيولة وتنقص قيمتها في السوق.</a:t>
            </a:r>
            <a:endParaRPr lang="ar-SA" sz="2400" dirty="0"/>
          </a:p>
          <a:p>
            <a:r>
              <a:rPr lang="ar-SA" sz="2400" b="1" dirty="0"/>
              <a:t>فترة الاستحقاق</a:t>
            </a:r>
            <a:endParaRPr lang="ar-DZ" sz="2400" b="1" dirty="0"/>
          </a:p>
          <a:p>
            <a:pPr marL="82296" indent="0" algn="just">
              <a:buNone/>
            </a:pPr>
            <a:r>
              <a:rPr lang="ar-DZ" sz="2400" dirty="0"/>
              <a:t>بالنسبة لفترة الاستحقاق، يتحدد الخطر بفترة سداد الفائدة وأصل الدين، وأيضا معدلات الفائدة المطبقة. فكلما كانت الفترة طويلة كلما كان سعر الورقة أكثر عرضة للتغيير في سعر الفائدة، وأن  ارتفاع سعر الفائدة قد يؤدي إلى انخفاض قيمة الورقة المالية وبالتالي التقليل من سيولتها.</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40</a:t>
            </a:fld>
            <a:endParaRPr lang="ar-SA"/>
          </a:p>
        </p:txBody>
      </p:sp>
    </p:spTree>
    <p:extLst>
      <p:ext uri="{BB962C8B-B14F-4D97-AF65-F5344CB8AC3E}">
        <p14:creationId xmlns:p14="http://schemas.microsoft.com/office/powerpoint/2010/main" val="67150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chor="ctr">
            <a:normAutofit fontScale="90000"/>
          </a:bodyPr>
          <a:lstStyle/>
          <a:p>
            <a:pPr algn="ctr"/>
            <a:br>
              <a:rPr lang="en-GB" b="1" dirty="0"/>
            </a:br>
            <a:r>
              <a:rPr lang="ar-SA" sz="4900" b="1" dirty="0"/>
              <a:t>خاتمة</a:t>
            </a:r>
            <a:br>
              <a:rPr lang="ar-SA" dirty="0"/>
            </a:br>
            <a:endParaRPr lang="ar-SA" b="1" dirty="0"/>
          </a:p>
        </p:txBody>
      </p:sp>
      <p:sp>
        <p:nvSpPr>
          <p:cNvPr id="6" name="عنصر نائب للمحتوى 5"/>
          <p:cNvSpPr>
            <a:spLocks noGrp="1"/>
          </p:cNvSpPr>
          <p:nvPr>
            <p:ph idx="1"/>
          </p:nvPr>
        </p:nvSpPr>
        <p:spPr>
          <a:xfrm>
            <a:off x="1403648" y="1700808"/>
            <a:ext cx="7498080" cy="4752528"/>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88900" indent="-6350" algn="just">
              <a:buNone/>
            </a:pPr>
            <a:r>
              <a:rPr lang="ar-DZ" sz="2400" dirty="0"/>
              <a:t>مما تقدم ، تبين لنا مدى أهمية التسيير المالي في الأجل القصير، خصوصا ما يتعلق بإدارة النقدية. فهناك مبدآن يحكمان إدارة النقدية وهما تكلفة الفرصة ، وتكلفة الصفقات أو المعاملات. فإدارة النقدية تتراوح بين الاحتفاظ بها لدواعي تلبية حاجة المؤسسة للسيولة وقت الحاجة، وبين الاستثمار للنقدية الزائدة عن الحاجة بغية عدم تفويت فرصة تحقيق أرباح من جراء العملية.</a:t>
            </a:r>
          </a:p>
          <a:p>
            <a:pPr marL="88900" indent="-6350" algn="just">
              <a:buNone/>
            </a:pPr>
            <a:r>
              <a:rPr lang="ar-DZ" sz="2400" dirty="0"/>
              <a:t>والملاحظ، من خلال الأدبيات المالية، أن الغلو في اتجاه معين في إدارة النقدية قد يكلف المؤسسة تكلفة مرتفعة، وأن الحل لهذه المعضلة هو البحث أن الحجم الأمثل للنقدية من خلال نماذج مقترحة وخاصة نموذج "ميلر – أور" الذي يحدد الأمثل من النقدية الواجب الاحتفاظ بها ويحقق أقل كلفة ممكنة قد تتحملها المؤسسة. </a:t>
            </a:r>
          </a:p>
          <a:p>
            <a:pPr marL="88900" indent="-6350" algn="just">
              <a:buNone/>
            </a:pPr>
            <a:r>
              <a:rPr lang="ar-DZ" sz="2400" dirty="0"/>
              <a:t>كما يحدد النموذج أن هامش الأمان وهو الأدنى من النقدية ، الذي عنده يتخذ القرار ببيع الأوراق المالية بالقدر الذي يتم به استعادة مستوى النقدية الأمثل المحقق للسيولة المطلوبة. أيضا، يحدد النموذج الحد الأعلى من النقدية، الذي عنده يتخذ القرار بشراء الأوراق المالية بغرض الاستثمار وتحقيق الأرباح. </a:t>
            </a:r>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41</a:t>
            </a:fld>
            <a:endParaRPr lang="ar-S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kumimoji="0" lang="ar-DZ" sz="39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a:t>
            </a:r>
            <a:br>
              <a:rPr kumimoji="0" lang="ar-DZ" sz="39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28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المقاربات المختلفة لمفهوم الخزينة : المقاربة المحاسبية؛ المقاربة المالية </a:t>
            </a:r>
            <a:endParaRPr lang="ar-SA" dirty="0"/>
          </a:p>
        </p:txBody>
      </p:sp>
      <p:sp>
        <p:nvSpPr>
          <p:cNvPr id="3" name="عنصر نائب للمحتوى 2"/>
          <p:cNvSpPr>
            <a:spLocks noGrp="1"/>
          </p:cNvSpPr>
          <p:nvPr>
            <p:ph idx="1"/>
          </p:nvPr>
        </p:nvSpPr>
        <p:spPr>
          <a:xfrm>
            <a:off x="1435608" y="1772816"/>
            <a:ext cx="7498080" cy="4532734"/>
          </a:xfrm>
        </p:spPr>
        <p:style>
          <a:lnRef idx="2">
            <a:schemeClr val="accent3"/>
          </a:lnRef>
          <a:fillRef idx="1">
            <a:schemeClr val="lt1"/>
          </a:fillRef>
          <a:effectRef idx="0">
            <a:schemeClr val="accent3"/>
          </a:effectRef>
          <a:fontRef idx="minor">
            <a:schemeClr val="dk1"/>
          </a:fontRef>
        </p:style>
        <p:txBody>
          <a:bodyPr>
            <a:noAutofit/>
          </a:bodyPr>
          <a:lstStyle/>
          <a:p>
            <a:pPr algn="just"/>
            <a:r>
              <a:rPr lang="ar-DZ" sz="2800" b="1" dirty="0"/>
              <a:t>المقاربات المختلفة لمفهوم الخزينة : المقاربة المحاسبية؛ المقاربة المالية.</a:t>
            </a:r>
            <a:endParaRPr lang="en-GB" sz="2800" b="1" dirty="0"/>
          </a:p>
          <a:p>
            <a:pPr marL="82296" indent="0" algn="just">
              <a:buNone/>
            </a:pPr>
            <a:r>
              <a:rPr lang="ar-DZ" sz="2400" dirty="0"/>
              <a:t>إن الفرق بين جدولي الميزانية وسيولة الخزينة في التعبير عن حقيقة خزينة المؤسسة يتمثل في أن جدول الميزانية لا تظهر فيه حقيقة  الخزينة الصافية إلا عند نهاية الدورة المالية ، في حين أن الجدول الآخر يمكن الاسترشاد به  خلال الدورة  المالية وإلى غاية إعداده في نهاية الدورة المحاسبية أو المالية. </a:t>
            </a:r>
          </a:p>
          <a:p>
            <a:pPr marL="82296" indent="0" algn="just">
              <a:buNone/>
            </a:pPr>
            <a:r>
              <a:rPr lang="ar-DZ" sz="2800" b="1" dirty="0"/>
              <a:t>المقاربة المالية :</a:t>
            </a:r>
          </a:p>
          <a:p>
            <a:pPr marL="82296" indent="0" algn="just">
              <a:buNone/>
            </a:pPr>
            <a:r>
              <a:rPr lang="ar-DZ" sz="2400" dirty="0"/>
              <a:t>تستند المقاربة المالية على مفاهيم مأخوذة ومشتقة من الميزانية المالية، سواء كان ذلك في شكل معادلات رياضية أو نسب مالية. فعلى سبيل المثال، حساب نقدية </a:t>
            </a:r>
            <a:r>
              <a:rPr lang="ar-DZ" sz="2400" dirty="0" err="1"/>
              <a:t>أوخزينة</a:t>
            </a:r>
            <a:r>
              <a:rPr lang="ar-DZ" sz="2400" dirty="0"/>
              <a:t> المؤسسة يكون من خلال الميزانية المالية التي من خلالها تتم عملية الحساب </a:t>
            </a:r>
            <a:r>
              <a:rPr lang="ar-DZ" sz="2400" dirty="0" err="1"/>
              <a:t>كمايلي</a:t>
            </a:r>
            <a:r>
              <a:rPr lang="ar-DZ" sz="2400" dirty="0"/>
              <a:t>:</a:t>
            </a:r>
          </a:p>
          <a:p>
            <a:pPr marL="82296" indent="0" algn="just">
              <a:buNone/>
            </a:pPr>
            <a:r>
              <a:rPr lang="ar-DZ" sz="2400" dirty="0" err="1"/>
              <a:t>النقدبة</a:t>
            </a:r>
            <a:r>
              <a:rPr lang="ar-DZ" sz="2400" dirty="0"/>
              <a:t> = رأس المال العامل الصافي – الاحتياج إلى رأس المال</a:t>
            </a:r>
          </a:p>
          <a:p>
            <a:pPr marL="82296" indent="0" algn="just">
              <a:buNone/>
            </a:pPr>
            <a:r>
              <a:rPr lang="ar-DZ" sz="2400" dirty="0"/>
              <a:t>النقدية الصافية = النقدية أصول – السلفيات المصرفية</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5</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228584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ctr"/>
            <a:r>
              <a:rPr kumimoji="0" lang="ar-DZ" sz="39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التسيير المالي قصير الأجل: تسيير الخزينة</a:t>
            </a:r>
            <a:br>
              <a:rPr kumimoji="0" lang="ar-DZ" sz="3900" b="0"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br>
            <a:r>
              <a:rPr kumimoji="0" lang="ar-DZ" sz="2800" b="1" i="0" u="none" strike="noStrike" kern="1200" cap="none" spc="0" normalizeH="0" baseline="0" noProof="0" dirty="0">
                <a:ln>
                  <a:noFill/>
                </a:ln>
                <a:solidFill>
                  <a:prstClr val="white"/>
                </a:solidFill>
                <a:effectLst>
                  <a:outerShdw blurRad="50000" dist="30000" dir="5400000" algn="tl" rotWithShape="0">
                    <a:srgbClr val="000000">
                      <a:alpha val="30000"/>
                    </a:srgbClr>
                  </a:outerShdw>
                </a:effectLst>
                <a:uLnTx/>
                <a:uFillTx/>
                <a:latin typeface="Gill Sans MT"/>
                <a:ea typeface="+mn-ea"/>
              </a:rPr>
              <a:t>المقاربات المختلفة لمفهوم الخزينة : المقاربة المحاسبية؛ المقاربة المالية </a:t>
            </a:r>
            <a:endParaRPr lang="ar-SA" dirty="0"/>
          </a:p>
        </p:txBody>
      </p:sp>
      <p:sp>
        <p:nvSpPr>
          <p:cNvPr id="3" name="عنصر نائب للمحتوى 2"/>
          <p:cNvSpPr>
            <a:spLocks noGrp="1"/>
          </p:cNvSpPr>
          <p:nvPr>
            <p:ph idx="1"/>
          </p:nvPr>
        </p:nvSpPr>
        <p:spPr>
          <a:xfrm>
            <a:off x="1435608" y="1772816"/>
            <a:ext cx="7498080" cy="4532734"/>
          </a:xfrm>
        </p:spPr>
        <p:style>
          <a:lnRef idx="2">
            <a:schemeClr val="accent3"/>
          </a:lnRef>
          <a:fillRef idx="1">
            <a:schemeClr val="lt1"/>
          </a:fillRef>
          <a:effectRef idx="0">
            <a:schemeClr val="accent3"/>
          </a:effectRef>
          <a:fontRef idx="minor">
            <a:schemeClr val="dk1"/>
          </a:fontRef>
        </p:style>
        <p:txBody>
          <a:bodyPr>
            <a:noAutofit/>
          </a:bodyPr>
          <a:lstStyle/>
          <a:p>
            <a:pPr marL="82296" indent="0" algn="just">
              <a:buNone/>
            </a:pPr>
            <a:r>
              <a:rPr lang="ar-DZ" sz="2400" dirty="0"/>
              <a:t>أما من جهة استخدام النسب المالية، تكون النقدية على علاقة بمفهوم السيولة. وهناك ثلاثة نسب أساسية للسيولة: نسبة السيولة العامة، نسبة السيولة السريعة، ونسبة السيولة النقدية.</a:t>
            </a:r>
          </a:p>
          <a:p>
            <a:pPr marL="82296" indent="0" algn="just">
              <a:buNone/>
            </a:pPr>
            <a:r>
              <a:rPr lang="ar-DZ" sz="2400" dirty="0"/>
              <a:t>أما السيولة العامة فتحسب من خلال قسمة الأصول الجارية (المتداولة) على مجموع الخصوم الجارية (الديون قصيرة الأجل). أما ما يخص السيولة السريعة نفس النسبة السابقة باستثناء يحذف من البسط قيمة المخزون. نفس الشيء يقال بالنسبة للسيولة النقدية أين تحذف من مكونات البسط المخزون والمدينون ليبقى فقط النقدية والاستثمارات المؤقتة ذات العلاقة بالأوراق المالية، وتحديدا بالسندات السوقية قصيرة الأجل.</a:t>
            </a:r>
          </a:p>
          <a:p>
            <a:pPr marL="82296" indent="0" algn="just">
              <a:buNone/>
            </a:pPr>
            <a:endParaRPr lang="ar-DZ" sz="2400" dirty="0"/>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6</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spTree>
    <p:extLst>
      <p:ext uri="{BB962C8B-B14F-4D97-AF65-F5344CB8AC3E}">
        <p14:creationId xmlns:p14="http://schemas.microsoft.com/office/powerpoint/2010/main" val="207228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دواعي الاحتفاظ بالنقدية </a:t>
            </a:r>
            <a:endParaRPr lang="ar-SA" dirty="0"/>
          </a:p>
        </p:txBody>
      </p:sp>
      <p:sp>
        <p:nvSpPr>
          <p:cNvPr id="3" name="عنصر نائب للمحتوى 2"/>
          <p:cNvSpPr>
            <a:spLocks noGrp="1"/>
          </p:cNvSpPr>
          <p:nvPr>
            <p:ph idx="1"/>
          </p:nvPr>
        </p:nvSpPr>
        <p:spPr>
          <a:xfrm>
            <a:off x="1435608" y="1772816"/>
            <a:ext cx="7498080" cy="3888432"/>
          </a:xfrm>
        </p:spPr>
        <p:style>
          <a:lnRef idx="2">
            <a:schemeClr val="accent3"/>
          </a:lnRef>
          <a:fillRef idx="1">
            <a:schemeClr val="lt1"/>
          </a:fillRef>
          <a:effectRef idx="0">
            <a:schemeClr val="accent3"/>
          </a:effectRef>
          <a:fontRef idx="minor">
            <a:schemeClr val="dk1"/>
          </a:fontRef>
        </p:style>
        <p:txBody>
          <a:bodyPr>
            <a:normAutofit/>
          </a:bodyPr>
          <a:lstStyle/>
          <a:p>
            <a:pPr algn="just"/>
            <a:r>
              <a:rPr lang="ar-DZ" sz="2800" b="1" dirty="0"/>
              <a:t>دواعي الاحتفاظ بالخزينة</a:t>
            </a:r>
          </a:p>
        </p:txBody>
      </p:sp>
      <p:sp>
        <p:nvSpPr>
          <p:cNvPr id="4" name="عنصر نائب لرقم الشريحة 3"/>
          <p:cNvSpPr>
            <a:spLocks noGrp="1"/>
          </p:cNvSpPr>
          <p:nvPr>
            <p:ph type="sldNum" sz="quarter" idx="12"/>
          </p:nvPr>
        </p:nvSpPr>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B8453CEB-7F8D-4796-BFFD-AB70B347E4BC}" type="slidenum">
              <a:rPr kumimoji="0" lang="ar-SA" sz="1200" b="0" i="0" u="none" strike="noStrike" kern="1200" cap="none" spc="0" normalizeH="0" baseline="0" noProof="0" smtClean="0">
                <a:ln>
                  <a:noFill/>
                </a:ln>
                <a:solidFill>
                  <a:srgbClr val="E7DEC9">
                    <a:shade val="50000"/>
                    <a:satMod val="200000"/>
                  </a:srgbClr>
                </a:solidFill>
                <a:effectLst/>
                <a:uLnTx/>
                <a:uFillTx/>
                <a:latin typeface="Gill Sans MT"/>
                <a:ea typeface="+mn-ea"/>
              </a:rPr>
              <a:pPr marL="0" marR="0" lvl="0" indent="0" algn="ctr" defTabSz="914400" rtl="1" eaLnBrk="1" fontAlgn="auto" latinLnBrk="0" hangingPunct="1">
                <a:lnSpc>
                  <a:spcPct val="100000"/>
                </a:lnSpc>
                <a:spcBef>
                  <a:spcPts val="0"/>
                </a:spcBef>
                <a:spcAft>
                  <a:spcPts val="0"/>
                </a:spcAft>
                <a:buClrTx/>
                <a:buSzTx/>
                <a:buFontTx/>
                <a:buNone/>
                <a:tabLst/>
                <a:defRPr/>
              </a:pPr>
              <a:t>7</a:t>
            </a:fld>
            <a:endParaRPr kumimoji="0" lang="ar-SA" sz="1200" b="0" i="0" u="none" strike="noStrike" kern="1200" cap="none" spc="0" normalizeH="0" baseline="0" noProof="0">
              <a:ln>
                <a:noFill/>
              </a:ln>
              <a:solidFill>
                <a:srgbClr val="E7DEC9">
                  <a:shade val="50000"/>
                  <a:satMod val="200000"/>
                </a:srgbClr>
              </a:solidFill>
              <a:effectLst/>
              <a:uLnTx/>
              <a:uFillTx/>
              <a:latin typeface="Gill Sans MT"/>
              <a:ea typeface="+mn-ea"/>
            </a:endParaRPr>
          </a:p>
        </p:txBody>
      </p:sp>
      <p:pic>
        <p:nvPicPr>
          <p:cNvPr id="5" name="Image 4">
            <a:extLst>
              <a:ext uri="{FF2B5EF4-FFF2-40B4-BE49-F238E27FC236}">
                <a16:creationId xmlns:a16="http://schemas.microsoft.com/office/drawing/2014/main" id="{2D300DD3-F558-4A59-8C93-88D13BCE2CD4}"/>
              </a:ext>
            </a:extLst>
          </p:cNvPr>
          <p:cNvPicPr>
            <a:picLocks noChangeAspect="1"/>
          </p:cNvPicPr>
          <p:nvPr/>
        </p:nvPicPr>
        <p:blipFill>
          <a:blip r:embed="rId2"/>
          <a:stretch>
            <a:fillRect/>
          </a:stretch>
        </p:blipFill>
        <p:spPr>
          <a:xfrm>
            <a:off x="5795104" y="2546326"/>
            <a:ext cx="2849263" cy="2250826"/>
          </a:xfrm>
          <a:prstGeom prst="rect">
            <a:avLst/>
          </a:prstGeom>
        </p:spPr>
      </p:pic>
      <p:pic>
        <p:nvPicPr>
          <p:cNvPr id="6" name="Image 5">
            <a:extLst>
              <a:ext uri="{FF2B5EF4-FFF2-40B4-BE49-F238E27FC236}">
                <a16:creationId xmlns:a16="http://schemas.microsoft.com/office/drawing/2014/main" id="{17D180ED-CEBD-5746-D15E-317AF9C7C6A1}"/>
              </a:ext>
            </a:extLst>
          </p:cNvPr>
          <p:cNvPicPr>
            <a:picLocks noChangeAspect="1"/>
          </p:cNvPicPr>
          <p:nvPr/>
        </p:nvPicPr>
        <p:blipFill>
          <a:blip r:embed="rId3"/>
          <a:stretch>
            <a:fillRect/>
          </a:stretch>
        </p:blipFill>
        <p:spPr>
          <a:xfrm>
            <a:off x="1774205" y="2557843"/>
            <a:ext cx="3682303" cy="2219136"/>
          </a:xfrm>
          <a:prstGeom prst="rect">
            <a:avLst/>
          </a:prstGeom>
        </p:spPr>
      </p:pic>
    </p:spTree>
    <p:extLst>
      <p:ext uri="{BB962C8B-B14F-4D97-AF65-F5344CB8AC3E}">
        <p14:creationId xmlns:p14="http://schemas.microsoft.com/office/powerpoint/2010/main" val="358403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a:t>
            </a:r>
            <a:br>
              <a:rPr lang="ar-DZ" dirty="0"/>
            </a:br>
            <a:r>
              <a:rPr lang="ar-DZ" dirty="0"/>
              <a:t>دواعي الاحتفاظ بالنقدية </a:t>
            </a:r>
            <a:endParaRPr lang="ar-SA" dirty="0"/>
          </a:p>
        </p:txBody>
      </p:sp>
      <p:sp>
        <p:nvSpPr>
          <p:cNvPr id="4" name="عنصر نائب للمحتوى 3"/>
          <p:cNvSpPr>
            <a:spLocks noGrp="1"/>
          </p:cNvSpPr>
          <p:nvPr>
            <p:ph sz="half" idx="2"/>
          </p:nvPr>
        </p:nvSpPr>
        <p:spPr>
          <a:xfrm>
            <a:off x="1435608" y="1417320"/>
            <a:ext cx="7498080" cy="5364480"/>
          </a:xfrm>
        </p:spPr>
        <p:style>
          <a:lnRef idx="2">
            <a:schemeClr val="accent2"/>
          </a:lnRef>
          <a:fillRef idx="1">
            <a:schemeClr val="lt1"/>
          </a:fillRef>
          <a:effectRef idx="0">
            <a:schemeClr val="accent2"/>
          </a:effectRef>
          <a:fontRef idx="minor">
            <a:schemeClr val="dk1"/>
          </a:fontRef>
        </p:style>
        <p:txBody>
          <a:bodyPr>
            <a:noAutofit/>
          </a:bodyPr>
          <a:lstStyle/>
          <a:p>
            <a:pPr algn="just"/>
            <a:r>
              <a:rPr lang="ar-SA" b="1" dirty="0"/>
              <a:t>الدوافع الأساسية</a:t>
            </a:r>
          </a:p>
          <a:p>
            <a:pPr marL="82296" indent="0" algn="just">
              <a:buNone/>
            </a:pPr>
            <a:r>
              <a:rPr lang="en-GB" sz="2000" b="1" dirty="0"/>
              <a:t>I</a:t>
            </a:r>
            <a:r>
              <a:rPr lang="ar-DZ" sz="2400" b="1" dirty="0"/>
              <a:t> - </a:t>
            </a:r>
            <a:r>
              <a:rPr lang="ar-SA" sz="2400" b="1" dirty="0"/>
              <a:t>دوافع إتمام المعاملات </a:t>
            </a:r>
            <a:endParaRPr lang="ar-DZ" sz="2400" b="1" dirty="0"/>
          </a:p>
          <a:p>
            <a:pPr marL="82296" indent="0" algn="just">
              <a:buNone/>
            </a:pPr>
            <a:r>
              <a:rPr lang="ar-DZ" sz="2000" dirty="0"/>
              <a:t>تحتاج المؤسسة إلى </a:t>
            </a:r>
            <a:r>
              <a:rPr lang="ar-SA" sz="2000" dirty="0"/>
              <a:t> </a:t>
            </a:r>
            <a:r>
              <a:rPr lang="ar-DZ" sz="2000" dirty="0"/>
              <a:t>النقدية من أجل إتمام النشاط العملياتي اليومي ، من شراء المواد ودفع الأجور وتسديد الالتزامات المالية مثل الضرائب والأرباح الموزعة. ويؤثر مستوى عمليات المؤسسة ي إدارة رأس المال وبالتالي النقدية. فزيادة حجم المبيعات سيؤدي بالضرورة إلى زيادة النقدية المتحصل عليها من العملاء. وبالتالي كلما زاد حجم معاملات المؤسسة كلما زاد الرصيد النقدي. </a:t>
            </a:r>
            <a:endParaRPr lang="ar-SA" sz="2000" dirty="0"/>
          </a:p>
          <a:p>
            <a:pPr marL="82296" indent="0" algn="just">
              <a:buNone/>
            </a:pPr>
            <a:r>
              <a:rPr lang="en-GB" sz="2400" b="1" dirty="0"/>
              <a:t>ii</a:t>
            </a:r>
            <a:r>
              <a:rPr lang="ar-DZ" sz="2400" b="1" dirty="0"/>
              <a:t> - </a:t>
            </a:r>
            <a:r>
              <a:rPr lang="ar-SA" sz="2400" b="1" dirty="0"/>
              <a:t>دوافع الطوارئ أو الحيطة</a:t>
            </a:r>
            <a:endParaRPr lang="ar-DZ" sz="2000" b="1" dirty="0"/>
          </a:p>
          <a:p>
            <a:pPr marL="82296" indent="0" algn="just">
              <a:buNone/>
            </a:pPr>
            <a:r>
              <a:rPr lang="ar-DZ" sz="2000" dirty="0"/>
              <a:t>في كثير من الأحيان قد يصعب على المؤسسة تقدير حجم الرصيد النقدي كنتيجة للمتغيرات غير المتوقعة ، وعدم التأكد من بيئة الأعمال. وتحسبا لما قد يحدث من ظروف ومن باب الحيطة والحذر تلجأ المؤسسة إلى الاحتفاظ برصيد نقدي كمخزون أمان لمقابلة الالتزامات.</a:t>
            </a:r>
            <a:endParaRPr lang="ar-SA" sz="2000" dirty="0"/>
          </a:p>
          <a:p>
            <a:pPr marL="82296" indent="0" algn="just">
              <a:buNone/>
            </a:pPr>
            <a:r>
              <a:rPr lang="en-GB" sz="2400" b="1" dirty="0"/>
              <a:t>iii</a:t>
            </a:r>
            <a:r>
              <a:rPr lang="ar-DZ" sz="2400" b="1" dirty="0"/>
              <a:t> - </a:t>
            </a:r>
            <a:r>
              <a:rPr lang="ar-SA" sz="2400" b="1" dirty="0"/>
              <a:t>دوافع المضاربة و اقتناص الفرص</a:t>
            </a:r>
            <a:endParaRPr lang="ar-DZ" sz="2400" b="1" dirty="0"/>
          </a:p>
          <a:p>
            <a:pPr marL="82296" indent="0" algn="just">
              <a:buNone/>
            </a:pPr>
            <a:r>
              <a:rPr lang="ar-DZ" sz="2000" dirty="0"/>
              <a:t>يساعد الاحتفاظ برصيد نقدي على اغتنام بعض الفرص وبالتالي تحقيق بعض الأرباح مثل الاستفادة من الخصم النقدي في حالة الشراء بكميات كبيرة. أما دافع المضاربة فيرتبط بالتغيرات في أسعار الأوراق المالية. مثل ارتفاع أسعار الفائدة على الأوراق المالية ، أو التقلبات التي تحدث في أسعار الصرف.</a:t>
            </a:r>
          </a:p>
          <a:p>
            <a:pPr marL="82296" indent="0" algn="just">
              <a:buNone/>
            </a:pPr>
            <a:endParaRPr lang="ar-SA" sz="2000" b="1" dirty="0"/>
          </a:p>
          <a:p>
            <a:endParaRPr lang="ar-SA"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8</a:t>
            </a:fld>
            <a:endParaRPr lang="ar-S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pPr algn="ctr"/>
            <a:r>
              <a:rPr lang="ar-DZ" b="1" dirty="0"/>
              <a:t>التسيير المالي قصير الأجل: تسيير الخزينة </a:t>
            </a:r>
            <a:br>
              <a:rPr lang="ar-DZ" dirty="0"/>
            </a:br>
            <a:r>
              <a:rPr lang="ar-DZ" dirty="0"/>
              <a:t>دواعي الاحتفاظ بالنقدية</a:t>
            </a:r>
            <a:endParaRPr lang="ar-SA" dirty="0"/>
          </a:p>
        </p:txBody>
      </p:sp>
      <p:sp>
        <p:nvSpPr>
          <p:cNvPr id="3" name="عنصر نائب للمحتوى 2"/>
          <p:cNvSpPr>
            <a:spLocks noGrp="1"/>
          </p:cNvSpPr>
          <p:nvPr>
            <p:ph sz="half" idx="1"/>
          </p:nvPr>
        </p:nvSpPr>
        <p:spPr>
          <a:xfrm>
            <a:off x="1435608" y="1556792"/>
            <a:ext cx="7406640" cy="5184576"/>
          </a:xfrm>
        </p:spPr>
        <p:style>
          <a:lnRef idx="2">
            <a:schemeClr val="accent2"/>
          </a:lnRef>
          <a:fillRef idx="1">
            <a:schemeClr val="lt1"/>
          </a:fillRef>
          <a:effectRef idx="0">
            <a:schemeClr val="accent2"/>
          </a:effectRef>
          <a:fontRef idx="minor">
            <a:schemeClr val="dk1"/>
          </a:fontRef>
        </p:style>
        <p:txBody>
          <a:bodyPr>
            <a:noAutofit/>
          </a:bodyPr>
          <a:lstStyle/>
          <a:p>
            <a:pPr algn="just"/>
            <a:r>
              <a:rPr lang="ar-SA" b="1" dirty="0"/>
              <a:t>الدوافع الثانوية</a:t>
            </a:r>
          </a:p>
          <a:p>
            <a:pPr marL="82296" indent="0" algn="just">
              <a:buNone/>
            </a:pPr>
            <a:r>
              <a:rPr lang="ar-DZ" sz="2400" b="1" dirty="0"/>
              <a:t> </a:t>
            </a:r>
            <a:r>
              <a:rPr lang="en-GB" sz="2400" b="1" dirty="0" err="1"/>
              <a:t>i</a:t>
            </a:r>
            <a:r>
              <a:rPr lang="ar-DZ" sz="2400" b="1" dirty="0"/>
              <a:t>- </a:t>
            </a:r>
            <a:r>
              <a:rPr lang="ar-SA" sz="2400" b="1" dirty="0"/>
              <a:t>الائتمان المصرفي</a:t>
            </a:r>
            <a:endParaRPr lang="ar-DZ" sz="2400" b="1" dirty="0"/>
          </a:p>
          <a:p>
            <a:pPr marL="82296" indent="0" algn="just">
              <a:buNone/>
            </a:pPr>
            <a:r>
              <a:rPr lang="ar-DZ" sz="2000" dirty="0"/>
              <a:t>تلجأ المؤسسة إلى عقد اتفاقيات مع أحد ابنوك يلتزم فيه البنك بإقراض المؤسسة في حالة تعرضها لظروف طارئة. من بين الترتيبات التي تقوم بها المؤسسة اتجاه تعاملها مع البنك استخدام خطط ائتمان يوافق عليه البنك يتم بموجبه منح المؤسسة في فترة قصيرة جدا لا تتجاوز ثلاثة أيام قرضا لتلبية حاجاته من السيولة، مع ضرورة تحمل أباء الفائدة. وبهذا تصبح المؤسسة على قدر كبير في التخفيض من الرصيد النقدي لديها .</a:t>
            </a:r>
            <a:endParaRPr lang="ar-SA" sz="2000" dirty="0"/>
          </a:p>
          <a:p>
            <a:pPr marL="82296" indent="0" algn="just">
              <a:buNone/>
            </a:pPr>
            <a:r>
              <a:rPr lang="en-GB" sz="2400" b="1" dirty="0"/>
              <a:t>ii</a:t>
            </a:r>
            <a:r>
              <a:rPr lang="ar-DZ" sz="2400" b="1" dirty="0"/>
              <a:t> - </a:t>
            </a:r>
            <a:r>
              <a:rPr lang="ar-SA" sz="2400" b="1" dirty="0"/>
              <a:t>معدلات الفائدة</a:t>
            </a:r>
            <a:endParaRPr lang="ar-DZ" sz="2400" b="1" dirty="0"/>
          </a:p>
          <a:p>
            <a:pPr marL="82296" indent="0" algn="just">
              <a:buNone/>
            </a:pPr>
            <a:r>
              <a:rPr lang="ar-DZ" sz="2000" dirty="0"/>
              <a:t>يتأثر معدل الفائدة بعدة عوامل أهمها : حجم القرض الممنوح، تكاليف الترتيب الائتماني، مدى توافر في السوق النقدي ، وسياسة البنك المركزي. والسؤال الذي يطرح هو كيف يؤثر مستوى معدل الفائدة على حجم الرصيد النقدي؟ إن المعيار في تحديد الرصيد النقدي هو معيار التكلفة ، ذلك أن انخفاض أسعار فائدة القروض في السوق النقدي سيكون عاملا مساعدا للاعتماد على الترتيبات البنكية في جلب القروض لأن تكلفتها ستكون أقل فيما لو قورنت العملية بالاحتفاظ برصيد نقدي مرتفع  تتحمل المؤسسة من ورائه تكاليف الفرصة الضائعة أكبر من الفائدة المسددة.</a:t>
            </a:r>
            <a:endParaRPr lang="ar-SA" sz="2000" dirty="0"/>
          </a:p>
          <a:p>
            <a:pPr marL="82296" indent="0" algn="just">
              <a:buNone/>
            </a:pPr>
            <a:endParaRPr lang="ar-DZ" sz="2000" dirty="0"/>
          </a:p>
          <a:p>
            <a:pPr marL="82296" indent="0" algn="just">
              <a:buNone/>
            </a:pPr>
            <a:endParaRPr lang="ar-DZ" sz="2000" b="1" dirty="0"/>
          </a:p>
          <a:p>
            <a:pPr marL="82296" indent="0" algn="just">
              <a:buNone/>
            </a:pPr>
            <a:endParaRPr lang="ar-SA" sz="2400" dirty="0"/>
          </a:p>
          <a:p>
            <a:pPr algn="just"/>
            <a:endParaRPr lang="ar-SA" sz="2400" dirty="0"/>
          </a:p>
        </p:txBody>
      </p:sp>
      <p:sp>
        <p:nvSpPr>
          <p:cNvPr id="5" name="عنصر نائب لرقم الشريحة 4"/>
          <p:cNvSpPr>
            <a:spLocks noGrp="1"/>
          </p:cNvSpPr>
          <p:nvPr>
            <p:ph type="sldNum" sz="quarter" idx="12"/>
          </p:nvPr>
        </p:nvSpPr>
        <p:spPr/>
        <p:txBody>
          <a:bodyPr/>
          <a:lstStyle/>
          <a:p>
            <a:fld id="{B8453CEB-7F8D-4796-BFFD-AB70B347E4BC}" type="slidenum">
              <a:rPr lang="ar-SA" smtClean="0"/>
              <a:pPr/>
              <a:t>9</a:t>
            </a:fld>
            <a:endParaRPr lang="ar-SA" dirty="0"/>
          </a:p>
        </p:txBody>
      </p:sp>
    </p:spTree>
    <p:extLst>
      <p:ext uri="{BB962C8B-B14F-4D97-AF65-F5344CB8AC3E}">
        <p14:creationId xmlns:p14="http://schemas.microsoft.com/office/powerpoint/2010/main" val="950280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33152</TotalTime>
  <Words>4972</Words>
  <Application>Microsoft Office PowerPoint</Application>
  <PresentationFormat>Affichage à l'écran (4:3)</PresentationFormat>
  <Paragraphs>272</Paragraphs>
  <Slides>41</Slides>
  <Notes>31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41</vt:i4>
      </vt:variant>
    </vt:vector>
  </HeadingPairs>
  <TitlesOfParts>
    <vt:vector size="47" baseType="lpstr">
      <vt:lpstr>Calibri</vt:lpstr>
      <vt:lpstr>Cambria Math</vt:lpstr>
      <vt:lpstr>Gill Sans MT</vt:lpstr>
      <vt:lpstr>Verdana</vt:lpstr>
      <vt:lpstr>Wingdings 2</vt:lpstr>
      <vt:lpstr>انقلاب</vt:lpstr>
      <vt:lpstr>الفصل الثاني</vt:lpstr>
      <vt:lpstr>التسيير المالي قصير الأجل: تسيير الخزينة </vt:lpstr>
      <vt:lpstr>مقدمة</vt:lpstr>
      <vt:lpstr>التسيير المالي قصير الأجل: تسيير الخزينة المقاربات المختلفة لمفهوم الخزينة : المقاربة المحاسبية؛ المقاربة المالية </vt:lpstr>
      <vt:lpstr>التسيير المالي قصير الأجل: تسيير الخزينة المقاربات المختلفة لمفهوم الخزينة : المقاربة المحاسبية؛ المقاربة المالية </vt:lpstr>
      <vt:lpstr>التسيير المالي قصير الأجل: تسيير الخزينة المقاربات المختلفة لمفهوم الخزينة : المقاربة المحاسبية؛ المقاربة المالية </vt:lpstr>
      <vt:lpstr>التسيير المالي قصير الأجل: تسيير الخزينة دواعي الاحتفاظ بالنقدية </vt:lpstr>
      <vt:lpstr>التسيير المالي قصير الأجل: تسيير الخزينة دواعي الاحتفاظ بالنقدية </vt:lpstr>
      <vt:lpstr>التسيير المالي قصير الأجل: تسيير الخزينة  دواعي الاحتفاظ بالنقدية</vt:lpstr>
      <vt:lpstr>التسيير المالي قصير الأجل: تسيير الخزينة  دواعي الاحتفاظ بالنقدية</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العائم Float</vt:lpstr>
      <vt:lpstr>التسيير المالي قصير الأجل: تسيير الخزينة  إدارة النقدية:إدارة تحصيل النقدية و إدارة المدفوعات</vt:lpstr>
      <vt:lpstr>التسيير المالي قصير الأجل: تسيير الخزينة  إدارة النقدية:إدارة تحصيل النقدية و إدارة المدفوعات</vt:lpstr>
      <vt:lpstr>التسيير المالي قصير الأجل: تسيير الخزينة  إدارة النقدية:إدارة تحصيل النقدية و إدارة المدفوعات</vt:lpstr>
      <vt:lpstr>التسيير المالي قصير الأجل: تسيير الخزينة  إدارة النقدية:إدارة تحصيل النقدية و إدارة المدفوعات</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التسيير المالي قصير الأجل: تسيير الخزينة نماذج تقدير الحد الأدنى والحجم الأمثل للخزينة</vt:lpstr>
      <vt:lpstr> التسيير المالي قصير الأجل: تسيير الخزينة حالات أزمة الخزينة والحلول الممكنة  </vt:lpstr>
      <vt:lpstr> التسيير المالي قصير الأجل: تسيير الخزينة حالات أزمة الخزينة والحلول الممكنة  </vt:lpstr>
      <vt:lpstr> التسيير المالي قصير الأجل: تسيير الخزينة حالات أزمة الخزينة والحلول الممكنة  </vt:lpstr>
      <vt:lpstr> التسيير المالي قصير الأجل: تسيير الخزينة حالات أزمة الخزينة والحلول الممكنة  </vt:lpstr>
      <vt:lpstr>التسيير المالي قصير الأجل: تسيير الخزينة مخاطر الاستثمارات المؤقتة</vt:lpstr>
      <vt:lpstr>التسيير المالي قصير الأجل: تسيير الخزينة مخاطر الاستثمارات المؤقتة</vt:lpstr>
      <vt:lpstr> خاتمة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التاسع</dc:title>
  <dc:creator>aboudah</dc:creator>
  <cp:lastModifiedBy>Abdeldjelil BOUDAH</cp:lastModifiedBy>
  <cp:revision>66</cp:revision>
  <dcterms:created xsi:type="dcterms:W3CDTF">2010-01-05T06:56:01Z</dcterms:created>
  <dcterms:modified xsi:type="dcterms:W3CDTF">2024-11-11T21:10:09Z</dcterms:modified>
</cp:coreProperties>
</file>