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289" r:id="rId6"/>
    <p:sldId id="290" r:id="rId7"/>
    <p:sldId id="259" r:id="rId8"/>
    <p:sldId id="260" r:id="rId9"/>
    <p:sldId id="291" r:id="rId10"/>
    <p:sldId id="292" r:id="rId11"/>
    <p:sldId id="293" r:id="rId12"/>
    <p:sldId id="294" r:id="rId13"/>
    <p:sldId id="295" r:id="rId14"/>
    <p:sldId id="296" r:id="rId15"/>
    <p:sldId id="297" r:id="rId16"/>
    <p:sldId id="298" r:id="rId17"/>
    <p:sldId id="299" r:id="rId18"/>
    <p:sldId id="300" r:id="rId19"/>
    <p:sldId id="30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176981"/>
            <a:ext cx="8915399" cy="5619135"/>
          </a:xfrm>
        </p:spPr>
        <p:txBody>
          <a:bodyPr>
            <a:normAutofit fontScale="90000"/>
          </a:bodyPr>
          <a:lstStyle/>
          <a:p>
            <a:pPr algn="ctr">
              <a:lnSpc>
                <a:spcPct val="107000"/>
              </a:lnSpc>
              <a:spcAft>
                <a:spcPts val="800"/>
              </a:spcAft>
            </a:pPr>
            <a:br>
              <a:rPr lang="fr-FR" altLang="en-US" sz="4400" b="1" kern="100" dirty="0">
                <a:effectLst/>
                <a:ea typeface="Calibri" panose="020F0502020204030204" pitchFamily="34" charset="0"/>
                <a:cs typeface="Arial" panose="020B0604020202020204" pitchFamily="34" charset="0"/>
              </a:rPr>
            </a:br>
            <a:r>
              <a:rPr lang="fr-FR" altLang="en-US" sz="4400" b="1" kern="100" dirty="0">
                <a:effectLst/>
                <a:ea typeface="Calibri" panose="020F0502020204030204" pitchFamily="34" charset="0"/>
                <a:cs typeface="Arial" panose="020B0604020202020204" pitchFamily="34" charset="0"/>
              </a:rPr>
              <a:t>Lecture IV</a:t>
            </a:r>
            <a:br>
              <a:rPr lang="fr-FR" altLang="en-US" sz="4400" b="1" kern="100" dirty="0">
                <a:effectLst/>
                <a:ea typeface="Calibri" panose="020F0502020204030204" pitchFamily="34" charset="0"/>
                <a:cs typeface="Arial" panose="020B0604020202020204" pitchFamily="34" charset="0"/>
              </a:rPr>
            </a:br>
            <a:r>
              <a:rPr lang="fr-FR" altLang="en-US" sz="4400" b="1" kern="100" dirty="0">
                <a:effectLst/>
                <a:ea typeface="Calibri" panose="020F0502020204030204" pitchFamily="34" charset="0"/>
                <a:cs typeface="Arial" panose="020B0604020202020204" pitchFamily="34" charset="0"/>
              </a:rPr>
              <a:t>The Evolution and Impact of the American Executive: A Comprehensive Analysis</a:t>
            </a:r>
            <a:br>
              <a:rPr lang="en-US" sz="4400" b="1"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endParaRPr lang="fr-F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mj-lt"/>
                <a:ea typeface="Calibri" panose="020F0502020204030204" pitchFamily="34" charset="0"/>
                <a:cs typeface="+mj-lt"/>
              </a:rPr>
              <a:t>2. The Constitutional Convention: Major Debates</a:t>
            </a:r>
            <a:endParaRPr lang="fr-FR" sz="3200" b="1" kern="100" dirty="0">
              <a:effectLst/>
              <a:latin typeface="+mj-lt"/>
              <a:ea typeface="Calibri" panose="020F0502020204030204" pitchFamily="34" charset="0"/>
              <a:cs typeface="+mj-lt"/>
            </a:endParaRPr>
          </a:p>
          <a:p>
            <a:pPr algn="ct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l">
              <a:lnSpc>
                <a:spcPct val="150000"/>
              </a:lnSpc>
            </a:pPr>
            <a:r>
              <a:rPr lang="fr-FR" sz="3200" b="1" kern="100" dirty="0">
                <a:effectLst/>
                <a:latin typeface="Century Gothic" panose="020B0502020202020204" charset="0"/>
                <a:ea typeface="Calibri" panose="020F0502020204030204" pitchFamily="34" charset="0"/>
                <a:cs typeface="Century Gothic" panose="020B0502020202020204" charset="0"/>
              </a:rPr>
              <a:t>4. Impeachment and Removal:</a:t>
            </a:r>
            <a:r>
              <a:rPr lang="fr-FR" sz="3200" kern="100" dirty="0">
                <a:effectLst/>
                <a:latin typeface="Century Gothic" panose="020B0502020202020204" charset="0"/>
                <a:ea typeface="Calibri" panose="020F0502020204030204" pitchFamily="34" charset="0"/>
                <a:cs typeface="Century Gothic" panose="020B0502020202020204" charset="0"/>
              </a:rPr>
              <a:t> Discussions also centered around the process of impeachment and removal of the President in case of misconduct or abuse of power. The delegates outlined the impeachment process in the Constitution as a mechanism for holding the executive accountable.</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mj-lt"/>
                <a:ea typeface="Calibri" panose="020F0502020204030204" pitchFamily="34" charset="0"/>
                <a:cs typeface="+mj-lt"/>
              </a:rPr>
              <a:t>2. The Constitutional Convention: Major Debates</a:t>
            </a:r>
            <a:endParaRPr lang="fr-FR" sz="3200" b="1" kern="100" dirty="0">
              <a:effectLst/>
              <a:latin typeface="+mj-lt"/>
              <a:ea typeface="Calibri" panose="020F0502020204030204" pitchFamily="34" charset="0"/>
              <a:cs typeface="+mj-lt"/>
            </a:endParaRPr>
          </a:p>
          <a:p>
            <a:pPr algn="ct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l">
              <a:lnSpc>
                <a:spcPct val="150000"/>
              </a:lnSpc>
            </a:pPr>
            <a:r>
              <a:rPr lang="fr-FR" sz="3200" b="1" kern="100" dirty="0">
                <a:effectLst/>
                <a:latin typeface="Century Gothic" panose="020B0502020202020204" charset="0"/>
                <a:ea typeface="Calibri" panose="020F0502020204030204" pitchFamily="34" charset="0"/>
                <a:cs typeface="Century Gothic" panose="020B0502020202020204" charset="0"/>
              </a:rPr>
              <a:t>5. Electoral College:</a:t>
            </a:r>
            <a:r>
              <a:rPr lang="fr-FR" sz="3200" kern="100" dirty="0">
                <a:effectLst/>
                <a:latin typeface="Century Gothic" panose="020B0502020202020204" charset="0"/>
                <a:ea typeface="Calibri" panose="020F0502020204030204" pitchFamily="34" charset="0"/>
                <a:cs typeface="Century Gothic" panose="020B0502020202020204" charset="0"/>
              </a:rPr>
              <a:t> The establishment of the Electoral College was a significant debate at the convention. Delegates discussed the method of selecting the President and the role of states in the electoral process, leading to the adoption of the Electoral College system.</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The Cabinet</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lnSpc>
                <a:spcPct val="150000"/>
              </a:lnSpc>
            </a:pPr>
            <a:r>
              <a:rPr lang="fr-FR" sz="2800" kern="100" dirty="0">
                <a:effectLst/>
                <a:latin typeface="Century Gothic" panose="020B0502020202020204" charset="0"/>
                <a:ea typeface="Calibri" panose="020F0502020204030204" pitchFamily="34" charset="0"/>
                <a:cs typeface="Century Gothic" panose="020B0502020202020204" charset="0"/>
              </a:rPr>
              <a:t>a group of high-ranking officials chosen by the President to advise on matters related to their respective departments. It is an essential part of the executive branch and plays a crucial role in shaping government policies and decisions. </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algn="l">
              <a:lnSpc>
                <a:spcPct val="150000"/>
              </a:lnSpc>
            </a:pPr>
            <a:r>
              <a:rPr lang="fr-FR" sz="2800" kern="100" dirty="0">
                <a:effectLst/>
                <a:latin typeface="Century Gothic" panose="020B0502020202020204" charset="0"/>
                <a:ea typeface="Calibri" panose="020F0502020204030204" pitchFamily="34" charset="0"/>
                <a:cs typeface="Century Gothic" panose="020B0502020202020204" charset="0"/>
              </a:rPr>
              <a:t>Each secretary heads a federal department or agency, such as the Dpt of State or the Dpt of Defense, and is responsible for overseeing specific areas of national importance.</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The Cabinet</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lnSpc>
                <a:spcPct val="150000"/>
              </a:lnSpc>
            </a:pPr>
            <a:r>
              <a:rPr lang="fr-FR" sz="2800" kern="100" dirty="0">
                <a:effectLst/>
                <a:latin typeface="Century Gothic" panose="020B0502020202020204" charset="0"/>
                <a:ea typeface="Calibri" panose="020F0502020204030204" pitchFamily="34" charset="0"/>
                <a:cs typeface="Century Gothic" panose="020B0502020202020204" charset="0"/>
              </a:rPr>
              <a:t>Cabinet meets regularly to discuss important issues, provide recommendations to the President, and ensure coordinated efforts across different government agencies. </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algn="l">
              <a:lnSpc>
                <a:spcPct val="150000"/>
              </a:lnSpc>
            </a:pPr>
            <a:r>
              <a:rPr lang="fr-FR" sz="2800" kern="100" dirty="0">
                <a:effectLst/>
                <a:latin typeface="Century Gothic" panose="020B0502020202020204" charset="0"/>
                <a:ea typeface="Calibri" panose="020F0502020204030204" pitchFamily="34" charset="0"/>
                <a:cs typeface="Century Gothic" panose="020B0502020202020204" charset="0"/>
              </a:rPr>
              <a:t>Overall, the Cabinet's significance resides in its role as a key advisory body to the President, contributing to the effective functioning of the executive branch and the implementation of government policies.</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fontScale="9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4. Prominent Presidents and Major Achievements</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r>
              <a:rPr lang="fr-FR" sz="3200" b="1" kern="100" dirty="0">
                <a:effectLst/>
                <a:latin typeface="Century Gothic" panose="020B0502020202020204" charset="0"/>
                <a:ea typeface="Calibri" panose="020F0502020204030204" pitchFamily="34" charset="0"/>
                <a:cs typeface="Century Gothic" panose="020B0502020202020204" charset="0"/>
              </a:rPr>
              <a:t>George Washington (1789-1797):</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200" kern="100" dirty="0">
              <a:effectLst/>
              <a:latin typeface="Century Gothic" panose="020B0502020202020204" charset="0"/>
              <a:ea typeface="Calibri" panose="020F0502020204030204" pitchFamily="34" charset="0"/>
              <a:cs typeface="Century Gothic" panose="020B0502020202020204" charset="0"/>
            </a:endParaRPr>
          </a:p>
          <a:p>
            <a:pPr algn="l"/>
            <a:r>
              <a:rPr lang="fr-FR" sz="3200" kern="100" dirty="0">
                <a:effectLst/>
                <a:latin typeface="Century Gothic" panose="020B0502020202020204" charset="0"/>
                <a:ea typeface="Calibri" panose="020F0502020204030204" pitchFamily="34" charset="0"/>
                <a:cs typeface="Century Gothic" panose="020B0502020202020204" charset="0"/>
              </a:rPr>
              <a:t>Oversaw the establishment of the U.S. Constitution and the peaceful transition of power, setting important precedents for the presidency.</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endParaRPr lang="fr-FR" sz="3200" kern="100" dirty="0">
              <a:effectLst/>
              <a:latin typeface="Century Gothic" panose="020B0502020202020204" charset="0"/>
              <a:ea typeface="Calibri" panose="020F0502020204030204" pitchFamily="34" charset="0"/>
              <a:cs typeface="Century Gothic" panose="020B0502020202020204" charset="0"/>
            </a:endParaRPr>
          </a:p>
          <a:p>
            <a:pPr algn="ctr"/>
            <a:r>
              <a:rPr lang="fr-FR" sz="3200" b="1" kern="100" dirty="0">
                <a:effectLst/>
                <a:latin typeface="Century Gothic" panose="020B0502020202020204" charset="0"/>
                <a:ea typeface="Calibri" panose="020F0502020204030204" pitchFamily="34" charset="0"/>
                <a:cs typeface="Century Gothic" panose="020B0502020202020204" charset="0"/>
              </a:rPr>
              <a:t>Thomas Jefferson </a:t>
            </a:r>
            <a:r>
              <a:rPr lang="fr-FR" sz="3200" b="1" kern="100" dirty="0">
                <a:effectLst/>
                <a:latin typeface="Century Gothic" panose="020B0502020202020204" charset="0"/>
                <a:ea typeface="Calibri" panose="020F0502020204030204" pitchFamily="34" charset="0"/>
                <a:cs typeface="Century Gothic" panose="020B0502020202020204" charset="0"/>
                <a:sym typeface="+mn-ea"/>
              </a:rPr>
              <a:t>(1801-1809)</a:t>
            </a:r>
            <a:r>
              <a:rPr lang="fr-FR" sz="3200" b="1" kern="100" dirty="0">
                <a:effectLst/>
                <a:latin typeface="Century Gothic" panose="020B0502020202020204" charset="0"/>
                <a:ea typeface="Calibri" panose="020F0502020204030204" pitchFamily="34" charset="0"/>
                <a:cs typeface="Century Gothic" panose="020B0502020202020204" charset="0"/>
              </a:rPr>
              <a:t>:</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200" kern="100" dirty="0">
              <a:effectLst/>
              <a:latin typeface="Century Gothic" panose="020B0502020202020204" charset="0"/>
              <a:ea typeface="Calibri" panose="020F0502020204030204" pitchFamily="34" charset="0"/>
              <a:cs typeface="Century Gothic" panose="020B0502020202020204" charset="0"/>
            </a:endParaRPr>
          </a:p>
          <a:p>
            <a:pPr algn="l"/>
            <a:r>
              <a:rPr lang="fr-FR" sz="3200" kern="100" dirty="0">
                <a:effectLst/>
                <a:latin typeface="Century Gothic" panose="020B0502020202020204" charset="0"/>
                <a:ea typeface="Calibri" panose="020F0502020204030204" pitchFamily="34" charset="0"/>
                <a:cs typeface="Century Gothic" panose="020B0502020202020204" charset="0"/>
              </a:rPr>
              <a:t>Louisiana Purchase in 1803, doubling the size of the United States and expanding the nation's territory.</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4. Prominent Presidents and Major Achievements</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r>
              <a:rPr lang="fr-FR" sz="3000" b="1" kern="100" dirty="0">
                <a:effectLst/>
                <a:latin typeface="Century Gothic" panose="020B0502020202020204" charset="0"/>
                <a:ea typeface="Calibri" panose="020F0502020204030204" pitchFamily="34" charset="0"/>
                <a:cs typeface="Century Gothic" panose="020B0502020202020204" charset="0"/>
              </a:rPr>
              <a:t>Abraham Lincoln </a:t>
            </a:r>
            <a:r>
              <a:rPr lang="fr-FR" sz="3000" b="1" kern="100" dirty="0">
                <a:effectLst/>
                <a:latin typeface="Century Gothic" panose="020B0502020202020204" charset="0"/>
                <a:ea typeface="Calibri" panose="020F0502020204030204" pitchFamily="34" charset="0"/>
                <a:cs typeface="Century Gothic" panose="020B0502020202020204" charset="0"/>
                <a:sym typeface="+mn-ea"/>
              </a:rPr>
              <a:t>(1861-1865)</a:t>
            </a:r>
            <a:r>
              <a:rPr lang="fr-FR" sz="3000" b="1" kern="100" dirty="0">
                <a:effectLst/>
                <a:latin typeface="Century Gothic" panose="020B0502020202020204" charset="0"/>
                <a:ea typeface="Calibri" panose="020F0502020204030204" pitchFamily="34" charset="0"/>
                <a:cs typeface="Century Gothic" panose="020B0502020202020204" charset="0"/>
              </a:rPr>
              <a:t>:</a:t>
            </a:r>
            <a:endParaRPr lang="fr-FR" sz="30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r>
              <a:rPr lang="fr-FR" sz="3000" kern="100" dirty="0">
                <a:effectLst/>
                <a:latin typeface="Century Gothic" panose="020B0502020202020204" charset="0"/>
                <a:ea typeface="Calibri" panose="020F0502020204030204" pitchFamily="34" charset="0"/>
                <a:cs typeface="Century Gothic" panose="020B0502020202020204" charset="0"/>
              </a:rPr>
              <a:t>Emancipation Proclamation in 1863, declaring all slaves in Confederate states to be free, a key step towards abolishing slavery.</a:t>
            </a:r>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ctr"/>
            <a:r>
              <a:rPr lang="fr-FR" sz="3000" b="1" kern="100" dirty="0">
                <a:effectLst/>
                <a:latin typeface="Century Gothic" panose="020B0502020202020204" charset="0"/>
                <a:ea typeface="Calibri" panose="020F0502020204030204" pitchFamily="34" charset="0"/>
                <a:cs typeface="Century Gothic" panose="020B0502020202020204" charset="0"/>
              </a:rPr>
              <a:t>Theodore Roosevelt </a:t>
            </a:r>
            <a:r>
              <a:rPr lang="fr-FR" sz="3000" b="1" kern="100" dirty="0">
                <a:effectLst/>
                <a:latin typeface="Century Gothic" panose="020B0502020202020204" charset="0"/>
                <a:ea typeface="Calibri" panose="020F0502020204030204" pitchFamily="34" charset="0"/>
                <a:cs typeface="Century Gothic" panose="020B0502020202020204" charset="0"/>
                <a:sym typeface="+mn-ea"/>
              </a:rPr>
              <a:t>(1901-1909)</a:t>
            </a:r>
            <a:r>
              <a:rPr lang="fr-FR" sz="3000" b="1" kern="100" dirty="0">
                <a:effectLst/>
                <a:latin typeface="Century Gothic" panose="020B0502020202020204" charset="0"/>
                <a:ea typeface="Calibri" panose="020F0502020204030204" pitchFamily="34" charset="0"/>
                <a:cs typeface="Century Gothic" panose="020B0502020202020204" charset="0"/>
              </a:rPr>
              <a:t>:</a:t>
            </a:r>
            <a:endParaRPr lang="fr-FR" sz="30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r>
              <a:rPr lang="fr-FR" sz="3000" kern="100" dirty="0">
                <a:effectLst/>
                <a:latin typeface="Century Gothic" panose="020B0502020202020204" charset="0"/>
                <a:ea typeface="Calibri" panose="020F0502020204030204" pitchFamily="34" charset="0"/>
                <a:cs typeface="Century Gothic" panose="020B0502020202020204" charset="0"/>
              </a:rPr>
              <a:t>Progressive reforms, including trust-busting, conservation efforts, and the establishment of national parks and monuments.</a:t>
            </a:r>
            <a:endParaRPr lang="fr-FR" sz="30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4. Prominent Presidents and Major Achievements</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r>
              <a:rPr lang="fr-FR" sz="3000" b="1" kern="100" dirty="0">
                <a:effectLst/>
                <a:latin typeface="Century Gothic" panose="020B0502020202020204" charset="0"/>
                <a:ea typeface="Calibri" panose="020F0502020204030204" pitchFamily="34" charset="0"/>
                <a:cs typeface="Century Gothic" panose="020B0502020202020204" charset="0"/>
              </a:rPr>
              <a:t>Franklin D. Roosevelt </a:t>
            </a:r>
            <a:r>
              <a:rPr lang="fr-FR" sz="3000" b="1" kern="100" dirty="0">
                <a:effectLst/>
                <a:latin typeface="Century Gothic" panose="020B0502020202020204" charset="0"/>
                <a:ea typeface="Calibri" panose="020F0502020204030204" pitchFamily="34" charset="0"/>
                <a:cs typeface="Century Gothic" panose="020B0502020202020204" charset="0"/>
                <a:sym typeface="+mn-ea"/>
              </a:rPr>
              <a:t>(1933-1945)</a:t>
            </a:r>
            <a:r>
              <a:rPr lang="fr-FR" sz="3000" b="1" kern="100" dirty="0">
                <a:effectLst/>
                <a:latin typeface="Century Gothic" panose="020B0502020202020204" charset="0"/>
                <a:ea typeface="Calibri" panose="020F0502020204030204" pitchFamily="34" charset="0"/>
                <a:cs typeface="Century Gothic" panose="020B0502020202020204" charset="0"/>
              </a:rPr>
              <a:t>:</a:t>
            </a:r>
            <a:endParaRPr lang="fr-FR" sz="30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r>
              <a:rPr lang="fr-FR" sz="3000" kern="100" dirty="0">
                <a:effectLst/>
                <a:latin typeface="Century Gothic" panose="020B0502020202020204" charset="0"/>
                <a:ea typeface="Calibri" panose="020F0502020204030204" pitchFamily="34" charset="0"/>
                <a:cs typeface="Century Gothic" panose="020B0502020202020204" charset="0"/>
              </a:rPr>
              <a:t>New Deal programs during the Great Depression, including Social Security, banking reforms, and public works projects to stimulate the economy.</a:t>
            </a:r>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ctr"/>
            <a:r>
              <a:rPr lang="fr-FR" sz="3000" b="1" kern="100" dirty="0">
                <a:effectLst/>
                <a:latin typeface="Century Gothic" panose="020B0502020202020204" charset="0"/>
                <a:ea typeface="Calibri" panose="020F0502020204030204" pitchFamily="34" charset="0"/>
                <a:cs typeface="Century Gothic" panose="020B0502020202020204" charset="0"/>
              </a:rPr>
              <a:t>John F. Kennedy </a:t>
            </a:r>
            <a:r>
              <a:rPr lang="fr-FR" sz="3000" b="1" kern="100" dirty="0">
                <a:effectLst/>
                <a:latin typeface="Century Gothic" panose="020B0502020202020204" charset="0"/>
                <a:ea typeface="Calibri" panose="020F0502020204030204" pitchFamily="34" charset="0"/>
                <a:cs typeface="Century Gothic" panose="020B0502020202020204" charset="0"/>
                <a:sym typeface="+mn-ea"/>
              </a:rPr>
              <a:t>(1961-1963)</a:t>
            </a:r>
            <a:r>
              <a:rPr lang="fr-FR" sz="3000" b="1" kern="100" dirty="0">
                <a:effectLst/>
                <a:latin typeface="Century Gothic" panose="020B0502020202020204" charset="0"/>
                <a:ea typeface="Calibri" panose="020F0502020204030204" pitchFamily="34" charset="0"/>
                <a:cs typeface="Century Gothic" panose="020B0502020202020204" charset="0"/>
              </a:rPr>
              <a:t>:</a:t>
            </a:r>
            <a:endParaRPr lang="fr-FR" sz="30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r>
              <a:rPr lang="fr-FR" sz="3000" kern="100" dirty="0">
                <a:effectLst/>
                <a:latin typeface="Century Gothic" panose="020B0502020202020204" charset="0"/>
                <a:ea typeface="Calibri" panose="020F0502020204030204" pitchFamily="34" charset="0"/>
                <a:cs typeface="Century Gothic" panose="020B0502020202020204" charset="0"/>
              </a:rPr>
              <a:t>Space Race and commitment to landing a man on the moon, leading to the Apollo 11 mission in 1969.</a:t>
            </a:r>
            <a:endParaRPr lang="fr-FR" sz="30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4. Prominent Presidents and Major Achievements</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r>
              <a:rPr lang="fr-FR" sz="3000" b="1" kern="100" dirty="0">
                <a:effectLst/>
                <a:latin typeface="Century Gothic" panose="020B0502020202020204" charset="0"/>
                <a:ea typeface="Calibri" panose="020F0502020204030204" pitchFamily="34" charset="0"/>
                <a:cs typeface="Century Gothic" panose="020B0502020202020204" charset="0"/>
              </a:rPr>
              <a:t>Barack Obama </a:t>
            </a:r>
            <a:r>
              <a:rPr lang="fr-FR" sz="3000" b="1" kern="100" dirty="0">
                <a:effectLst/>
                <a:latin typeface="Century Gothic" panose="020B0502020202020204" charset="0"/>
                <a:ea typeface="Calibri" panose="020F0502020204030204" pitchFamily="34" charset="0"/>
                <a:cs typeface="Century Gothic" panose="020B0502020202020204" charset="0"/>
                <a:sym typeface="+mn-ea"/>
              </a:rPr>
              <a:t>(2009-2017)</a:t>
            </a:r>
            <a:r>
              <a:rPr lang="fr-FR" sz="3000" b="1" kern="100" dirty="0">
                <a:effectLst/>
                <a:latin typeface="Century Gothic" panose="020B0502020202020204" charset="0"/>
                <a:ea typeface="Calibri" panose="020F0502020204030204" pitchFamily="34" charset="0"/>
                <a:cs typeface="Century Gothic" panose="020B0502020202020204" charset="0"/>
              </a:rPr>
              <a:t>:</a:t>
            </a:r>
            <a:endParaRPr lang="fr-FR" sz="3000" b="1" kern="100" dirty="0">
              <a:effectLst/>
              <a:latin typeface="Century Gothic" panose="020B0502020202020204" charset="0"/>
              <a:ea typeface="Calibri" panose="020F0502020204030204" pitchFamily="34" charset="0"/>
              <a:cs typeface="Century Gothic" panose="020B0502020202020204" charset="0"/>
            </a:endParaRPr>
          </a:p>
          <a:p>
            <a:pPr algn="ctr"/>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r>
              <a:rPr lang="fr-FR" sz="3000" kern="100" dirty="0">
                <a:effectLst/>
                <a:latin typeface="Century Gothic" panose="020B0502020202020204" charset="0"/>
                <a:ea typeface="Calibri" panose="020F0502020204030204" pitchFamily="34" charset="0"/>
                <a:cs typeface="Century Gothic" panose="020B0502020202020204" charset="0"/>
              </a:rPr>
              <a:t>Affordable Care Act (Obamacare) in 2010, expanding healthcare coverage and protections for millions of Americans.</a:t>
            </a:r>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ctr"/>
            <a:r>
              <a:rPr lang="fr-FR" sz="3000" b="1" kern="100" dirty="0">
                <a:effectLst/>
                <a:latin typeface="Century Gothic" panose="020B0502020202020204" charset="0"/>
                <a:ea typeface="Calibri" panose="020F0502020204030204" pitchFamily="34" charset="0"/>
                <a:cs typeface="Century Gothic" panose="020B0502020202020204" charset="0"/>
              </a:rPr>
              <a:t>Donald Trump </a:t>
            </a:r>
            <a:r>
              <a:rPr lang="fr-FR" sz="3000" b="1" kern="100" dirty="0">
                <a:effectLst/>
                <a:latin typeface="Century Gothic" panose="020B0502020202020204" charset="0"/>
                <a:ea typeface="Calibri" panose="020F0502020204030204" pitchFamily="34" charset="0"/>
                <a:cs typeface="Century Gothic" panose="020B0502020202020204" charset="0"/>
                <a:sym typeface="+mn-ea"/>
              </a:rPr>
              <a:t>(2017-2021)</a:t>
            </a:r>
            <a:r>
              <a:rPr lang="fr-FR" sz="3000" b="1" kern="100" dirty="0">
                <a:effectLst/>
                <a:latin typeface="Century Gothic" panose="020B0502020202020204" charset="0"/>
                <a:ea typeface="Calibri" panose="020F0502020204030204" pitchFamily="34" charset="0"/>
                <a:cs typeface="Century Gothic" panose="020B0502020202020204" charset="0"/>
              </a:rPr>
              <a:t>:</a:t>
            </a:r>
            <a:endParaRPr lang="fr-FR" sz="3000" b="1" kern="100" dirty="0">
              <a:effectLst/>
              <a:latin typeface="Century Gothic" panose="020B0502020202020204" charset="0"/>
              <a:ea typeface="Calibri" panose="020F0502020204030204" pitchFamily="34" charset="0"/>
              <a:cs typeface="Century Gothic" panose="020B0502020202020204" charset="0"/>
            </a:endParaRPr>
          </a:p>
          <a:p>
            <a:pPr algn="ctr"/>
            <a:endParaRPr lang="fr-FR" sz="3000" kern="100" dirty="0">
              <a:effectLst/>
              <a:latin typeface="Century Gothic" panose="020B0502020202020204" charset="0"/>
              <a:ea typeface="Calibri" panose="020F0502020204030204" pitchFamily="34" charset="0"/>
              <a:cs typeface="Century Gothic" panose="020B0502020202020204" charset="0"/>
            </a:endParaRPr>
          </a:p>
          <a:p>
            <a:pPr algn="l"/>
            <a:r>
              <a:rPr lang="fr-FR" sz="3000" kern="100" dirty="0">
                <a:effectLst/>
                <a:latin typeface="Century Gothic" panose="020B0502020202020204" charset="0"/>
                <a:ea typeface="Calibri" panose="020F0502020204030204" pitchFamily="34" charset="0"/>
                <a:cs typeface="Century Gothic" panose="020B0502020202020204" charset="0"/>
              </a:rPr>
              <a:t>Tax Cuts and Jobs Act of 2017, a significant overhaul of the tax code aimed at reducing tax rates for individuals and businesses.</a:t>
            </a:r>
            <a:endParaRPr lang="fr-FR" sz="30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200" b="1" kern="100" dirty="0">
                <a:effectLst/>
                <a:latin typeface="Century Gothic" panose="020B0502020202020204" charset="0"/>
                <a:ea typeface="Calibri" panose="020F0502020204030204" pitchFamily="34" charset="0"/>
                <a:cs typeface="Century Gothic" panose="020B0502020202020204" charset="0"/>
              </a:rPr>
              <a:t>Conclusion</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lnSpc>
                <a:spcPct val="150000"/>
              </a:lnSpc>
            </a:pPr>
            <a:r>
              <a:rPr lang="fr-FR" sz="3200" kern="100" dirty="0">
                <a:effectLst/>
                <a:latin typeface="Century Gothic" panose="020B0502020202020204" charset="0"/>
                <a:ea typeface="Calibri" panose="020F0502020204030204" pitchFamily="34" charset="0"/>
                <a:cs typeface="Century Gothic" panose="020B0502020202020204" charset="0"/>
              </a:rPr>
              <a:t>The executive branch in the United States is a central force in shaping the nation's policy and direction. Its structure, guided by the principles of the Constitution and the system of checks and balances, ensures that the President upholds the rule of law, protects individual rights, and represents the interests of the American people both domestically and internationally.</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2365" y="165735"/>
            <a:ext cx="10730230" cy="6497955"/>
          </a:xfrm>
        </p:spPr>
        <p:txBody>
          <a:bodyPr>
            <a:normAutofit fontScale="9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endParaRPr lang="fr-FR" dirty="0"/>
          </a:p>
          <a:p>
            <a:pPr>
              <a:lnSpc>
                <a:spcPct val="150000"/>
              </a:lnSpc>
            </a:pPr>
            <a:r>
              <a:rPr lang="fr-FR" sz="2800" dirty="0"/>
              <a:t>As one of the three branches of the federal government, the executive branch plays a conceptual role in shaping and implementing policies that impact the lives of all Americans. Led by the President of the United States, this branch holds significant powers, including the authority </a:t>
            </a:r>
            <a:r>
              <a:rPr lang="fr-FR" sz="2800" b="1" dirty="0"/>
              <a:t>to veto legislation</a:t>
            </a:r>
            <a:r>
              <a:rPr lang="fr-FR" sz="2800" dirty="0"/>
              <a:t>, </a:t>
            </a:r>
            <a:r>
              <a:rPr lang="fr-FR" sz="2800" b="1" dirty="0"/>
              <a:t>negotiate treaties</a:t>
            </a:r>
            <a:r>
              <a:rPr lang="fr-FR" sz="2800" dirty="0"/>
              <a:t>, and </a:t>
            </a:r>
            <a:r>
              <a:rPr lang="fr-FR" sz="2800" b="1" dirty="0"/>
              <a:t>appoint key government officials</a:t>
            </a:r>
            <a:r>
              <a:rPr lang="fr-FR" sz="2800" dirty="0"/>
              <a:t>. the exploration of the structure, functions, and powers of the executive branch offers valuable insights into the way in which decisions are made, resources allocated, and laws enforced in the United States. </a:t>
            </a:r>
            <a:endParaRPr lang="fr-F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fontScale="90000"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dirty="0">
                <a:latin typeface="+mj-lt"/>
              </a:rPr>
              <a:t>1. </a:t>
            </a:r>
            <a:r>
              <a:rPr lang="en-US" sz="3600" b="1" kern="0" dirty="0">
                <a:effectLst/>
                <a:latin typeface="+mj-lt"/>
                <a:ea typeface="Times New Roman" panose="02020603050405020304" pitchFamily="18" charset="0"/>
                <a:cs typeface="Arial" panose="020B0604020202020204" pitchFamily="34" charset="0"/>
              </a:rPr>
              <a:t> Origins and History:</a:t>
            </a:r>
            <a:endParaRPr lang="en-US" sz="3600" b="1" kern="0" dirty="0">
              <a:effectLst/>
              <a:latin typeface="+mj-lt"/>
              <a:ea typeface="Times New Roman" panose="02020603050405020304" pitchFamily="18" charset="0"/>
              <a:cs typeface="Arial" panose="020B0604020202020204" pitchFamily="34" charset="0"/>
            </a:endParaRPr>
          </a:p>
          <a:p>
            <a:pPr algn="ctr"/>
            <a:endParaRPr lang="en-US" sz="3600" b="1" kern="0" dirty="0">
              <a:effectLst/>
              <a:latin typeface="+mj-lt"/>
              <a:ea typeface="Times New Roman" panose="02020603050405020304" pitchFamily="18" charset="0"/>
              <a:cs typeface="Arial" panose="020B0604020202020204" pitchFamily="34" charset="0"/>
            </a:endParaRPr>
          </a:p>
          <a:p>
            <a:pPr marL="0" indent="0" algn="l">
              <a:lnSpc>
                <a:spcPct val="150000"/>
              </a:lnSpc>
              <a:buNone/>
            </a:pPr>
            <a:r>
              <a:rPr lang="fr-FR" sz="3200" dirty="0"/>
              <a:t>The Constitutional origins of the executive branch in the United States is traced back to the debates held during the Constitutional Convention of 1787. The Founding Fathers, influenced by political philosophers such as Montesquieu, Hobbes, and Locke, sought to create a system of government with a separation of powers to prevent tyranny and ensure checks and balances.</a:t>
            </a:r>
            <a:endParaRPr lang="fr-F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150000"/>
              </a:lnSpc>
              <a:buNone/>
            </a:pPr>
            <a:r>
              <a:rPr lang="fr-FR" sz="3200" b="1" dirty="0"/>
              <a:t>1.1. Thomas Hobbes (1588-1679) </a:t>
            </a:r>
            <a:endParaRPr lang="fr-FR" sz="3200" b="1" dirty="0"/>
          </a:p>
          <a:p>
            <a:pPr>
              <a:lnSpc>
                <a:spcPct val="150000"/>
              </a:lnSpc>
            </a:pPr>
            <a:r>
              <a:rPr lang="fr-FR" sz="2800" dirty="0"/>
              <a:t> In his </a:t>
            </a:r>
            <a:r>
              <a:rPr lang="fr-FR" sz="2800" b="1" dirty="0"/>
              <a:t>Leviathan</a:t>
            </a:r>
            <a:r>
              <a:rPr lang="fr-FR" sz="2800" dirty="0"/>
              <a:t>, (1651) Hobbes argued for </a:t>
            </a:r>
            <a:r>
              <a:rPr lang="fr-FR" sz="2800" b="1" dirty="0"/>
              <a:t>a strong central authority</a:t>
            </a:r>
            <a:r>
              <a:rPr lang="fr-FR" sz="2800" dirty="0"/>
              <a:t> to maintain order and prevent chaos in society. He believed in </a:t>
            </a:r>
            <a:r>
              <a:rPr lang="fr-FR" sz="2800" b="1" dirty="0"/>
              <a:t>a powerful executive branch led by a sovereign ruler</a:t>
            </a:r>
            <a:r>
              <a:rPr lang="fr-FR" sz="2800" dirty="0"/>
              <a:t> who could enforce laws and protect the common good. Hobbes’ ideas contributed to the concept of a </a:t>
            </a:r>
            <a:r>
              <a:rPr lang="fr-FR" sz="2800" b="1" dirty="0"/>
              <a:t>unitary</a:t>
            </a:r>
            <a:r>
              <a:rPr lang="fr-FR" sz="2800" dirty="0"/>
              <a:t> executive in the U.S. government.</a:t>
            </a:r>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150000"/>
              </a:lnSpc>
              <a:buNone/>
            </a:pPr>
            <a:r>
              <a:rPr lang="fr-FR" sz="3200" b="1" dirty="0"/>
              <a:t>1.2. John Locke (1632-1704) </a:t>
            </a:r>
            <a:endParaRPr lang="fr-FR" sz="3200" b="1" dirty="0"/>
          </a:p>
          <a:p>
            <a:pPr>
              <a:lnSpc>
                <a:spcPct val="150000"/>
              </a:lnSpc>
            </a:pPr>
            <a:r>
              <a:rPr lang="fr-FR" sz="2800" dirty="0"/>
              <a:t> Regarding the executive/ruler, Locke's ideas suggest that the </a:t>
            </a:r>
            <a:r>
              <a:rPr lang="fr-FR" sz="2800" b="1" dirty="0"/>
              <a:t>executive should have the authority to enforce laws and execute policies</a:t>
            </a:r>
            <a:r>
              <a:rPr lang="fr-FR" sz="2800" dirty="0"/>
              <a:t> </a:t>
            </a:r>
            <a:r>
              <a:rPr lang="fr-FR" sz="2800" b="1" dirty="0"/>
              <a:t>but should be constrained by the rule of law, constitutional principles, and the consent of the governed</a:t>
            </a:r>
            <a:r>
              <a:rPr lang="fr-FR" sz="2800" dirty="0"/>
              <a:t>. He believed that individuals should have the right to hold their leaders accountable and that governments should not exceed their lawful powers or infringe upon the rights of citizens.</a:t>
            </a:r>
            <a:endParaRPr lang="fr-F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fontScale="900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lnSpc>
                <a:spcPct val="150000"/>
              </a:lnSpc>
              <a:buNone/>
            </a:pPr>
            <a:r>
              <a:rPr lang="fr-FR" sz="3555" b="1" dirty="0"/>
              <a:t>1.3. Baron de Montesquieu (1689-1755)</a:t>
            </a:r>
            <a:endParaRPr lang="fr-FR" sz="3555" b="1" dirty="0"/>
          </a:p>
          <a:p>
            <a:pPr>
              <a:lnSpc>
                <a:spcPct val="150000"/>
              </a:lnSpc>
            </a:pPr>
            <a:r>
              <a:rPr lang="fr-FR" sz="2800" dirty="0"/>
              <a:t> In his seminal work </a:t>
            </a:r>
            <a:r>
              <a:rPr lang="fr-FR" sz="2800" b="1" dirty="0"/>
              <a:t>"The Spirit of the Laws," </a:t>
            </a:r>
            <a:r>
              <a:rPr lang="fr-FR" sz="2800" b="1" dirty="0">
                <a:sym typeface="+mn-ea"/>
              </a:rPr>
              <a:t>(1748)</a:t>
            </a:r>
            <a:r>
              <a:rPr lang="fr-FR" sz="2800" dirty="0"/>
              <a:t> he proposed the concept of a </a:t>
            </a:r>
            <a:r>
              <a:rPr lang="fr-FR" sz="2800" b="1" dirty="0"/>
              <a:t>tripartite </a:t>
            </a:r>
            <a:r>
              <a:rPr lang="fr-FR" sz="2800" dirty="0"/>
              <a:t>system of government consisting of the executive, legislative, and judicial branches.</a:t>
            </a:r>
            <a:endParaRPr lang="fr-FR" sz="2800" dirty="0"/>
          </a:p>
          <a:p>
            <a:pPr>
              <a:lnSpc>
                <a:spcPct val="150000"/>
              </a:lnSpc>
            </a:pPr>
            <a:r>
              <a:rPr lang="fr-FR" sz="2800" dirty="0"/>
              <a:t>Regarding the presidency and the executive branch specifically, Montesquieu emphasized the need for </a:t>
            </a:r>
            <a:r>
              <a:rPr lang="fr-FR" sz="2800" b="1" dirty="0"/>
              <a:t>a strong executive capable of efficiently executing laws and policies</a:t>
            </a:r>
            <a:r>
              <a:rPr lang="fr-FR" sz="2800" dirty="0"/>
              <a:t>. However, he also </a:t>
            </a:r>
            <a:r>
              <a:rPr lang="fr-FR" sz="2800" b="1" dirty="0"/>
              <a:t>warned against giving too much power to the executive, as it could lead to authoritarianism and oppression.</a:t>
            </a:r>
            <a:endParaRPr lang="fr-FR"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mj-lt"/>
                <a:ea typeface="Calibri" panose="020F0502020204030204" pitchFamily="34" charset="0"/>
                <a:cs typeface="+mj-lt"/>
              </a:rPr>
              <a:t>2. The Constitutional Convention: Major Debates</a:t>
            </a:r>
            <a:endParaRPr lang="fr-FR" sz="3200" b="1" kern="100" dirty="0">
              <a:effectLst/>
              <a:latin typeface="+mj-lt"/>
              <a:ea typeface="Calibri" panose="020F0502020204030204" pitchFamily="34" charset="0"/>
              <a:cs typeface="+mj-lt"/>
            </a:endParaRPr>
          </a:p>
          <a:p>
            <a:pPr algn="ct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l">
              <a:lnSpc>
                <a:spcPct val="150000"/>
              </a:lnSpc>
            </a:pPr>
            <a:r>
              <a:rPr lang="fr-FR" sz="3200" b="1" kern="100" dirty="0">
                <a:effectLst/>
                <a:latin typeface="Century Gothic" panose="020B0502020202020204" charset="0"/>
                <a:ea typeface="Calibri" panose="020F0502020204030204" pitchFamily="34" charset="0"/>
                <a:cs typeface="Century Gothic" panose="020B0502020202020204" charset="0"/>
              </a:rPr>
              <a:t>1. Nature of the Executive:</a:t>
            </a:r>
            <a:r>
              <a:rPr lang="fr-FR" sz="3200" kern="100" dirty="0">
                <a:effectLst/>
                <a:latin typeface="Century Gothic" panose="020B0502020202020204" charset="0"/>
                <a:ea typeface="Calibri" panose="020F0502020204030204" pitchFamily="34" charset="0"/>
                <a:cs typeface="Century Gothic" panose="020B0502020202020204" charset="0"/>
              </a:rPr>
              <a:t> The delegates  debated whether the executive should be a single individual, a council, or a plural executive. Ultimately, they decided on a single President to provide strong and decisive leadership.</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mj-lt"/>
                <a:ea typeface="Calibri" panose="020F0502020204030204" pitchFamily="34" charset="0"/>
                <a:cs typeface="+mj-lt"/>
              </a:rPr>
              <a:t>2. The Constitutional Convention: Major Debates</a:t>
            </a:r>
            <a:endParaRPr lang="fr-FR" sz="3200" b="1" kern="100" dirty="0">
              <a:effectLst/>
              <a:latin typeface="+mj-lt"/>
              <a:ea typeface="Calibri" panose="020F0502020204030204" pitchFamily="34" charset="0"/>
              <a:cs typeface="+mj-lt"/>
            </a:endParaRPr>
          </a:p>
          <a:p>
            <a:pPr algn="ct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l">
              <a:lnSpc>
                <a:spcPct val="150000"/>
              </a:lnSpc>
            </a:pPr>
            <a:r>
              <a:rPr lang="fr-FR" sz="3200" b="1" kern="100" dirty="0">
                <a:effectLst/>
                <a:latin typeface="Century Gothic" panose="020B0502020202020204" charset="0"/>
                <a:ea typeface="Calibri" panose="020F0502020204030204" pitchFamily="34" charset="0"/>
                <a:cs typeface="Century Gothic" panose="020B0502020202020204" charset="0"/>
              </a:rPr>
              <a:t>2. Powers of the Executive:</a:t>
            </a:r>
            <a:r>
              <a:rPr lang="fr-FR" sz="3200" kern="100" dirty="0">
                <a:effectLst/>
                <a:latin typeface="Century Gothic" panose="020B0502020202020204" charset="0"/>
                <a:ea typeface="Calibri" panose="020F0502020204030204" pitchFamily="34" charset="0"/>
                <a:cs typeface="Century Gothic" panose="020B0502020202020204" charset="0"/>
              </a:rPr>
              <a:t> There were discussions about the extent of the executive's powers, including the authority to veto legislation, command the military, and negotiate treaties. The delegates sought to strike a balance between a powerful executive and preventing tyranny.</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mj-lt"/>
                <a:ea typeface="Calibri" panose="020F0502020204030204" pitchFamily="34" charset="0"/>
                <a:cs typeface="+mj-lt"/>
              </a:rPr>
              <a:t>2. The Constitutional Convention: Major Debates</a:t>
            </a:r>
            <a:endParaRPr lang="fr-FR" sz="3200" b="1" kern="100" dirty="0">
              <a:effectLst/>
              <a:latin typeface="+mj-lt"/>
              <a:ea typeface="Calibri" panose="020F0502020204030204" pitchFamily="34" charset="0"/>
              <a:cs typeface="+mj-lt"/>
            </a:endParaRPr>
          </a:p>
          <a:p>
            <a:pPr algn="ct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l">
              <a:lnSpc>
                <a:spcPct val="150000"/>
              </a:lnSpc>
            </a:pPr>
            <a:r>
              <a:rPr lang="fr-FR" sz="3200" b="1" kern="100" dirty="0">
                <a:effectLst/>
                <a:latin typeface="Century Gothic" panose="020B0502020202020204" charset="0"/>
                <a:ea typeface="Calibri" panose="020F0502020204030204" pitchFamily="34" charset="0"/>
                <a:cs typeface="Century Gothic" panose="020B0502020202020204" charset="0"/>
              </a:rPr>
              <a:t>3. Tenure of the Executive:</a:t>
            </a:r>
            <a:r>
              <a:rPr lang="fr-FR" sz="3200" kern="100" dirty="0">
                <a:effectLst/>
                <a:latin typeface="Century Gothic" panose="020B0502020202020204" charset="0"/>
                <a:ea typeface="Calibri" panose="020F0502020204030204" pitchFamily="34" charset="0"/>
                <a:cs typeface="Century Gothic" panose="020B0502020202020204" charset="0"/>
              </a:rPr>
              <a:t> The delegates debated the term length and method of selecting the executive. They considered whether the President should serve </a:t>
            </a:r>
            <a:r>
              <a:rPr lang="fr-FR" sz="3200" b="1" kern="100" dirty="0">
                <a:effectLst/>
                <a:latin typeface="Century Gothic" panose="020B0502020202020204" charset="0"/>
                <a:ea typeface="Calibri" panose="020F0502020204030204" pitchFamily="34" charset="0"/>
                <a:cs typeface="Century Gothic" panose="020B0502020202020204" charset="0"/>
              </a:rPr>
              <a:t>for life, a fixed term, or be subject to re-election</a:t>
            </a:r>
            <a:r>
              <a:rPr lang="fr-FR" sz="3200" kern="100" dirty="0">
                <a:effectLst/>
                <a:latin typeface="Century Gothic" panose="020B0502020202020204" charset="0"/>
                <a:ea typeface="Calibri" panose="020F0502020204030204" pitchFamily="34" charset="0"/>
                <a:cs typeface="Century Gothic" panose="020B0502020202020204" charset="0"/>
              </a:rPr>
              <a:t>. The decision to have a </a:t>
            </a:r>
            <a:r>
              <a:rPr lang="fr-FR" sz="3200" b="1" kern="100" dirty="0">
                <a:effectLst/>
                <a:latin typeface="Century Gothic" panose="020B0502020202020204" charset="0"/>
                <a:ea typeface="Calibri" panose="020F0502020204030204" pitchFamily="34" charset="0"/>
                <a:cs typeface="Century Gothic" panose="020B0502020202020204" charset="0"/>
              </a:rPr>
              <a:t>four-year term</a:t>
            </a:r>
            <a:r>
              <a:rPr lang="fr-FR" sz="3200" kern="100" dirty="0">
                <a:effectLst/>
                <a:latin typeface="Century Gothic" panose="020B0502020202020204" charset="0"/>
                <a:ea typeface="Calibri" panose="020F0502020204030204" pitchFamily="34" charset="0"/>
                <a:cs typeface="Century Gothic" panose="020B0502020202020204" charset="0"/>
              </a:rPr>
              <a:t> with the possibility of re-election was a </a:t>
            </a:r>
            <a:r>
              <a:rPr lang="fr-FR" sz="3200" b="1" kern="100" dirty="0">
                <a:effectLst/>
                <a:latin typeface="Century Gothic" panose="020B0502020202020204" charset="0"/>
                <a:ea typeface="Calibri" panose="020F0502020204030204" pitchFamily="34" charset="0"/>
                <a:cs typeface="Century Gothic" panose="020B0502020202020204" charset="0"/>
              </a:rPr>
              <a:t>compromise</a:t>
            </a:r>
            <a:r>
              <a:rPr lang="fr-FR" sz="3200" kern="100" dirty="0">
                <a:effectLst/>
                <a:latin typeface="Century Gothic" panose="020B0502020202020204" charset="0"/>
                <a:ea typeface="Calibri" panose="020F0502020204030204" pitchFamily="34" charset="0"/>
                <a:cs typeface="Century Gothic" panose="020B0502020202020204" charset="0"/>
              </a:rPr>
              <a:t> reached during the convention.</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6613</Words>
  <Application>WPS Presentation</Application>
  <PresentationFormat>Grand écran</PresentationFormat>
  <Paragraphs>93</Paragraphs>
  <Slides>18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18</vt:i4>
      </vt:variant>
    </vt:vector>
  </HeadingPairs>
  <TitlesOfParts>
    <vt:vector size="29" baseType="lpstr">
      <vt:lpstr>Arial</vt:lpstr>
      <vt:lpstr>SimSun</vt:lpstr>
      <vt:lpstr>Wingdings</vt:lpstr>
      <vt:lpstr>Wingdings 3</vt:lpstr>
      <vt:lpstr>Arial</vt:lpstr>
      <vt:lpstr>Calibri</vt:lpstr>
      <vt:lpstr>Times New Roman</vt:lpstr>
      <vt:lpstr>Century Gothic</vt:lpstr>
      <vt:lpstr>Microsoft YaHei</vt:lpstr>
      <vt:lpstr>Arial Unicode MS</vt:lpstr>
      <vt:lpstr>Brin</vt:lpstr>
      <vt:lpstr> Lecture III The Evolution and Impact of the American Executive: A Comprehensive Analysis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info</cp:lastModifiedBy>
  <cp:revision>55</cp:revision>
  <dcterms:created xsi:type="dcterms:W3CDTF">2023-10-06T13:08:00Z</dcterms:created>
  <dcterms:modified xsi:type="dcterms:W3CDTF">2024-03-20T09:00:22Z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A8DE6171361C4892BAAE6AEA9FD15890_12</vt:lpwstr>
  </property>
  <property fmtid="{D5CDD505-2E9C-101B-9397-08002B2CF9AE}" pid="3" name="KSOProductBuildVer">
    <vt:lpwstr>1033-12.2.0.13489</vt:lpwstr>
  </property>
</Properties>
</file>