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30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5E63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26-Apr-26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0" i="0">
                <a:solidFill>
                  <a:srgbClr val="5E63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26-Apr-26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0" i="0">
                <a:solidFill>
                  <a:srgbClr val="5E63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26-Apr-26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0" i="0">
                <a:solidFill>
                  <a:srgbClr val="5E63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26-Apr-26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26-Apr-26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9403" y="1889886"/>
            <a:ext cx="12991592" cy="32291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5E63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7019" y="1858391"/>
            <a:ext cx="13074650" cy="5511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26-Apr-26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8407" rIns="0" bIns="0" rtlCol="0">
            <a:spAutoFit/>
          </a:bodyPr>
          <a:lstStyle/>
          <a:p>
            <a:pPr marL="498729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Personality,</a:t>
            </a:r>
          </a:p>
          <a:p>
            <a:pPr marL="4987290" marR="5080">
              <a:lnSpc>
                <a:spcPct val="104099"/>
              </a:lnSpc>
              <a:spcBef>
                <a:spcPts val="10"/>
              </a:spcBef>
            </a:pPr>
            <a:r>
              <a:rPr spc="-565" dirty="0"/>
              <a:t>T</a:t>
            </a:r>
            <a:r>
              <a:rPr spc="15" dirty="0"/>
              <a:t>empe</a:t>
            </a:r>
            <a:r>
              <a:rPr spc="-120" dirty="0"/>
              <a:t>r</a:t>
            </a:r>
            <a:r>
              <a:rPr spc="10" dirty="0"/>
              <a:t>ame</a:t>
            </a:r>
            <a:r>
              <a:rPr spc="-40" dirty="0"/>
              <a:t>n</a:t>
            </a:r>
            <a:r>
              <a:rPr spc="15" dirty="0"/>
              <a:t>t,</a:t>
            </a:r>
            <a:r>
              <a:rPr spc="-260" dirty="0"/>
              <a:t> </a:t>
            </a:r>
            <a:r>
              <a:rPr spc="-25" dirty="0"/>
              <a:t>and </a:t>
            </a:r>
            <a:r>
              <a:rPr spc="-20" dirty="0"/>
              <a:t>Mood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pic>
        <p:nvPicPr>
          <p:cNvPr id="3" name="object 3" descr="preencoded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576" y="36576"/>
            <a:ext cx="14575536" cy="8193020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157292"/>
              </p:ext>
            </p:extLst>
          </p:nvPr>
        </p:nvGraphicFramePr>
        <p:xfrm>
          <a:off x="825119" y="1858391"/>
          <a:ext cx="12984480" cy="63633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92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2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80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Dimension</a:t>
                      </a: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4135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4135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03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Openness</a:t>
                      </a:r>
                      <a:r>
                        <a:rPr sz="2800" spc="8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sz="2800" spc="3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Experience</a:t>
                      </a: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4769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Imaginative,</a:t>
                      </a:r>
                      <a:r>
                        <a:rPr sz="2800" spc="1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curious,</a:t>
                      </a:r>
                      <a:r>
                        <a:rPr sz="2800" spc="9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flexible</a:t>
                      </a:r>
                      <a:r>
                        <a:rPr sz="2800" spc="1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vs.</a:t>
                      </a:r>
                      <a:r>
                        <a:rPr sz="2800" spc="4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conservative,</a:t>
                      </a:r>
                      <a:r>
                        <a:rPr sz="2800" spc="9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practical</a:t>
                      </a: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4769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0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Conscientiousness</a:t>
                      </a: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4769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Organized,</a:t>
                      </a:r>
                      <a:r>
                        <a:rPr sz="2800" spc="7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reliable</a:t>
                      </a:r>
                      <a:r>
                        <a:rPr sz="2800" spc="8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vs.</a:t>
                      </a:r>
                      <a:r>
                        <a:rPr sz="2800" spc="4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careless,</a:t>
                      </a:r>
                      <a:r>
                        <a:rPr sz="2800" spc="8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disorganized</a:t>
                      </a: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4769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Extraversion</a:t>
                      </a: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4769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Sociable,</a:t>
                      </a:r>
                      <a:r>
                        <a:rPr sz="2800" spc="7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active</a:t>
                      </a:r>
                      <a:r>
                        <a:rPr sz="2800" spc="7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vs.</a:t>
                      </a:r>
                      <a:r>
                        <a:rPr sz="2800" spc="4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reserved,</a:t>
                      </a:r>
                      <a:r>
                        <a:rPr sz="2800" spc="7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passive</a:t>
                      </a: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4769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80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Agreeableness</a:t>
                      </a: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5405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Friendly,</a:t>
                      </a:r>
                      <a:r>
                        <a:rPr sz="2800" spc="8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cooperative</a:t>
                      </a:r>
                      <a:r>
                        <a:rPr sz="2800" spc="8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vs.</a:t>
                      </a:r>
                      <a:r>
                        <a:rPr sz="2800" spc="4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cold,</a:t>
                      </a:r>
                      <a:r>
                        <a:rPr sz="2800" spc="75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antagonistic</a:t>
                      </a: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5405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Neuroticism</a:t>
                      </a:r>
                      <a:endParaRPr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5405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</a:pP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Anxious,</a:t>
                      </a:r>
                      <a:r>
                        <a:rPr sz="2800" spc="8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insecure</a:t>
                      </a:r>
                      <a:r>
                        <a:rPr sz="2800" spc="8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vs.</a:t>
                      </a:r>
                      <a:r>
                        <a:rPr sz="2800" spc="4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calm,</a:t>
                      </a:r>
                      <a:r>
                        <a:rPr sz="2800" spc="6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2800" spc="-10" dirty="0">
                          <a:solidFill>
                            <a:srgbClr val="5E639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relaxed</a:t>
                      </a:r>
                      <a:endParaRPr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5405" marB="0">
                    <a:lnL w="19050">
                      <a:solidFill>
                        <a:srgbClr val="CFDADE"/>
                      </a:solidFill>
                      <a:prstDash val="solid"/>
                    </a:lnL>
                    <a:lnR w="19050">
                      <a:solidFill>
                        <a:srgbClr val="CFDADE"/>
                      </a:solidFill>
                      <a:prstDash val="solid"/>
                    </a:lnR>
                    <a:lnT w="19050">
                      <a:solidFill>
                        <a:srgbClr val="CFDADE"/>
                      </a:solidFill>
                      <a:prstDash val="solid"/>
                    </a:lnT>
                    <a:lnB w="19050">
                      <a:solidFill>
                        <a:srgbClr val="CFDAD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819403" y="600202"/>
            <a:ext cx="9430385" cy="733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50" dirty="0"/>
              <a:t>Descriptions</a:t>
            </a:r>
            <a:r>
              <a:rPr sz="4650" spc="-125" dirty="0"/>
              <a:t> </a:t>
            </a:r>
            <a:r>
              <a:rPr sz="4650" dirty="0"/>
              <a:t>of</a:t>
            </a:r>
            <a:r>
              <a:rPr sz="4650" spc="-95" dirty="0"/>
              <a:t> </a:t>
            </a:r>
            <a:r>
              <a:rPr sz="4650" dirty="0"/>
              <a:t>the</a:t>
            </a:r>
            <a:r>
              <a:rPr sz="4650" spc="-90" dirty="0"/>
              <a:t> </a:t>
            </a:r>
            <a:r>
              <a:rPr sz="4650" dirty="0"/>
              <a:t>Big</a:t>
            </a:r>
            <a:r>
              <a:rPr sz="4650" spc="-105" dirty="0"/>
              <a:t> </a:t>
            </a:r>
            <a:r>
              <a:rPr sz="4650" dirty="0"/>
              <a:t>Five</a:t>
            </a:r>
            <a:r>
              <a:rPr sz="4650" spc="-90" dirty="0"/>
              <a:t> </a:t>
            </a:r>
            <a:r>
              <a:rPr sz="4650" spc="-10" dirty="0"/>
              <a:t>Dimensions</a:t>
            </a:r>
            <a:endParaRPr sz="465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15584" y="4279391"/>
            <a:ext cx="3858767" cy="1417319"/>
          </a:xfrm>
          <a:prstGeom prst="rect">
            <a:avLst/>
          </a:prstGeom>
        </p:spPr>
      </p:pic>
      <p:pic>
        <p:nvPicPr>
          <p:cNvPr id="3" name="object 3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39528" y="4279391"/>
            <a:ext cx="3858768" cy="141731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339578" y="4371213"/>
            <a:ext cx="3058795" cy="89090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algn="ctr">
              <a:lnSpc>
                <a:spcPct val="103499"/>
              </a:lnSpc>
              <a:spcBef>
                <a:spcPts val="20"/>
              </a:spcBef>
            </a:pP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Funder</a:t>
            </a:r>
            <a:r>
              <a:rPr sz="1850" spc="-8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(2001)</a:t>
            </a:r>
            <a:r>
              <a:rPr sz="185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suggests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broader constructs</a:t>
            </a:r>
            <a:r>
              <a:rPr sz="1850" spc="-1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might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be</a:t>
            </a:r>
            <a:r>
              <a:rPr sz="185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necessary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beyond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the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Big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Five.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17945" y="4371213"/>
            <a:ext cx="2654300" cy="89090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algn="ctr">
              <a:lnSpc>
                <a:spcPct val="103499"/>
              </a:lnSpc>
              <a:spcBef>
                <a:spcPts val="20"/>
              </a:spcBef>
            </a:pP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The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Big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Five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model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may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not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encompass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all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aspects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of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personality.</a:t>
            </a:r>
            <a:endParaRPr sz="1850" dirty="0">
              <a:latin typeface="Calibri"/>
              <a:cs typeface="Calibri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5794375" y="2475102"/>
            <a:ext cx="7760970" cy="733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spc="-20" dirty="0"/>
              <a:t>Validity</a:t>
            </a:r>
            <a:r>
              <a:rPr sz="4650" spc="-100" dirty="0"/>
              <a:t> </a:t>
            </a:r>
            <a:r>
              <a:rPr sz="4650" dirty="0"/>
              <a:t>of</a:t>
            </a:r>
            <a:r>
              <a:rPr sz="4650" spc="-85" dirty="0"/>
              <a:t> </a:t>
            </a:r>
            <a:r>
              <a:rPr sz="4650" dirty="0"/>
              <a:t>the</a:t>
            </a:r>
            <a:r>
              <a:rPr sz="4650" spc="-75" dirty="0"/>
              <a:t> </a:t>
            </a:r>
            <a:r>
              <a:rPr sz="4650" dirty="0"/>
              <a:t>Big</a:t>
            </a:r>
            <a:r>
              <a:rPr sz="4650" spc="-80" dirty="0"/>
              <a:t> </a:t>
            </a:r>
            <a:r>
              <a:rPr sz="4650" dirty="0"/>
              <a:t>Five</a:t>
            </a:r>
            <a:r>
              <a:rPr sz="4650" spc="-80" dirty="0"/>
              <a:t> </a:t>
            </a:r>
            <a:r>
              <a:rPr sz="4650" spc="-10" dirty="0"/>
              <a:t>Construct</a:t>
            </a:r>
            <a:endParaRPr sz="465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971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4.</a:t>
            </a:r>
            <a:r>
              <a:rPr spc="-135" dirty="0"/>
              <a:t> </a:t>
            </a:r>
            <a:r>
              <a:rPr spc="-45" dirty="0"/>
              <a:t>Myers-</a:t>
            </a:r>
            <a:r>
              <a:rPr dirty="0"/>
              <a:t>Briggs</a:t>
            </a:r>
            <a:r>
              <a:rPr spc="-130" dirty="0"/>
              <a:t> </a:t>
            </a:r>
            <a:r>
              <a:rPr dirty="0"/>
              <a:t>Type</a:t>
            </a:r>
            <a:r>
              <a:rPr spc="-130" dirty="0"/>
              <a:t> </a:t>
            </a:r>
            <a:r>
              <a:rPr dirty="0"/>
              <a:t>Indicator</a:t>
            </a:r>
            <a:r>
              <a:rPr spc="-160" dirty="0"/>
              <a:t> </a:t>
            </a:r>
            <a:r>
              <a:rPr spc="-10" dirty="0"/>
              <a:t>(MBTI)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76" y="36573"/>
            <a:ext cx="14575536" cy="817473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559167" y="5157292"/>
            <a:ext cx="2499233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solidFill>
                  <a:srgbClr val="5E639F"/>
                </a:solidFill>
                <a:latin typeface="Calibri"/>
                <a:cs typeface="Calibri"/>
              </a:rPr>
              <a:t>Judging–</a:t>
            </a: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Perceiving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819403" y="2584830"/>
            <a:ext cx="4298950" cy="733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dirty="0"/>
              <a:t>Overview</a:t>
            </a:r>
            <a:r>
              <a:rPr sz="4650" spc="-155" dirty="0"/>
              <a:t> </a:t>
            </a:r>
            <a:r>
              <a:rPr sz="4650" dirty="0"/>
              <a:t>of</a:t>
            </a:r>
            <a:r>
              <a:rPr sz="4650" spc="-130" dirty="0"/>
              <a:t> </a:t>
            </a:r>
            <a:r>
              <a:rPr sz="4650" spc="-20" dirty="0"/>
              <a:t>MBTI</a:t>
            </a:r>
            <a:endParaRPr sz="4650" dirty="0"/>
          </a:p>
        </p:txBody>
      </p:sp>
      <p:sp>
        <p:nvSpPr>
          <p:cNvPr id="5" name="object 5"/>
          <p:cNvSpPr txBox="1"/>
          <p:nvPr/>
        </p:nvSpPr>
        <p:spPr>
          <a:xfrm>
            <a:off x="1066291" y="3740276"/>
            <a:ext cx="5633720" cy="1892569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5080">
              <a:lnSpc>
                <a:spcPct val="103200"/>
              </a:lnSpc>
              <a:spcBef>
                <a:spcPts val="25"/>
              </a:spcBef>
            </a:pP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Based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on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Jung's</a:t>
            </a:r>
            <a:r>
              <a:rPr sz="185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theory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developed</a:t>
            </a:r>
            <a:r>
              <a:rPr sz="185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by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Isabel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Myers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and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Myers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Katharine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Briggs.</a:t>
            </a:r>
            <a:endParaRPr sz="18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85"/>
              </a:spcBef>
            </a:pPr>
            <a:r>
              <a:rPr sz="2400" spc="-25" dirty="0">
                <a:solidFill>
                  <a:srgbClr val="5E639F"/>
                </a:solidFill>
                <a:latin typeface="Calibri"/>
                <a:cs typeface="Calibri"/>
              </a:rPr>
              <a:t>Extraversion–</a:t>
            </a: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Introversion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45"/>
              </a:spcBef>
            </a:pP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Thinking–Feeling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59167" y="3740276"/>
            <a:ext cx="3909060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Prominent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model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with</a:t>
            </a:r>
            <a:r>
              <a:rPr sz="185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four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dichotomies: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59167" y="4590669"/>
            <a:ext cx="2651633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Sensing–Intuition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1247" y="4279391"/>
            <a:ext cx="3858767" cy="1417319"/>
          </a:xfrm>
          <a:prstGeom prst="rect">
            <a:avLst/>
          </a:prstGeom>
        </p:spPr>
      </p:pic>
      <p:pic>
        <p:nvPicPr>
          <p:cNvPr id="3" name="object 3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65191" y="4279391"/>
            <a:ext cx="4965197" cy="181660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259450" y="4371213"/>
            <a:ext cx="4265549" cy="1523494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indent="-635" algn="ctr">
              <a:lnSpc>
                <a:spcPct val="103600"/>
              </a:lnSpc>
              <a:spcBef>
                <a:spcPts val="15"/>
              </a:spcBef>
            </a:pP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Studies</a:t>
            </a:r>
            <a:r>
              <a:rPr sz="240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find</a:t>
            </a:r>
            <a:r>
              <a:rPr sz="240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limited</a:t>
            </a:r>
            <a:r>
              <a:rPr sz="240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direct relationships</a:t>
            </a:r>
            <a:r>
              <a:rPr sz="240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between</a:t>
            </a:r>
            <a:r>
              <a:rPr sz="240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MBTI</a:t>
            </a:r>
            <a:r>
              <a:rPr sz="240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types </a:t>
            </a: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types</a:t>
            </a:r>
            <a:r>
              <a:rPr sz="240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240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language</a:t>
            </a:r>
            <a:r>
              <a:rPr sz="240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performance. performance.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819403" y="2475102"/>
            <a:ext cx="7693025" cy="1469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800"/>
              </a:lnSpc>
            </a:pPr>
            <a:r>
              <a:rPr sz="4650" spc="-10" dirty="0"/>
              <a:t>Relevance</a:t>
            </a:r>
            <a:r>
              <a:rPr sz="4650" spc="-130" dirty="0"/>
              <a:t> </a:t>
            </a:r>
            <a:r>
              <a:rPr sz="4650" dirty="0"/>
              <a:t>to</a:t>
            </a:r>
            <a:r>
              <a:rPr sz="4650" spc="-130" dirty="0"/>
              <a:t> </a:t>
            </a:r>
            <a:r>
              <a:rPr sz="4650" dirty="0"/>
              <a:t>Language</a:t>
            </a:r>
            <a:r>
              <a:rPr sz="4650" spc="-114" dirty="0"/>
              <a:t> </a:t>
            </a:r>
            <a:r>
              <a:rPr sz="4650" spc="-10" dirty="0"/>
              <a:t>Learning Learning</a:t>
            </a:r>
            <a:endParaRPr sz="4650" dirty="0"/>
          </a:p>
        </p:txBody>
      </p:sp>
      <p:sp>
        <p:nvSpPr>
          <p:cNvPr id="6" name="object 6"/>
          <p:cNvSpPr txBox="1"/>
          <p:nvPr/>
        </p:nvSpPr>
        <p:spPr>
          <a:xfrm>
            <a:off x="1072692" y="4371213"/>
            <a:ext cx="3397250" cy="1129989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algn="ctr">
              <a:lnSpc>
                <a:spcPct val="103499"/>
              </a:lnSpc>
              <a:spcBef>
                <a:spcPts val="20"/>
              </a:spcBef>
            </a:pP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Widely</a:t>
            </a:r>
            <a:r>
              <a:rPr sz="2400" spc="-2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used</a:t>
            </a:r>
            <a:r>
              <a:rPr sz="240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in</a:t>
            </a:r>
            <a:r>
              <a:rPr sz="240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educational</a:t>
            </a:r>
            <a:r>
              <a:rPr sz="240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settings </a:t>
            </a: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240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correlates</a:t>
            </a:r>
            <a:r>
              <a:rPr sz="240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E639F"/>
                </a:solidFill>
                <a:latin typeface="Calibri"/>
                <a:cs typeface="Calibri"/>
              </a:rPr>
              <a:t>with</a:t>
            </a:r>
            <a:r>
              <a:rPr sz="240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cognitive</a:t>
            </a:r>
            <a:r>
              <a:rPr sz="2400" spc="50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E639F"/>
                </a:solidFill>
                <a:latin typeface="Calibri"/>
                <a:cs typeface="Calibri"/>
              </a:rPr>
              <a:t>styles.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7170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5.</a:t>
            </a:r>
            <a:r>
              <a:rPr spc="-100" dirty="0"/>
              <a:t> </a:t>
            </a:r>
            <a:r>
              <a:rPr spc="-10" dirty="0"/>
              <a:t>Personality</a:t>
            </a:r>
            <a:r>
              <a:rPr spc="-90" dirty="0"/>
              <a:t> </a:t>
            </a:r>
            <a:r>
              <a:rPr dirty="0"/>
              <a:t>and</a:t>
            </a:r>
            <a:r>
              <a:rPr spc="-100" dirty="0"/>
              <a:t> </a:t>
            </a:r>
            <a:r>
              <a:rPr spc="-10" dirty="0"/>
              <a:t>Learning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11128" y="3694176"/>
            <a:ext cx="2487168" cy="2596896"/>
          </a:xfrm>
          <a:prstGeom prst="rect">
            <a:avLst/>
          </a:prstGeom>
        </p:spPr>
      </p:pic>
      <p:pic>
        <p:nvPicPr>
          <p:cNvPr id="3" name="object 3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15584" y="3694176"/>
            <a:ext cx="2487167" cy="2596896"/>
          </a:xfrm>
          <a:prstGeom prst="rect">
            <a:avLst/>
          </a:prstGeom>
        </p:spPr>
      </p:pic>
      <p:pic>
        <p:nvPicPr>
          <p:cNvPr id="4" name="object 4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67928" y="3694176"/>
            <a:ext cx="2487168" cy="259689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062473" y="3785996"/>
            <a:ext cx="1657349" cy="210096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algn="ctr">
              <a:lnSpc>
                <a:spcPct val="103600"/>
              </a:lnSpc>
              <a:spcBef>
                <a:spcPts val="15"/>
              </a:spcBef>
            </a:pP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Mixed</a:t>
            </a:r>
            <a:r>
              <a:rPr sz="220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results regarding personality correlates</a:t>
            </a:r>
            <a:r>
              <a:rPr sz="220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E639F"/>
                </a:solidFill>
                <a:latin typeface="Calibri"/>
                <a:cs typeface="Calibri"/>
              </a:rPr>
              <a:t>of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academic performance.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5794375" y="1889886"/>
            <a:ext cx="4901565" cy="1469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800"/>
              </a:lnSpc>
            </a:pPr>
            <a:r>
              <a:rPr sz="4650" dirty="0"/>
              <a:t>Impact</a:t>
            </a:r>
            <a:r>
              <a:rPr sz="4650" spc="-75" dirty="0"/>
              <a:t> </a:t>
            </a:r>
            <a:r>
              <a:rPr sz="4650" dirty="0"/>
              <a:t>on</a:t>
            </a:r>
            <a:r>
              <a:rPr sz="4650" spc="-75" dirty="0"/>
              <a:t> </a:t>
            </a:r>
            <a:r>
              <a:rPr sz="4650" spc="-10" dirty="0"/>
              <a:t>Academic Achievement</a:t>
            </a:r>
            <a:endParaRPr sz="4650"/>
          </a:p>
        </p:txBody>
      </p:sp>
      <p:sp>
        <p:nvSpPr>
          <p:cNvPr id="7" name="object 7"/>
          <p:cNvSpPr txBox="1"/>
          <p:nvPr/>
        </p:nvSpPr>
        <p:spPr>
          <a:xfrm>
            <a:off x="11506200" y="3785996"/>
            <a:ext cx="1996057" cy="210096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indent="-2540" algn="ctr">
              <a:lnSpc>
                <a:spcPct val="103600"/>
              </a:lnSpc>
              <a:spcBef>
                <a:spcPts val="15"/>
              </a:spcBef>
            </a:pP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Indications</a:t>
            </a:r>
            <a:r>
              <a:rPr sz="220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5E639F"/>
                </a:solidFill>
                <a:latin typeface="Calibri"/>
                <a:cs typeface="Calibri"/>
              </a:rPr>
              <a:t>that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2200" spc="-10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impacts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learning</a:t>
            </a:r>
            <a:r>
              <a:rPr sz="220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in</a:t>
            </a:r>
            <a:r>
              <a:rPr sz="220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context-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specific</a:t>
            </a:r>
            <a:r>
              <a:rPr sz="220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situations.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602217" y="3785996"/>
            <a:ext cx="2196594" cy="208204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algn="ctr">
              <a:lnSpc>
                <a:spcPct val="103499"/>
              </a:lnSpc>
              <a:spcBef>
                <a:spcPts val="20"/>
              </a:spcBef>
            </a:pP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Positive</a:t>
            </a:r>
            <a:r>
              <a:rPr sz="220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associations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found</a:t>
            </a:r>
            <a:r>
              <a:rPr sz="2200" spc="-9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particularly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for</a:t>
            </a:r>
            <a:r>
              <a:rPr sz="220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Openness</a:t>
            </a:r>
            <a:r>
              <a:rPr sz="220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E639F"/>
                </a:solidFill>
                <a:latin typeface="Calibri"/>
                <a:cs typeface="Calibri"/>
              </a:rPr>
              <a:t>to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Experience</a:t>
            </a:r>
            <a:r>
              <a:rPr sz="220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E639F"/>
                </a:solidFill>
                <a:latin typeface="Calibri"/>
                <a:cs typeface="Calibri"/>
              </a:rPr>
              <a:t>and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Conscientiousness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.</a:t>
            </a:r>
            <a:endParaRPr sz="18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794375" y="2712846"/>
            <a:ext cx="5357495" cy="733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dirty="0"/>
              <a:t>Methodological</a:t>
            </a:r>
            <a:r>
              <a:rPr sz="4650" spc="-155" dirty="0"/>
              <a:t> </a:t>
            </a:r>
            <a:r>
              <a:rPr sz="4650" spc="-10" dirty="0"/>
              <a:t>Issues</a:t>
            </a:r>
            <a:endParaRPr sz="4650"/>
          </a:p>
        </p:txBody>
      </p:sp>
      <p:sp>
        <p:nvSpPr>
          <p:cNvPr id="3" name="object 3"/>
          <p:cNvSpPr txBox="1"/>
          <p:nvPr/>
        </p:nvSpPr>
        <p:spPr>
          <a:xfrm>
            <a:off x="6041263" y="3868292"/>
            <a:ext cx="7343775" cy="1667444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821055">
              <a:lnSpc>
                <a:spcPct val="103200"/>
              </a:lnSpc>
              <a:spcBef>
                <a:spcPts val="25"/>
              </a:spcBef>
            </a:pPr>
            <a:r>
              <a:rPr sz="2200" spc="-20" dirty="0">
                <a:solidFill>
                  <a:srgbClr val="5E639F"/>
                </a:solidFill>
                <a:latin typeface="Calibri"/>
                <a:cs typeface="Calibri"/>
              </a:rPr>
              <a:t>Varied</a:t>
            </a:r>
            <a:r>
              <a:rPr sz="220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research</a:t>
            </a:r>
            <a:r>
              <a:rPr sz="220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designs</a:t>
            </a:r>
            <a:r>
              <a:rPr sz="220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220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criteria</a:t>
            </a:r>
            <a:r>
              <a:rPr sz="220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for</a:t>
            </a:r>
            <a:r>
              <a:rPr sz="220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measuring</a:t>
            </a:r>
            <a:r>
              <a:rPr sz="220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academic</a:t>
            </a:r>
            <a:r>
              <a:rPr sz="220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success complicate</a:t>
            </a:r>
            <a:r>
              <a:rPr sz="220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findings.</a:t>
            </a:r>
            <a:endParaRPr sz="2200" dirty="0">
              <a:latin typeface="Calibri"/>
              <a:cs typeface="Calibri"/>
            </a:endParaRPr>
          </a:p>
          <a:p>
            <a:pPr marL="12700" marR="5080">
              <a:lnSpc>
                <a:spcPct val="103200"/>
              </a:lnSpc>
              <a:spcBef>
                <a:spcPts val="2185"/>
              </a:spcBef>
            </a:pP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Many</a:t>
            </a:r>
            <a:r>
              <a:rPr sz="220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220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studies</a:t>
            </a:r>
            <a:r>
              <a:rPr sz="220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do</a:t>
            </a:r>
            <a:r>
              <a:rPr sz="2200" spc="-7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not</a:t>
            </a:r>
            <a:r>
              <a:rPr sz="220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achieve</a:t>
            </a:r>
            <a:r>
              <a:rPr sz="220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significant</a:t>
            </a:r>
            <a:r>
              <a:rPr sz="220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correlations</a:t>
            </a:r>
            <a:r>
              <a:rPr sz="220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due</a:t>
            </a:r>
            <a:r>
              <a:rPr sz="220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to</a:t>
            </a:r>
            <a:r>
              <a:rPr sz="220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these inconsistencies.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971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6.</a:t>
            </a:r>
            <a:r>
              <a:rPr spc="-100" dirty="0"/>
              <a:t> </a:t>
            </a:r>
            <a:r>
              <a:rPr dirty="0"/>
              <a:t>Personality</a:t>
            </a:r>
            <a:r>
              <a:rPr spc="-90" dirty="0"/>
              <a:t> </a:t>
            </a:r>
            <a:r>
              <a:rPr dirty="0"/>
              <a:t>and</a:t>
            </a:r>
            <a:r>
              <a:rPr spc="-95" dirty="0"/>
              <a:t> </a:t>
            </a:r>
            <a:r>
              <a:rPr dirty="0"/>
              <a:t>Language</a:t>
            </a:r>
            <a:r>
              <a:rPr spc="-105" dirty="0"/>
              <a:t> </a:t>
            </a:r>
            <a:r>
              <a:rPr spc="-10" dirty="0"/>
              <a:t>Learning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1247" y="5266944"/>
            <a:ext cx="539496" cy="539495"/>
          </a:xfrm>
          <a:prstGeom prst="rect">
            <a:avLst/>
          </a:prstGeom>
        </p:spPr>
      </p:pic>
      <p:pic>
        <p:nvPicPr>
          <p:cNvPr id="3" name="object 3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1247" y="4389120"/>
            <a:ext cx="539496" cy="53949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24229" y="5299710"/>
            <a:ext cx="174625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300" spc="-50" dirty="0">
                <a:solidFill>
                  <a:srgbClr val="404040"/>
                </a:solidFill>
                <a:latin typeface="Calibri"/>
                <a:cs typeface="Calibri"/>
              </a:rPr>
              <a:t>2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24229" y="4421504"/>
            <a:ext cx="174625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300" spc="-50" dirty="0">
                <a:solidFill>
                  <a:srgbClr val="404040"/>
                </a:solidFill>
                <a:latin typeface="Calibri"/>
                <a:cs typeface="Calibri"/>
              </a:rPr>
              <a:t>1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819403" y="2319654"/>
            <a:ext cx="7605395" cy="1469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800"/>
              </a:lnSpc>
            </a:pPr>
            <a:r>
              <a:rPr sz="4650" dirty="0"/>
              <a:t>Importance</a:t>
            </a:r>
            <a:r>
              <a:rPr sz="4650" spc="-155" dirty="0"/>
              <a:t> </a:t>
            </a:r>
            <a:r>
              <a:rPr sz="4650" dirty="0"/>
              <a:t>of</a:t>
            </a:r>
            <a:r>
              <a:rPr sz="4650" spc="-160" dirty="0"/>
              <a:t> </a:t>
            </a:r>
            <a:r>
              <a:rPr sz="4650" dirty="0"/>
              <a:t>Personal</a:t>
            </a:r>
            <a:r>
              <a:rPr sz="4650" spc="-150" dirty="0"/>
              <a:t> </a:t>
            </a:r>
            <a:r>
              <a:rPr sz="4650" spc="-60" dirty="0"/>
              <a:t>Traits</a:t>
            </a:r>
            <a:r>
              <a:rPr sz="4650" spc="-200" dirty="0"/>
              <a:t> </a:t>
            </a:r>
            <a:r>
              <a:rPr sz="4650" spc="-25" dirty="0"/>
              <a:t>in </a:t>
            </a:r>
            <a:r>
              <a:rPr sz="4650" spc="-40" dirty="0"/>
              <a:t>Traits</a:t>
            </a:r>
            <a:r>
              <a:rPr sz="4650" spc="-105" dirty="0"/>
              <a:t> </a:t>
            </a:r>
            <a:r>
              <a:rPr sz="4650" dirty="0"/>
              <a:t>in</a:t>
            </a:r>
            <a:r>
              <a:rPr sz="4650" spc="-80" dirty="0"/>
              <a:t> </a:t>
            </a:r>
            <a:r>
              <a:rPr sz="4650" dirty="0"/>
              <a:t>L2</a:t>
            </a:r>
            <a:r>
              <a:rPr sz="4650" spc="-90" dirty="0"/>
              <a:t> </a:t>
            </a:r>
            <a:r>
              <a:rPr sz="4650" spc="-10" dirty="0"/>
              <a:t>Acquisition</a:t>
            </a:r>
            <a:endParaRPr sz="4650"/>
          </a:p>
        </p:txBody>
      </p:sp>
      <p:sp>
        <p:nvSpPr>
          <p:cNvPr id="7" name="object 7"/>
          <p:cNvSpPr txBox="1"/>
          <p:nvPr/>
        </p:nvSpPr>
        <p:spPr>
          <a:xfrm>
            <a:off x="1660905" y="5239588"/>
            <a:ext cx="618807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spc="-20" dirty="0">
                <a:solidFill>
                  <a:srgbClr val="5E639F"/>
                </a:solidFill>
                <a:latin typeface="Calibri"/>
                <a:cs typeface="Calibri"/>
              </a:rPr>
              <a:t>Extraversion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is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common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subject</a:t>
            </a:r>
            <a:r>
              <a:rPr sz="185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of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analysis</a:t>
            </a:r>
            <a:r>
              <a:rPr sz="185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in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language</a:t>
            </a:r>
            <a:r>
              <a:rPr sz="1850" spc="-1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studies.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60905" y="4362069"/>
            <a:ext cx="6823075" cy="59817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5080">
              <a:lnSpc>
                <a:spcPct val="103200"/>
              </a:lnSpc>
              <a:spcBef>
                <a:spcPts val="25"/>
              </a:spcBef>
            </a:pP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Early</a:t>
            </a:r>
            <a:r>
              <a:rPr sz="1850" spc="-8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studies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identified</a:t>
            </a:r>
            <a:r>
              <a:rPr sz="1850" spc="-7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traits</a:t>
            </a:r>
            <a:r>
              <a:rPr sz="1850" spc="-8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relating</a:t>
            </a:r>
            <a:r>
              <a:rPr sz="185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to</a:t>
            </a:r>
            <a:r>
              <a:rPr sz="1850" spc="-9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successful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language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language</a:t>
            </a:r>
            <a:r>
              <a:rPr sz="1850" spc="-7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learning.</a:t>
            </a:r>
            <a:endParaRPr sz="1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19403" y="2148967"/>
            <a:ext cx="360108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CONTENTS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6291" y="3599510"/>
            <a:ext cx="3512185" cy="22815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1.</a:t>
            </a:r>
            <a:r>
              <a:rPr sz="230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Introduction</a:t>
            </a:r>
            <a:r>
              <a:rPr sz="2300" spc="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to</a:t>
            </a:r>
            <a:r>
              <a:rPr sz="230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endParaRPr sz="2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3.</a:t>
            </a:r>
            <a:r>
              <a:rPr sz="2300" spc="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The</a:t>
            </a:r>
            <a:r>
              <a:rPr sz="2300" spc="-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Big Five</a:t>
            </a:r>
            <a:r>
              <a:rPr sz="2300" spc="1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5E639F"/>
                </a:solidFill>
                <a:latin typeface="Calibri"/>
                <a:cs typeface="Calibri"/>
              </a:rPr>
              <a:t>Model</a:t>
            </a:r>
            <a:endParaRPr sz="2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5.</a:t>
            </a:r>
            <a:r>
              <a:rPr sz="230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2300" spc="1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2300" spc="-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5E639F"/>
                </a:solidFill>
                <a:latin typeface="Calibri"/>
                <a:cs typeface="Calibri"/>
              </a:rPr>
              <a:t>Learning</a:t>
            </a:r>
            <a:endParaRPr sz="2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85"/>
              </a:spcBef>
            </a:pP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7.</a:t>
            </a:r>
            <a:r>
              <a:rPr sz="2300" spc="2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5E639F"/>
                </a:solidFill>
                <a:latin typeface="Calibri"/>
                <a:cs typeface="Calibri"/>
              </a:rPr>
              <a:t>Conclusion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59167" y="3599510"/>
            <a:ext cx="4544695" cy="164083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2.</a:t>
            </a:r>
            <a:r>
              <a:rPr sz="2300" spc="-2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Approaches</a:t>
            </a:r>
            <a:r>
              <a:rPr sz="2300" spc="1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to</a:t>
            </a:r>
            <a:r>
              <a:rPr sz="2300" spc="-2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Studying</a:t>
            </a:r>
            <a:r>
              <a:rPr sz="2300" spc="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endParaRPr sz="2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4.</a:t>
            </a:r>
            <a:r>
              <a:rPr sz="230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5E639F"/>
                </a:solidFill>
                <a:latin typeface="Calibri"/>
                <a:cs typeface="Calibri"/>
              </a:rPr>
              <a:t>Myers-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Briggs</a:t>
            </a:r>
            <a:r>
              <a:rPr sz="2300" spc="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Type</a:t>
            </a:r>
            <a:r>
              <a:rPr sz="2300" spc="-2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Indicator </a:t>
            </a:r>
            <a:r>
              <a:rPr sz="2300" spc="-10" dirty="0">
                <a:solidFill>
                  <a:srgbClr val="5E639F"/>
                </a:solidFill>
                <a:latin typeface="Calibri"/>
                <a:cs typeface="Calibri"/>
              </a:rPr>
              <a:t>(MBTI)</a:t>
            </a:r>
            <a:endParaRPr sz="2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10"/>
              </a:spcBef>
            </a:pP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6.</a:t>
            </a:r>
            <a:r>
              <a:rPr sz="230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2300" spc="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2300" spc="-1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5E639F"/>
                </a:solidFill>
                <a:latin typeface="Calibri"/>
                <a:cs typeface="Calibri"/>
              </a:rPr>
              <a:t>Language</a:t>
            </a:r>
            <a:r>
              <a:rPr sz="2300" spc="-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5E639F"/>
                </a:solidFill>
                <a:latin typeface="Calibri"/>
                <a:cs typeface="Calibri"/>
              </a:rPr>
              <a:t>Learning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6291" y="4608957"/>
            <a:ext cx="7331709" cy="145859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5080">
              <a:lnSpc>
                <a:spcPct val="103200"/>
              </a:lnSpc>
              <a:spcBef>
                <a:spcPts val="25"/>
              </a:spcBef>
            </a:pP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Extraverts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tend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to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be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more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fluent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use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language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more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effectively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in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social settings.</a:t>
            </a:r>
            <a:endParaRPr sz="1850">
              <a:latin typeface="Calibri"/>
              <a:cs typeface="Calibri"/>
            </a:endParaRPr>
          </a:p>
          <a:p>
            <a:pPr marL="12700" marR="114300">
              <a:lnSpc>
                <a:spcPct val="103200"/>
              </a:lnSpc>
              <a:spcBef>
                <a:spcPts val="2190"/>
              </a:spcBef>
            </a:pP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Introverts</a:t>
            </a:r>
            <a:r>
              <a:rPr sz="185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may</a:t>
            </a:r>
            <a:r>
              <a:rPr sz="1850" spc="-7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excel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in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structured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learning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environments,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showing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different advantages.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819403" y="1981327"/>
            <a:ext cx="7025005" cy="1469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800"/>
              </a:lnSpc>
            </a:pPr>
            <a:r>
              <a:rPr sz="4650" spc="-10" dirty="0"/>
              <a:t>Research</a:t>
            </a:r>
            <a:r>
              <a:rPr sz="4650" spc="-130" dirty="0"/>
              <a:t> </a:t>
            </a:r>
            <a:r>
              <a:rPr sz="4650" dirty="0"/>
              <a:t>Findings</a:t>
            </a:r>
            <a:r>
              <a:rPr sz="4650" spc="-130" dirty="0"/>
              <a:t> </a:t>
            </a:r>
            <a:r>
              <a:rPr sz="4650" spc="-25" dirty="0"/>
              <a:t>on </a:t>
            </a:r>
            <a:r>
              <a:rPr sz="4650" spc="-30" dirty="0"/>
              <a:t>Extraversion</a:t>
            </a:r>
            <a:r>
              <a:rPr sz="4650" spc="-105" dirty="0"/>
              <a:t> </a:t>
            </a:r>
            <a:r>
              <a:rPr sz="4650" dirty="0"/>
              <a:t>and</a:t>
            </a:r>
            <a:r>
              <a:rPr sz="4650" spc="-65" dirty="0"/>
              <a:t> </a:t>
            </a:r>
            <a:r>
              <a:rPr sz="4650" spc="-20" dirty="0"/>
              <a:t>Introversion</a:t>
            </a:r>
            <a:endParaRPr sz="465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576" y="36573"/>
            <a:ext cx="14575790" cy="8174990"/>
            <a:chOff x="36576" y="36573"/>
            <a:chExt cx="14575790" cy="8174990"/>
          </a:xfrm>
        </p:grpSpPr>
        <p:pic>
          <p:nvPicPr>
            <p:cNvPr id="3" name="object 3" descr="preencoded.png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576" y="36573"/>
              <a:ext cx="14575536" cy="8174735"/>
            </a:xfrm>
            <a:prstGeom prst="rect">
              <a:avLst/>
            </a:prstGeom>
          </p:spPr>
        </p:pic>
        <p:pic>
          <p:nvPicPr>
            <p:cNvPr id="4" name="object 4" descr="preencoded.png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00399" y="3584447"/>
              <a:ext cx="1572768" cy="1261872"/>
            </a:xfrm>
            <a:prstGeom prst="rect">
              <a:avLst/>
            </a:prstGeom>
          </p:spPr>
        </p:pic>
        <p:pic>
          <p:nvPicPr>
            <p:cNvPr id="5" name="object 5" descr="preencoded.png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66376" y="3584447"/>
              <a:ext cx="1572768" cy="1261872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902702" y="4928996"/>
            <a:ext cx="5501005" cy="598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Significant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correlations</a:t>
            </a:r>
            <a:r>
              <a:rPr sz="185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were</a:t>
            </a:r>
            <a:r>
              <a:rPr sz="1850" spc="-8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found</a:t>
            </a:r>
            <a:r>
              <a:rPr sz="1850" spc="-8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between</a:t>
            </a:r>
            <a:r>
              <a:rPr sz="185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Openness</a:t>
            </a:r>
            <a:r>
              <a:rPr sz="185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to</a:t>
            </a:r>
            <a:endParaRPr sz="1850">
              <a:latin typeface="Calibri"/>
              <a:cs typeface="Calibri"/>
            </a:endParaRPr>
          </a:p>
          <a:p>
            <a:pPr marL="3810" algn="ctr">
              <a:lnSpc>
                <a:spcPct val="100000"/>
              </a:lnSpc>
              <a:spcBef>
                <a:spcPts val="75"/>
              </a:spcBef>
            </a:pP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Experience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185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language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proficiency.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87525" y="4928996"/>
            <a:ext cx="5395595" cy="598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Research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using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other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variables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has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produced</a:t>
            </a:r>
            <a:endParaRPr sz="185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  <a:spcBef>
                <a:spcPts val="75"/>
              </a:spcBef>
            </a:pP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inconclusive</a:t>
            </a:r>
            <a:r>
              <a:rPr sz="1850" spc="-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results.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xfrm>
            <a:off x="819403" y="2511678"/>
            <a:ext cx="6449060" cy="733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dirty="0"/>
              <a:t>Other</a:t>
            </a:r>
            <a:r>
              <a:rPr sz="4650" spc="-80" dirty="0"/>
              <a:t> </a:t>
            </a:r>
            <a:r>
              <a:rPr sz="4650" dirty="0"/>
              <a:t>Studies</a:t>
            </a:r>
            <a:r>
              <a:rPr sz="4650" spc="-65" dirty="0"/>
              <a:t> </a:t>
            </a:r>
            <a:r>
              <a:rPr sz="4650" dirty="0"/>
              <a:t>and</a:t>
            </a:r>
            <a:r>
              <a:rPr sz="4650" spc="-60" dirty="0"/>
              <a:t> </a:t>
            </a:r>
            <a:r>
              <a:rPr sz="4650" spc="-10" dirty="0"/>
              <a:t>Findings</a:t>
            </a:r>
            <a:endParaRPr sz="465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7170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7.</a:t>
            </a:r>
            <a:r>
              <a:rPr spc="-10" dirty="0"/>
              <a:t> Conclusion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576" y="36573"/>
            <a:ext cx="14575790" cy="8174990"/>
            <a:chOff x="36576" y="36573"/>
            <a:chExt cx="14575790" cy="8174990"/>
          </a:xfrm>
        </p:grpSpPr>
        <p:pic>
          <p:nvPicPr>
            <p:cNvPr id="3" name="object 3" descr="preencoded.png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576" y="36573"/>
              <a:ext cx="14575536" cy="8174735"/>
            </a:xfrm>
            <a:prstGeom prst="rect">
              <a:avLst/>
            </a:prstGeom>
          </p:spPr>
        </p:pic>
        <p:pic>
          <p:nvPicPr>
            <p:cNvPr id="4" name="object 4" descr="preencoded.png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38143" y="3429000"/>
              <a:ext cx="1106424" cy="1261872"/>
            </a:xfrm>
            <a:prstGeom prst="rect">
              <a:avLst/>
            </a:prstGeom>
          </p:spPr>
        </p:pic>
        <p:pic>
          <p:nvPicPr>
            <p:cNvPr id="5" name="object 5" descr="preencoded.png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021823" y="3429000"/>
              <a:ext cx="1261872" cy="1261872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819403" y="2365375"/>
            <a:ext cx="2640330" cy="733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spc="-10" dirty="0"/>
              <a:t>Conclusion</a:t>
            </a:r>
            <a:endParaRPr sz="4650"/>
          </a:p>
        </p:txBody>
      </p:sp>
      <p:sp>
        <p:nvSpPr>
          <p:cNvPr id="7" name="object 7"/>
          <p:cNvSpPr txBox="1"/>
          <p:nvPr/>
        </p:nvSpPr>
        <p:spPr>
          <a:xfrm>
            <a:off x="8100821" y="4782692"/>
            <a:ext cx="5104130" cy="104471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algn="ctr">
              <a:lnSpc>
                <a:spcPct val="103600"/>
              </a:lnSpc>
              <a:spcBef>
                <a:spcPts val="15"/>
              </a:spcBef>
            </a:pP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Future</a:t>
            </a:r>
            <a:r>
              <a:rPr sz="220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research</a:t>
            </a:r>
            <a:r>
              <a:rPr sz="220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must</a:t>
            </a:r>
            <a:r>
              <a:rPr sz="2200" spc="-7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include</a:t>
            </a:r>
            <a:r>
              <a:rPr sz="220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nuanced</a:t>
            </a:r>
            <a:r>
              <a:rPr sz="220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approaches</a:t>
            </a:r>
            <a:r>
              <a:rPr sz="220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E639F"/>
                </a:solidFill>
                <a:latin typeface="Calibri"/>
                <a:cs typeface="Calibri"/>
              </a:rPr>
              <a:t>to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220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220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its</a:t>
            </a:r>
            <a:r>
              <a:rPr sz="220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interaction</a:t>
            </a:r>
            <a:r>
              <a:rPr sz="220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with</a:t>
            </a:r>
            <a:r>
              <a:rPr sz="220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learning</a:t>
            </a:r>
            <a:r>
              <a:rPr sz="220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to</a:t>
            </a:r>
            <a:r>
              <a:rPr sz="220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yield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meaningful</a:t>
            </a:r>
            <a:r>
              <a:rPr sz="220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insights.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79930" y="4782692"/>
            <a:ext cx="5013960" cy="103663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710565" marR="5080" indent="-698500">
              <a:lnSpc>
                <a:spcPct val="103200"/>
              </a:lnSpc>
              <a:spcBef>
                <a:spcPts val="25"/>
              </a:spcBef>
            </a:pP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Despite</a:t>
            </a:r>
            <a:r>
              <a:rPr sz="2200" spc="-8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mixed</a:t>
            </a:r>
            <a:r>
              <a:rPr sz="2200" spc="-9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results,</a:t>
            </a:r>
            <a:r>
              <a:rPr sz="2200" spc="-8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2200" spc="-7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remains</a:t>
            </a:r>
            <a:r>
              <a:rPr sz="2200" spc="-8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E639F"/>
                </a:solidFill>
                <a:latin typeface="Calibri"/>
                <a:cs typeface="Calibri"/>
              </a:rPr>
              <a:t>central</a:t>
            </a:r>
            <a:r>
              <a:rPr sz="2200" spc="-9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E639F"/>
                </a:solidFill>
                <a:latin typeface="Calibri"/>
                <a:cs typeface="Calibri"/>
              </a:rPr>
              <a:t>in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understanding educational</a:t>
            </a:r>
            <a:r>
              <a:rPr sz="220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E639F"/>
                </a:solidFill>
                <a:latin typeface="Calibri"/>
                <a:cs typeface="Calibri"/>
              </a:rPr>
              <a:t>behaviors.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7170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1.</a:t>
            </a:r>
            <a:r>
              <a:rPr spc="-114" dirty="0"/>
              <a:t> </a:t>
            </a:r>
            <a:r>
              <a:rPr spc="-10" dirty="0"/>
              <a:t>Introduction</a:t>
            </a:r>
            <a:r>
              <a:rPr spc="-135" dirty="0"/>
              <a:t> </a:t>
            </a:r>
            <a:r>
              <a:rPr dirty="0"/>
              <a:t>to</a:t>
            </a:r>
            <a:r>
              <a:rPr spc="-114" dirty="0"/>
              <a:t> </a:t>
            </a:r>
            <a:r>
              <a:rPr spc="-10" dirty="0"/>
              <a:t>Personality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3343" y="5239511"/>
            <a:ext cx="3044952" cy="2011679"/>
          </a:xfrm>
          <a:prstGeom prst="rect">
            <a:avLst/>
          </a:prstGeom>
        </p:spPr>
      </p:pic>
      <p:pic>
        <p:nvPicPr>
          <p:cNvPr id="3" name="object 3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5523" y="5239511"/>
            <a:ext cx="3044952" cy="2011679"/>
          </a:xfrm>
          <a:prstGeom prst="rect">
            <a:avLst/>
          </a:prstGeom>
        </p:spPr>
      </p:pic>
      <p:pic>
        <p:nvPicPr>
          <p:cNvPr id="4" name="object 4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1247" y="5239511"/>
            <a:ext cx="3044952" cy="201167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053064" y="5331714"/>
            <a:ext cx="2445385" cy="147447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indent="-635" algn="ctr">
              <a:lnSpc>
                <a:spcPct val="103499"/>
              </a:lnSpc>
              <a:spcBef>
                <a:spcPts val="20"/>
              </a:spcBef>
            </a:pP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factors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play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a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</a:t>
            </a:r>
            <a:r>
              <a:rPr sz="185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lesser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role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compared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to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to</a:t>
            </a:r>
            <a:r>
              <a:rPr sz="185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aptitude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and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motivation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in</a:t>
            </a:r>
            <a:r>
              <a:rPr sz="1850" spc="-2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L2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studies. studies.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57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dirty="0"/>
              <a:t>Importance</a:t>
            </a:r>
            <a:r>
              <a:rPr sz="4650" spc="-80" dirty="0"/>
              <a:t> </a:t>
            </a:r>
            <a:r>
              <a:rPr sz="4650" dirty="0"/>
              <a:t>of</a:t>
            </a:r>
            <a:r>
              <a:rPr sz="4650" spc="-85" dirty="0"/>
              <a:t> </a:t>
            </a:r>
            <a:r>
              <a:rPr sz="4650" spc="-10" dirty="0"/>
              <a:t>Personality</a:t>
            </a:r>
            <a:r>
              <a:rPr sz="4650" spc="-110" dirty="0"/>
              <a:t> </a:t>
            </a:r>
            <a:r>
              <a:rPr sz="4650" dirty="0"/>
              <a:t>in</a:t>
            </a:r>
            <a:r>
              <a:rPr sz="4650" spc="-85" dirty="0"/>
              <a:t> </a:t>
            </a:r>
            <a:r>
              <a:rPr sz="4650" dirty="0"/>
              <a:t>Individual</a:t>
            </a:r>
            <a:r>
              <a:rPr sz="4650" spc="-80" dirty="0"/>
              <a:t> </a:t>
            </a:r>
            <a:r>
              <a:rPr sz="4650" spc="-10" dirty="0"/>
              <a:t>Differences</a:t>
            </a:r>
            <a:endParaRPr sz="4650"/>
          </a:p>
        </p:txBody>
      </p:sp>
      <p:sp>
        <p:nvSpPr>
          <p:cNvPr id="7" name="object 7"/>
          <p:cNvSpPr txBox="1"/>
          <p:nvPr/>
        </p:nvSpPr>
        <p:spPr>
          <a:xfrm>
            <a:off x="5601080" y="5331714"/>
            <a:ext cx="2512695" cy="1175002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indent="-1905" algn="ctr">
              <a:lnSpc>
                <a:spcPct val="103600"/>
              </a:lnSpc>
              <a:spcBef>
                <a:spcPts val="15"/>
              </a:spcBef>
            </a:pP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Pervin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John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(2001) emphasized</a:t>
            </a:r>
            <a:r>
              <a:rPr sz="1850" spc="-8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in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understanding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individuals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as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complex beings.</a:t>
            </a:r>
            <a:endParaRPr sz="185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5857" y="5331714"/>
            <a:ext cx="2535555" cy="118364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indent="-2540" algn="ctr">
              <a:lnSpc>
                <a:spcPct val="103600"/>
              </a:lnSpc>
              <a:spcBef>
                <a:spcPts val="15"/>
              </a:spcBef>
            </a:pP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1850" spc="-1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is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the</a:t>
            </a:r>
            <a:r>
              <a:rPr sz="1850" spc="-20" dirty="0">
                <a:solidFill>
                  <a:srgbClr val="5E639F"/>
                </a:solidFill>
                <a:latin typeface="Calibri"/>
                <a:cs typeface="Calibri"/>
              </a:rPr>
              <a:t> most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individual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characteristic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of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characteristic</a:t>
            </a:r>
            <a:r>
              <a:rPr sz="1850" spc="2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of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human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human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being.</a:t>
            </a:r>
            <a:endParaRPr sz="1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17405" y="4599813"/>
            <a:ext cx="3481704" cy="89090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>
              <a:lnSpc>
                <a:spcPct val="103499"/>
              </a:lnSpc>
              <a:spcBef>
                <a:spcPts val="20"/>
              </a:spcBef>
            </a:pP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Pervin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John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(2001)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define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as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consistent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patterns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of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of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feeling,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thinking,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behaving.</a:t>
            </a:r>
            <a:endParaRPr sz="18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6291" y="4599813"/>
            <a:ext cx="3651885" cy="118427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>
              <a:lnSpc>
                <a:spcPct val="103600"/>
              </a:lnSpc>
              <a:spcBef>
                <a:spcPts val="15"/>
              </a:spcBef>
            </a:pP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Personality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is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defined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as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the</a:t>
            </a:r>
            <a:r>
              <a:rPr sz="185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"whole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character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and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nature"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of</a:t>
            </a:r>
            <a:r>
              <a:rPr sz="1850" spc="-7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5" dirty="0">
                <a:solidFill>
                  <a:srgbClr val="5E639F"/>
                </a:solidFill>
                <a:latin typeface="Calibri"/>
                <a:cs typeface="Calibri"/>
              </a:rPr>
              <a:t>an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individual</a:t>
            </a:r>
            <a:r>
              <a:rPr sz="1850" spc="-6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(Collins</a:t>
            </a:r>
            <a:r>
              <a:rPr sz="1850" spc="-6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Cobuild</a:t>
            </a:r>
            <a:r>
              <a:rPr sz="1850" spc="-7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Dictionary). Dictionary).</a:t>
            </a:r>
            <a:endParaRPr sz="185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92039" y="4599813"/>
            <a:ext cx="3304540" cy="89090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>
              <a:lnSpc>
                <a:spcPct val="103499"/>
              </a:lnSpc>
              <a:spcBef>
                <a:spcPts val="20"/>
              </a:spcBef>
            </a:pP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De</a:t>
            </a:r>
            <a:r>
              <a:rPr sz="1850" spc="-4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Raad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(2000)</a:t>
            </a:r>
            <a:r>
              <a:rPr sz="1850" spc="-4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indicates</a:t>
            </a:r>
            <a:r>
              <a:rPr sz="185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0" dirty="0">
                <a:solidFill>
                  <a:srgbClr val="5E639F"/>
                </a:solidFill>
                <a:latin typeface="Calibri"/>
                <a:cs typeface="Calibri"/>
              </a:rPr>
              <a:t>that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'character'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has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been</a:t>
            </a:r>
            <a:r>
              <a:rPr sz="1850" spc="-5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replaced</a:t>
            </a:r>
            <a:r>
              <a:rPr sz="1850" spc="-35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20" dirty="0">
                <a:solidFill>
                  <a:srgbClr val="5E639F"/>
                </a:solidFill>
                <a:latin typeface="Calibri"/>
                <a:cs typeface="Calibri"/>
              </a:rPr>
              <a:t>with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'personality'</a:t>
            </a:r>
            <a:r>
              <a:rPr sz="1850" spc="-2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in</a:t>
            </a:r>
            <a:r>
              <a:rPr sz="1850" spc="-5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dirty="0">
                <a:solidFill>
                  <a:srgbClr val="5E639F"/>
                </a:solidFill>
                <a:latin typeface="Calibri"/>
                <a:cs typeface="Calibri"/>
              </a:rPr>
              <a:t>scientific</a:t>
            </a:r>
            <a:r>
              <a:rPr sz="1850" spc="-30" dirty="0">
                <a:solidFill>
                  <a:srgbClr val="5E639F"/>
                </a:solidFill>
                <a:latin typeface="Calibri"/>
                <a:cs typeface="Calibri"/>
              </a:rPr>
              <a:t> </a:t>
            </a:r>
            <a:r>
              <a:rPr sz="1850" spc="-10" dirty="0">
                <a:solidFill>
                  <a:srgbClr val="5E639F"/>
                </a:solidFill>
                <a:latin typeface="Calibri"/>
                <a:cs typeface="Calibri"/>
              </a:rPr>
              <a:t>context.</a:t>
            </a:r>
            <a:endParaRPr sz="1850" dirty="0">
              <a:latin typeface="Calibri"/>
              <a:cs typeface="Calibri"/>
            </a:endParaRPr>
          </a:p>
        </p:txBody>
      </p: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819403" y="3435477"/>
            <a:ext cx="5796915" cy="733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spc="-10" dirty="0"/>
              <a:t>Definition</a:t>
            </a:r>
            <a:r>
              <a:rPr sz="4650" spc="-165" dirty="0"/>
              <a:t> </a:t>
            </a:r>
            <a:r>
              <a:rPr sz="4650" dirty="0"/>
              <a:t>of</a:t>
            </a:r>
            <a:r>
              <a:rPr sz="4650" spc="-105" dirty="0"/>
              <a:t> </a:t>
            </a:r>
            <a:r>
              <a:rPr sz="4650" spc="-10" dirty="0"/>
              <a:t>Personality</a:t>
            </a:r>
            <a:endParaRPr sz="465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19403" y="3035630"/>
            <a:ext cx="12514580" cy="2019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8009"/>
              </a:lnSpc>
            </a:pPr>
            <a:r>
              <a:rPr dirty="0"/>
              <a:t>2.</a:t>
            </a:r>
            <a:r>
              <a:rPr spc="-70" dirty="0"/>
              <a:t> </a:t>
            </a:r>
            <a:r>
              <a:rPr dirty="0"/>
              <a:t>Approaches</a:t>
            </a:r>
            <a:r>
              <a:rPr spc="-60" dirty="0"/>
              <a:t> </a:t>
            </a:r>
            <a:r>
              <a:rPr dirty="0"/>
              <a:t>to</a:t>
            </a:r>
            <a:r>
              <a:rPr spc="-70" dirty="0"/>
              <a:t> </a:t>
            </a:r>
            <a:r>
              <a:rPr dirty="0"/>
              <a:t>Studying</a:t>
            </a:r>
            <a:r>
              <a:rPr spc="-60" dirty="0"/>
              <a:t> </a:t>
            </a:r>
            <a:r>
              <a:rPr spc="-10" dirty="0"/>
              <a:t>Personality Personality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preencoded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76" y="36573"/>
            <a:ext cx="14575536" cy="8174735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917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dirty="0"/>
              <a:t>Main</a:t>
            </a:r>
            <a:r>
              <a:rPr sz="4650" spc="-95" dirty="0"/>
              <a:t> </a:t>
            </a:r>
            <a:r>
              <a:rPr sz="4650" spc="-45" dirty="0"/>
              <a:t>Taxonomies</a:t>
            </a:r>
            <a:r>
              <a:rPr sz="4650" spc="-90" dirty="0"/>
              <a:t> </a:t>
            </a:r>
            <a:r>
              <a:rPr sz="4650" dirty="0"/>
              <a:t>in</a:t>
            </a:r>
            <a:r>
              <a:rPr sz="4650" spc="-114" dirty="0"/>
              <a:t> </a:t>
            </a:r>
            <a:r>
              <a:rPr sz="4650" spc="-10" dirty="0"/>
              <a:t>Personality</a:t>
            </a:r>
            <a:r>
              <a:rPr sz="4650" spc="-114" dirty="0"/>
              <a:t> </a:t>
            </a:r>
            <a:r>
              <a:rPr sz="4650" spc="-10" dirty="0"/>
              <a:t>Psychology</a:t>
            </a:r>
            <a:endParaRPr sz="465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7170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3.</a:t>
            </a:r>
            <a:r>
              <a:rPr spc="-4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Big</a:t>
            </a:r>
            <a:r>
              <a:rPr spc="-35" dirty="0"/>
              <a:t> </a:t>
            </a:r>
            <a:r>
              <a:rPr dirty="0"/>
              <a:t>Five</a:t>
            </a:r>
            <a:r>
              <a:rPr spc="-35" dirty="0"/>
              <a:t> </a:t>
            </a:r>
            <a:r>
              <a:rPr spc="-10" dirty="0"/>
              <a:t>Model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718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50" dirty="0"/>
              <a:t>Overview</a:t>
            </a:r>
            <a:r>
              <a:rPr sz="4650" spc="-85" dirty="0"/>
              <a:t> </a:t>
            </a:r>
            <a:r>
              <a:rPr sz="4650" dirty="0"/>
              <a:t>of</a:t>
            </a:r>
            <a:r>
              <a:rPr sz="4650" spc="-60" dirty="0"/>
              <a:t> </a:t>
            </a:r>
            <a:r>
              <a:rPr sz="4650" dirty="0"/>
              <a:t>the</a:t>
            </a:r>
            <a:r>
              <a:rPr sz="4650" spc="-55" dirty="0"/>
              <a:t> </a:t>
            </a:r>
            <a:r>
              <a:rPr sz="4650" dirty="0"/>
              <a:t>Big</a:t>
            </a:r>
            <a:r>
              <a:rPr sz="4650" spc="-70" dirty="0"/>
              <a:t> </a:t>
            </a:r>
            <a:r>
              <a:rPr sz="4650" spc="-20" dirty="0"/>
              <a:t>Five</a:t>
            </a:r>
            <a:endParaRPr sz="465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554</Words>
  <Application>Microsoft Office PowerPoint</Application>
  <PresentationFormat>Custom</PresentationFormat>
  <Paragraphs>88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Calibri</vt:lpstr>
      <vt:lpstr>Times New Roman</vt:lpstr>
      <vt:lpstr>Office Theme</vt:lpstr>
      <vt:lpstr>Personality, Temperament, and Mood</vt:lpstr>
      <vt:lpstr>CONTENTS</vt:lpstr>
      <vt:lpstr>1. Introduction to Personality</vt:lpstr>
      <vt:lpstr>Importance of Personality in Individual Differences</vt:lpstr>
      <vt:lpstr>Definition of Personality</vt:lpstr>
      <vt:lpstr>2. Approaches to Studying Personality Personality</vt:lpstr>
      <vt:lpstr>Main Taxonomies in Personality Psychology</vt:lpstr>
      <vt:lpstr>3. The Big Five Model</vt:lpstr>
      <vt:lpstr>Overview of the Big Five</vt:lpstr>
      <vt:lpstr>Descriptions of the Big Five Dimensions</vt:lpstr>
      <vt:lpstr>Validity of the Big Five Construct</vt:lpstr>
      <vt:lpstr>4. Myers-Briggs Type Indicator (MBTI)</vt:lpstr>
      <vt:lpstr>Overview of MBTI</vt:lpstr>
      <vt:lpstr>Relevance to Language Learning Learning</vt:lpstr>
      <vt:lpstr>5. Personality and Learning</vt:lpstr>
      <vt:lpstr>Impact on Academic Achievement</vt:lpstr>
      <vt:lpstr>Methodological Issues</vt:lpstr>
      <vt:lpstr>6. Personality and Language Learning</vt:lpstr>
      <vt:lpstr>Importance of Personal Traits in Traits in L2 Acquisition</vt:lpstr>
      <vt:lpstr>Research Findings on Extraversion and Introversion</vt:lpstr>
      <vt:lpstr>Other Studies and Findings</vt:lpstr>
      <vt:lpstr>7. Conclusion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Mokhtar</cp:lastModifiedBy>
  <cp:revision>2</cp:revision>
  <dcterms:created xsi:type="dcterms:W3CDTF">2026-04-26T09:33:20Z</dcterms:created>
  <dcterms:modified xsi:type="dcterms:W3CDTF">2026-04-26T09:42:47Z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2025-04-23T00:00:00Z</vt:filetime>
  </property>
  <property fmtid="{D5CDD505-2E9C-101B-9397-08002B2CF9AE}" pid="4" name="Creator">
    <vt:lpwstr>Microsoft® PowerPoint® LTSC</vt:lpwstr>
  </property>
  <property fmtid="{D5CDD505-2E9C-101B-9397-08002B2CF9AE}" pid="5" name="LastSaved">
    <vt:filetime>2026-04-26T00:00:00Z</vt:filetime>
  </property>
  <property fmtid="{D5CDD505-2E9C-101B-9397-08002B2CF9AE}" pid="6" name="Producer">
    <vt:lpwstr>Microsoft® PowerPoint® LTSC</vt:lpwstr>
  </property>
</Properties>
</file>