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Raleway" panose="020B0604020202020204" charset="0"/>
      <p:regular r:id="rId17"/>
    </p:embeddedFont>
    <p:embeddedFont>
      <p:font typeface="Prata" panose="020B0604020202020204" charset="0"/>
      <p:regular r:id="rId1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10"/>
  </p:normalViewPr>
  <p:slideViewPr>
    <p:cSldViewPr snapToGrid="0" snapToObjects="1">
      <p:cViewPr varScale="1">
        <p:scale>
          <a:sx n="61" d="100"/>
          <a:sy n="61"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8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352355" y="472112"/>
            <a:ext cx="7556421" cy="1240155"/>
          </a:xfrm>
          <a:prstGeom prst="rect">
            <a:avLst/>
          </a:prstGeom>
          <a:noFill/>
          <a:ln/>
        </p:spPr>
        <p:txBody>
          <a:bodyPr wrap="square" lIns="0" tIns="0" rIns="0" bIns="0" rtlCol="0" anchor="t"/>
          <a:lstStyle/>
          <a:p>
            <a:pPr marL="0" indent="0" algn="ctr" rtl="1">
              <a:lnSpc>
                <a:spcPts val="4850"/>
              </a:lnSpc>
              <a:buNone/>
            </a:pPr>
            <a:r>
              <a:rPr lang="en-US" sz="4000" b="1" dirty="0">
                <a:solidFill>
                  <a:srgbClr val="F2E782"/>
                </a:solidFill>
                <a:latin typeface="Arial" panose="020B0604020202020204" pitchFamily="34" charset="0"/>
                <a:ea typeface="Prata" pitchFamily="34" charset="-122"/>
                <a:cs typeface="Arial" panose="020B0604020202020204" pitchFamily="34" charset="0"/>
              </a:rPr>
              <a:t>استراتيجيات التصميم الإشهاري في البيئة الرقمية</a:t>
            </a:r>
            <a:endParaRPr lang="en-US" sz="4000" b="1" dirty="0">
              <a:latin typeface="Arial" panose="020B0604020202020204" pitchFamily="34" charset="0"/>
              <a:cs typeface="Arial" panose="020B0604020202020204" pitchFamily="34" charset="0"/>
            </a:endParaRPr>
          </a:p>
        </p:txBody>
      </p:sp>
      <p:sp>
        <p:nvSpPr>
          <p:cNvPr id="4" name="Text 1"/>
          <p:cNvSpPr/>
          <p:nvPr/>
        </p:nvSpPr>
        <p:spPr>
          <a:xfrm>
            <a:off x="352355" y="2445183"/>
            <a:ext cx="8513379" cy="1338541"/>
          </a:xfrm>
          <a:prstGeom prst="rect">
            <a:avLst/>
          </a:prstGeom>
          <a:noFill/>
          <a:ln/>
        </p:spPr>
        <p:txBody>
          <a:bodyPr wrap="square" lIns="0" tIns="0" rIns="0" bIns="0" rtlCol="0" anchor="t"/>
          <a:lstStyle/>
          <a:p>
            <a:pPr marL="0" indent="0" algn="r" rtl="1">
              <a:lnSpc>
                <a:spcPct val="150000"/>
              </a:lnSpc>
              <a:buNone/>
            </a:pPr>
            <a:r>
              <a:rPr lang="en-US" sz="3600" b="1" dirty="0">
                <a:solidFill>
                  <a:srgbClr val="CFCBBF"/>
                </a:solidFill>
                <a:latin typeface="Arial" panose="020B0604020202020204" pitchFamily="34" charset="0"/>
                <a:ea typeface="Raleway" pitchFamily="34" charset="-122"/>
                <a:cs typeface="Arial" panose="020B0604020202020204" pitchFamily="34" charset="0"/>
              </a:rPr>
              <a:t>شهدت البيئة الإعلانية تحولاً جذرياً مع ظهور الوسائط الرقمية، حيث لم يعد الإعلان مجرد بث رسالة، بل أصبح تفاعلاً مستمراً يعتمد على البيانات والإبداع الموجه. يتطلب التصميم الإشهاري الرقمي الفعال فهماً عميقاً للجمهور الرقمي، واستخداماً استراتيجياً للبيانات، وتبني أساليب إبداعية تخترق "ضوضاء" المحتوى الهائل.</a:t>
            </a:r>
            <a:endParaRPr lang="en-US" sz="36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5982652" y="391595"/>
            <a:ext cx="7556421" cy="1240155"/>
          </a:xfrm>
          <a:prstGeom prst="rect">
            <a:avLst/>
          </a:prstGeom>
          <a:noFill/>
          <a:ln/>
        </p:spPr>
        <p:txBody>
          <a:bodyPr wrap="squar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الخلاصة: دمج الإبداع والبيانات لنجاح الإعلان الرقمي</a:t>
            </a:r>
            <a:endParaRPr lang="en-US" sz="3900" b="1" dirty="0">
              <a:latin typeface="Arial" panose="020B0604020202020204" pitchFamily="34" charset="0"/>
              <a:cs typeface="Arial" panose="020B0604020202020204" pitchFamily="34" charset="0"/>
            </a:endParaRPr>
          </a:p>
        </p:txBody>
      </p:sp>
      <p:sp>
        <p:nvSpPr>
          <p:cNvPr id="4" name="Text 1"/>
          <p:cNvSpPr/>
          <p:nvPr/>
        </p:nvSpPr>
        <p:spPr>
          <a:xfrm>
            <a:off x="6178431" y="1886605"/>
            <a:ext cx="7556421" cy="952619"/>
          </a:xfrm>
          <a:prstGeom prst="rect">
            <a:avLst/>
          </a:prstGeom>
          <a:noFill/>
          <a:ln/>
        </p:spPr>
        <p:txBody>
          <a:bodyPr wrap="square" lIns="0" tIns="0" rIns="0" bIns="0" rtlCol="0" anchor="t"/>
          <a:lstStyle/>
          <a:p>
            <a:pPr marL="0" indent="0" algn="r" rtl="1">
              <a:lnSpc>
                <a:spcPct val="1500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يتطلب التصميم الإشهاري في البيئة الرقمية دمجاً متوازناً بين الإبداع الموجه بالبيانات والجرأة في كسر القواعد. يجب على المصممين والإستراتيجيين تبني نهج شامل يجمع بين أفضل ما في العالمين</a:t>
            </a:r>
            <a:r>
              <a:rPr lang="en-US" sz="1550" dirty="0">
                <a:solidFill>
                  <a:srgbClr val="CFCBBF"/>
                </a:solidFill>
                <a:latin typeface="Raleway" pitchFamily="34" charset="0"/>
                <a:ea typeface="Raleway" pitchFamily="34" charset="-122"/>
                <a:cs typeface="Raleway" pitchFamily="34" charset="-120"/>
              </a:rPr>
              <a:t>.</a:t>
            </a:r>
            <a:endParaRPr lang="en-US" sz="1550" dirty="0"/>
          </a:p>
        </p:txBody>
      </p:sp>
      <p:sp>
        <p:nvSpPr>
          <p:cNvPr id="5" name="Shape 2"/>
          <p:cNvSpPr/>
          <p:nvPr/>
        </p:nvSpPr>
        <p:spPr>
          <a:xfrm>
            <a:off x="10157579" y="4070152"/>
            <a:ext cx="3679031" cy="1461016"/>
          </a:xfrm>
          <a:prstGeom prst="roundRect">
            <a:avLst>
              <a:gd name="adj" fmla="val 32603"/>
            </a:avLst>
          </a:prstGeom>
          <a:solidFill>
            <a:srgbClr val="3A3B3C"/>
          </a:solidFill>
          <a:ln/>
        </p:spPr>
      </p:sp>
      <p:sp>
        <p:nvSpPr>
          <p:cNvPr id="6" name="Text 3"/>
          <p:cNvSpPr/>
          <p:nvPr/>
        </p:nvSpPr>
        <p:spPr>
          <a:xfrm>
            <a:off x="10621320" y="417296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تبني الإبداع التفاعلي</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7" name="Text 4"/>
          <p:cNvSpPr/>
          <p:nvPr/>
        </p:nvSpPr>
        <p:spPr>
          <a:xfrm>
            <a:off x="10355937" y="4697730"/>
            <a:ext cx="3282315" cy="635079"/>
          </a:xfrm>
          <a:prstGeom prst="rect">
            <a:avLst/>
          </a:prstGeom>
          <a:noFill/>
          <a:ln/>
        </p:spPr>
        <p:txBody>
          <a:bodyPr wrap="squar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تصميم إعلانات لا تُشاهد فقط، بل يُتفاعل معها لخلق تجربة غامرة.</a:t>
            </a:r>
            <a:endParaRPr lang="en-US" sz="2000" b="1" dirty="0">
              <a:latin typeface="Arial" panose="020B0604020202020204" pitchFamily="34" charset="0"/>
              <a:cs typeface="Arial" panose="020B0604020202020204" pitchFamily="34" charset="0"/>
            </a:endParaRPr>
          </a:p>
        </p:txBody>
      </p:sp>
      <p:sp>
        <p:nvSpPr>
          <p:cNvPr id="8" name="Shape 5"/>
          <p:cNvSpPr/>
          <p:nvPr/>
        </p:nvSpPr>
        <p:spPr>
          <a:xfrm>
            <a:off x="6280190" y="4070152"/>
            <a:ext cx="3679031" cy="1461016"/>
          </a:xfrm>
          <a:prstGeom prst="roundRect">
            <a:avLst>
              <a:gd name="adj" fmla="val 32603"/>
            </a:avLst>
          </a:prstGeom>
          <a:solidFill>
            <a:srgbClr val="3A3B3C"/>
          </a:solidFill>
          <a:ln/>
        </p:spPr>
      </p:sp>
      <p:sp>
        <p:nvSpPr>
          <p:cNvPr id="9" name="Text 6"/>
          <p:cNvSpPr/>
          <p:nvPr/>
        </p:nvSpPr>
        <p:spPr>
          <a:xfrm>
            <a:off x="6581537" y="417296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الاستناد إلى البيانات</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 7"/>
          <p:cNvSpPr/>
          <p:nvPr/>
        </p:nvSpPr>
        <p:spPr>
          <a:xfrm>
            <a:off x="6478547" y="4665318"/>
            <a:ext cx="3282315" cy="635079"/>
          </a:xfrm>
          <a:prstGeom prst="rect">
            <a:avLst/>
          </a:prstGeom>
          <a:noFill/>
          <a:ln/>
        </p:spPr>
        <p:txBody>
          <a:bodyPr wrap="squar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استخدام التحليل السلوكي لتوجيه قرارات التصميم والاستهداف بدقة.</a:t>
            </a:r>
            <a:endParaRPr lang="en-US" sz="2000" b="1" dirty="0">
              <a:latin typeface="Arial" panose="020B0604020202020204" pitchFamily="34" charset="0"/>
              <a:cs typeface="Arial" panose="020B0604020202020204" pitchFamily="34" charset="0"/>
            </a:endParaRPr>
          </a:p>
        </p:txBody>
      </p:sp>
      <p:sp>
        <p:nvSpPr>
          <p:cNvPr id="11" name="Shape 8"/>
          <p:cNvSpPr/>
          <p:nvPr/>
        </p:nvSpPr>
        <p:spPr>
          <a:xfrm>
            <a:off x="6280190" y="5729526"/>
            <a:ext cx="7556421" cy="1143476"/>
          </a:xfrm>
          <a:prstGeom prst="roundRect">
            <a:avLst>
              <a:gd name="adj" fmla="val 41657"/>
            </a:avLst>
          </a:prstGeom>
          <a:solidFill>
            <a:srgbClr val="3A3B3C"/>
          </a:solidFill>
          <a:ln/>
        </p:spPr>
      </p:sp>
      <p:sp>
        <p:nvSpPr>
          <p:cNvPr id="12" name="Text 9"/>
          <p:cNvSpPr/>
          <p:nvPr/>
        </p:nvSpPr>
        <p:spPr>
          <a:xfrm>
            <a:off x="8558133" y="5848588"/>
            <a:ext cx="2797016"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المزج بين الكلاسيكي والرقمي</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3" name="Text 10"/>
          <p:cNvSpPr/>
          <p:nvPr/>
        </p:nvSpPr>
        <p:spPr>
          <a:xfrm>
            <a:off x="6478548" y="6357104"/>
            <a:ext cx="7159704"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تطبيق استراتيجيات النجم والقطيعة في سياق المؤثرين والمحتوى الفيروسي.</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877973" y="1183957"/>
            <a:ext cx="8128278" cy="620078"/>
          </a:xfrm>
          <a:prstGeom prst="rect">
            <a:avLst/>
          </a:prstGeom>
          <a:noFill/>
          <a:ln/>
        </p:spPr>
        <p:txBody>
          <a:bodyPr wrap="non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مقدمة: التحول الإشهاري في العصر الرقمي</a:t>
            </a:r>
            <a:endParaRPr lang="en-US" sz="3900" b="1" dirty="0">
              <a:latin typeface="Arial" panose="020B0604020202020204" pitchFamily="34" charset="0"/>
              <a:cs typeface="Arial" panose="020B0604020202020204" pitchFamily="34" charset="0"/>
            </a:endParaRPr>
          </a:p>
        </p:txBody>
      </p:sp>
      <p:sp>
        <p:nvSpPr>
          <p:cNvPr id="3" name="Shape 1"/>
          <p:cNvSpPr/>
          <p:nvPr/>
        </p:nvSpPr>
        <p:spPr>
          <a:xfrm>
            <a:off x="9621322" y="3066693"/>
            <a:ext cx="4215289" cy="2254687"/>
          </a:xfrm>
          <a:prstGeom prst="roundRect">
            <a:avLst>
              <a:gd name="adj" fmla="val 1320"/>
            </a:avLst>
          </a:prstGeom>
          <a:solidFill>
            <a:srgbClr val="3A3B3C"/>
          </a:solidFill>
          <a:ln/>
        </p:spPr>
      </p:sp>
      <p:pic>
        <p:nvPicPr>
          <p:cNvPr id="4" name="Image 0" descr="preencoded.png"/>
          <p:cNvPicPr>
            <a:picLocks noChangeAspect="1"/>
          </p:cNvPicPr>
          <p:nvPr/>
        </p:nvPicPr>
        <p:blipFill>
          <a:blip r:embed="rId3"/>
          <a:stretch>
            <a:fillRect/>
          </a:stretch>
        </p:blipFill>
        <p:spPr>
          <a:xfrm>
            <a:off x="13042940" y="3265051"/>
            <a:ext cx="595313" cy="595313"/>
          </a:xfrm>
          <a:prstGeom prst="rect">
            <a:avLst/>
          </a:prstGeom>
        </p:spPr>
      </p:pic>
      <p:sp>
        <p:nvSpPr>
          <p:cNvPr id="6" name="Text 2"/>
          <p:cNvSpPr/>
          <p:nvPr/>
        </p:nvSpPr>
        <p:spPr>
          <a:xfrm>
            <a:off x="9819680" y="3272035"/>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التحول الرقمي</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7" name="Text 3"/>
          <p:cNvSpPr/>
          <p:nvPr/>
        </p:nvSpPr>
        <p:spPr>
          <a:xfrm>
            <a:off x="9819680" y="4058722"/>
            <a:ext cx="3818573" cy="635079"/>
          </a:xfrm>
          <a:prstGeom prst="rect">
            <a:avLst/>
          </a:prstGeom>
          <a:noFill/>
          <a:ln/>
        </p:spPr>
        <p:txBody>
          <a:bodyPr wrap="square" lIns="0" tIns="0" rIns="0" bIns="0" rtlCol="0" anchor="t"/>
          <a:lstStyle/>
          <a:p>
            <a:pPr marL="0" indent="0" algn="ct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تغير جذري في المشهد الإعلاني بفضل الوسائط الرقمية.</a:t>
            </a:r>
            <a:endParaRPr lang="en-US" sz="2400" b="1" dirty="0">
              <a:latin typeface="Arial" panose="020B0604020202020204" pitchFamily="34" charset="0"/>
              <a:cs typeface="Arial" panose="020B0604020202020204" pitchFamily="34" charset="0"/>
            </a:endParaRPr>
          </a:p>
        </p:txBody>
      </p:sp>
      <p:sp>
        <p:nvSpPr>
          <p:cNvPr id="8" name="Shape 4"/>
          <p:cNvSpPr/>
          <p:nvPr/>
        </p:nvSpPr>
        <p:spPr>
          <a:xfrm>
            <a:off x="5207556" y="3066693"/>
            <a:ext cx="4215408" cy="2254687"/>
          </a:xfrm>
          <a:prstGeom prst="roundRect">
            <a:avLst>
              <a:gd name="adj" fmla="val 1320"/>
            </a:avLst>
          </a:prstGeom>
          <a:solidFill>
            <a:srgbClr val="3A3B3C"/>
          </a:solidFill>
          <a:ln/>
        </p:spPr>
      </p:sp>
      <p:pic>
        <p:nvPicPr>
          <p:cNvPr id="9" name="Image 2" descr="preencoded.png"/>
          <p:cNvPicPr>
            <a:picLocks noChangeAspect="1"/>
          </p:cNvPicPr>
          <p:nvPr/>
        </p:nvPicPr>
        <p:blipFill>
          <a:blip r:embed="rId4"/>
          <a:stretch>
            <a:fillRect/>
          </a:stretch>
        </p:blipFill>
        <p:spPr>
          <a:xfrm>
            <a:off x="8629293" y="3265051"/>
            <a:ext cx="595313" cy="595313"/>
          </a:xfrm>
          <a:prstGeom prst="rect">
            <a:avLst/>
          </a:prstGeom>
        </p:spPr>
      </p:pic>
      <p:sp>
        <p:nvSpPr>
          <p:cNvPr id="11" name="Text 5"/>
          <p:cNvSpPr/>
          <p:nvPr/>
        </p:nvSpPr>
        <p:spPr>
          <a:xfrm>
            <a:off x="5677972" y="3312081"/>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الاعتماد على البيانات</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2" name="Text 6"/>
          <p:cNvSpPr/>
          <p:nvPr/>
        </p:nvSpPr>
        <p:spPr>
          <a:xfrm>
            <a:off x="5323820" y="3902430"/>
            <a:ext cx="3818692" cy="635079"/>
          </a:xfrm>
          <a:prstGeom prst="rect">
            <a:avLst/>
          </a:prstGeom>
          <a:noFill/>
          <a:ln/>
        </p:spPr>
        <p:txBody>
          <a:bodyPr wrap="square" lIns="0" tIns="0" rIns="0" bIns="0" rtlCol="0" anchor="t"/>
          <a:lstStyle/>
          <a:p>
            <a:pPr marL="0" indent="0" algn="ct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الإعلان أصبح تفاعلاً مستمراً يعتمد على البيانات الدقيقة.</a:t>
            </a:r>
            <a:endParaRPr lang="en-US" sz="2400" b="1" dirty="0">
              <a:latin typeface="Arial" panose="020B0604020202020204" pitchFamily="34" charset="0"/>
              <a:cs typeface="Arial" panose="020B0604020202020204" pitchFamily="34" charset="0"/>
            </a:endParaRPr>
          </a:p>
        </p:txBody>
      </p:sp>
      <p:sp>
        <p:nvSpPr>
          <p:cNvPr id="13" name="Shape 7"/>
          <p:cNvSpPr/>
          <p:nvPr/>
        </p:nvSpPr>
        <p:spPr>
          <a:xfrm>
            <a:off x="793909" y="3066693"/>
            <a:ext cx="4215289" cy="2254687"/>
          </a:xfrm>
          <a:prstGeom prst="roundRect">
            <a:avLst>
              <a:gd name="adj" fmla="val 1320"/>
            </a:avLst>
          </a:prstGeom>
          <a:solidFill>
            <a:srgbClr val="3A3B3C"/>
          </a:solidFill>
          <a:ln/>
        </p:spPr>
        <p:txBody>
          <a:bodyPr/>
          <a:lstStyle/>
          <a:p>
            <a:endParaRPr lang="fr-FR" dirty="0"/>
          </a:p>
        </p:txBody>
      </p:sp>
      <p:pic>
        <p:nvPicPr>
          <p:cNvPr id="14" name="Image 4" descr="preencoded.png"/>
          <p:cNvPicPr>
            <a:picLocks noChangeAspect="1"/>
          </p:cNvPicPr>
          <p:nvPr/>
        </p:nvPicPr>
        <p:blipFill>
          <a:blip r:embed="rId5"/>
          <a:stretch>
            <a:fillRect/>
          </a:stretch>
        </p:blipFill>
        <p:spPr>
          <a:xfrm>
            <a:off x="4215527" y="3265051"/>
            <a:ext cx="595313" cy="595313"/>
          </a:xfrm>
          <a:prstGeom prst="rect">
            <a:avLst/>
          </a:prstGeom>
        </p:spPr>
      </p:pic>
      <p:sp>
        <p:nvSpPr>
          <p:cNvPr id="16" name="Text 8"/>
          <p:cNvSpPr/>
          <p:nvPr/>
        </p:nvSpPr>
        <p:spPr>
          <a:xfrm>
            <a:off x="1089481" y="3312081"/>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الإبداع الموجه</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7" name="Text 9"/>
          <p:cNvSpPr/>
          <p:nvPr/>
        </p:nvSpPr>
        <p:spPr>
          <a:xfrm>
            <a:off x="992267" y="3955792"/>
            <a:ext cx="3818573" cy="635079"/>
          </a:xfrm>
          <a:prstGeom prst="rect">
            <a:avLst/>
          </a:prstGeom>
          <a:noFill/>
          <a:ln/>
        </p:spPr>
        <p:txBody>
          <a:bodyPr wrap="square" lIns="0" tIns="0" rIns="0" bIns="0" rtlCol="0" anchor="t"/>
          <a:lstStyle/>
          <a:p>
            <a:pPr marL="0" indent="0" algn="ctr" rtl="1">
              <a:lnSpc>
                <a:spcPct val="150000"/>
              </a:lnSpc>
              <a:buNone/>
            </a:pP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ضرورة</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تبني</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أساليب</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إبداعية</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لاختراق</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ضوضاء</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المحتوى</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b="1" dirty="0" err="1" smtClean="0">
                <a:solidFill>
                  <a:srgbClr val="CFCBBF"/>
                </a:solidFill>
                <a:latin typeface="Arial" panose="020B0604020202020204" pitchFamily="34" charset="0"/>
                <a:ea typeface="Raleway" pitchFamily="34" charset="-122"/>
                <a:cs typeface="Arial" panose="020B0604020202020204" pitchFamily="34" charset="0"/>
              </a:rPr>
              <a:t>الهائل</a:t>
            </a:r>
            <a:r>
              <a:rPr lang="en-US" sz="2400" b="1" dirty="0" smtClean="0">
                <a:solidFill>
                  <a:srgbClr val="CFCBBF"/>
                </a:solidFill>
                <a:latin typeface="Arial" panose="020B0604020202020204" pitchFamily="34" charset="0"/>
                <a:ea typeface="Raleway" pitchFamily="34" charset="-122"/>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8" name="Text 10"/>
          <p:cNvSpPr/>
          <p:nvPr/>
        </p:nvSpPr>
        <p:spPr>
          <a:xfrm>
            <a:off x="397013" y="5839577"/>
            <a:ext cx="13042821" cy="63507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لم يعد الإعلان مجرد بث رسالة، بل أصبح تفاعلاً مستمراً يعتمد على البيانات والإبداع الموجه. يتطلب التصميم الإشهاري الرقمي الفعال فهماً عميقاً للجمهور الرقمي، واستخداماً استراتيجياً للبيانات، وتبني أساليب إبداعية تخترق "ضوضاء" المحتوى الهائل.</a:t>
            </a: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1622643" y="2821304"/>
            <a:ext cx="12025908" cy="620078"/>
          </a:xfrm>
          <a:prstGeom prst="rect">
            <a:avLst/>
          </a:prstGeom>
          <a:noFill/>
          <a:ln/>
        </p:spPr>
        <p:txBody>
          <a:bodyPr wrap="none" lIns="0" tIns="0" rIns="0" bIns="0" rtlCol="0" anchor="t"/>
          <a:lstStyle/>
          <a:p>
            <a:pPr marL="0" indent="0" algn="r" rtl="1">
              <a:lnSpc>
                <a:spcPts val="4850"/>
              </a:lnSpc>
              <a:buNone/>
            </a:pPr>
            <a:r>
              <a:rPr lang="en-US" sz="3900" dirty="0">
                <a:solidFill>
                  <a:srgbClr val="F2E782"/>
                </a:solidFill>
                <a:latin typeface="Arial" panose="020B0604020202020204" pitchFamily="34" charset="0"/>
                <a:ea typeface="Prata" pitchFamily="34" charset="-122"/>
                <a:cs typeface="Arial" panose="020B0604020202020204" pitchFamily="34" charset="0"/>
              </a:rPr>
              <a:t>المحور الأول: الإبداع الرقمي وتصميم الإعلانات الملائمة للجمهور</a:t>
            </a:r>
            <a:endParaRPr lang="en-US" sz="3900" dirty="0">
              <a:latin typeface="Arial" panose="020B0604020202020204" pitchFamily="34" charset="0"/>
              <a:cs typeface="Arial" panose="020B0604020202020204" pitchFamily="34" charset="0"/>
            </a:endParaRPr>
          </a:p>
        </p:txBody>
      </p:sp>
      <p:sp>
        <p:nvSpPr>
          <p:cNvPr id="4" name="Text 1"/>
          <p:cNvSpPr/>
          <p:nvPr/>
        </p:nvSpPr>
        <p:spPr>
          <a:xfrm>
            <a:off x="626030" y="3662600"/>
            <a:ext cx="13042821" cy="63507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الإبداع الرقمي هو القدرة على تصميم إعلانات لا تكتفي بجذب الانتباه، بل تخلق تجربة تفاعلية وشخصية للمستخدم الرقمي. هذا يتطلب فهماً عميقاً لخصائص الجمهور الرقمي وكيفية التفاعل معه.</a:t>
            </a:r>
            <a:endParaRPr lang="en-US" sz="2400" b="1" dirty="0">
              <a:latin typeface="Arial" panose="020B0604020202020204" pitchFamily="34" charset="0"/>
              <a:cs typeface="Arial" panose="020B0604020202020204" pitchFamily="34" charset="0"/>
            </a:endParaRPr>
          </a:p>
        </p:txBody>
      </p:sp>
      <p:sp>
        <p:nvSpPr>
          <p:cNvPr id="5" name="Shape 2"/>
          <p:cNvSpPr/>
          <p:nvPr/>
        </p:nvSpPr>
        <p:spPr>
          <a:xfrm>
            <a:off x="7414379" y="5489853"/>
            <a:ext cx="6422231" cy="2046064"/>
          </a:xfrm>
          <a:prstGeom prst="roundRect">
            <a:avLst>
              <a:gd name="adj" fmla="val 7282"/>
            </a:avLst>
          </a:prstGeom>
          <a:solidFill>
            <a:srgbClr val="1B1C1D"/>
          </a:solidFill>
          <a:ln w="22860">
            <a:solidFill>
              <a:srgbClr val="535455"/>
            </a:solidFill>
            <a:prstDash val="solid"/>
          </a:ln>
        </p:spPr>
      </p:sp>
      <p:pic>
        <p:nvPicPr>
          <p:cNvPr id="6" name="Image 1" descr="preencoded.png"/>
          <p:cNvPicPr>
            <a:picLocks noChangeAspect="1"/>
          </p:cNvPicPr>
          <p:nvPr/>
        </p:nvPicPr>
        <p:blipFill>
          <a:blip r:embed="rId3"/>
          <a:stretch>
            <a:fillRect/>
          </a:stretch>
        </p:blipFill>
        <p:spPr>
          <a:xfrm>
            <a:off x="13768030" y="5489853"/>
            <a:ext cx="91440" cy="1506736"/>
          </a:xfrm>
          <a:prstGeom prst="rect">
            <a:avLst/>
          </a:prstGeom>
        </p:spPr>
      </p:pic>
      <p:sp>
        <p:nvSpPr>
          <p:cNvPr id="7" name="Text 3"/>
          <p:cNvSpPr/>
          <p:nvPr/>
        </p:nvSpPr>
        <p:spPr>
          <a:xfrm>
            <a:off x="11065907" y="5711071"/>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rgbClr val="CFCBBF"/>
                </a:solidFill>
                <a:latin typeface="Arial" panose="020B0604020202020204" pitchFamily="34" charset="0"/>
                <a:ea typeface="Prata" pitchFamily="34" charset="-122"/>
                <a:cs typeface="Arial" panose="020B0604020202020204" pitchFamily="34" charset="0"/>
              </a:rPr>
              <a:t>التفاعلية</a:t>
            </a:r>
            <a:endParaRPr lang="en-US" sz="2400" b="1" dirty="0">
              <a:latin typeface="Arial" panose="020B0604020202020204" pitchFamily="34" charset="0"/>
              <a:cs typeface="Arial" panose="020B0604020202020204" pitchFamily="34" charset="0"/>
            </a:endParaRPr>
          </a:p>
        </p:txBody>
      </p:sp>
      <p:sp>
        <p:nvSpPr>
          <p:cNvPr id="8" name="Text 4"/>
          <p:cNvSpPr/>
          <p:nvPr/>
        </p:nvSpPr>
        <p:spPr>
          <a:xfrm>
            <a:off x="7500104" y="5924907"/>
            <a:ext cx="6155293" cy="635079"/>
          </a:xfrm>
          <a:prstGeom prst="rect">
            <a:avLst/>
          </a:prstGeom>
          <a:noFill/>
          <a:ln/>
        </p:spPr>
        <p:txBody>
          <a:bodyPr wrap="square" lIns="0" tIns="0" rIns="0" bIns="0" rtlCol="0" anchor="t"/>
          <a:lstStyle/>
          <a:p>
            <a:pPr marL="0" indent="0" algn="r" rtl="1">
              <a:lnSpc>
                <a:spcPct val="1500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تصميم إعلانات تشجع المستخدم على التفاعل المباشر، مما يزيد من معدلات المشاركة ويعمق العلاقة بين المستهلك والعلامة التجارية.</a:t>
            </a:r>
            <a:endParaRPr lang="en-US" sz="2400" dirty="0">
              <a:latin typeface="Arial" panose="020B0604020202020204" pitchFamily="34" charset="0"/>
              <a:cs typeface="Arial" panose="020B0604020202020204" pitchFamily="34" charset="0"/>
            </a:endParaRPr>
          </a:p>
        </p:txBody>
      </p:sp>
      <p:sp>
        <p:nvSpPr>
          <p:cNvPr id="9" name="Shape 5"/>
          <p:cNvSpPr/>
          <p:nvPr/>
        </p:nvSpPr>
        <p:spPr>
          <a:xfrm>
            <a:off x="793790" y="5489853"/>
            <a:ext cx="6422231" cy="2046064"/>
          </a:xfrm>
          <a:prstGeom prst="roundRect">
            <a:avLst>
              <a:gd name="adj" fmla="val 7282"/>
            </a:avLst>
          </a:prstGeom>
          <a:solidFill>
            <a:srgbClr val="1B1C1D"/>
          </a:solidFill>
          <a:ln w="22860">
            <a:solidFill>
              <a:srgbClr val="535455"/>
            </a:solidFill>
            <a:prstDash val="solid"/>
          </a:ln>
        </p:spPr>
      </p:sp>
      <p:pic>
        <p:nvPicPr>
          <p:cNvPr id="10" name="Image 2" descr="preencoded.png"/>
          <p:cNvPicPr>
            <a:picLocks noChangeAspect="1"/>
          </p:cNvPicPr>
          <p:nvPr/>
        </p:nvPicPr>
        <p:blipFill>
          <a:blip r:embed="rId3"/>
          <a:stretch>
            <a:fillRect/>
          </a:stretch>
        </p:blipFill>
        <p:spPr>
          <a:xfrm>
            <a:off x="7147441" y="5489853"/>
            <a:ext cx="91440" cy="1506736"/>
          </a:xfrm>
          <a:prstGeom prst="rect">
            <a:avLst/>
          </a:prstGeom>
        </p:spPr>
      </p:pic>
      <p:sp>
        <p:nvSpPr>
          <p:cNvPr id="11" name="Text 6"/>
          <p:cNvSpPr/>
          <p:nvPr/>
        </p:nvSpPr>
        <p:spPr>
          <a:xfrm>
            <a:off x="4445318" y="5711071"/>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rgbClr val="CFCBBF"/>
                </a:solidFill>
                <a:latin typeface="Arial" panose="020B0604020202020204" pitchFamily="34" charset="0"/>
                <a:ea typeface="Prata" pitchFamily="34" charset="-122"/>
                <a:cs typeface="Arial" panose="020B0604020202020204" pitchFamily="34" charset="0"/>
              </a:rPr>
              <a:t>التخصيص</a:t>
            </a:r>
            <a:endParaRPr lang="en-US" sz="2400" b="1" dirty="0">
              <a:latin typeface="Arial" panose="020B0604020202020204" pitchFamily="34" charset="0"/>
              <a:cs typeface="Arial" panose="020B0604020202020204" pitchFamily="34" charset="0"/>
            </a:endParaRPr>
          </a:p>
        </p:txBody>
      </p:sp>
      <p:sp>
        <p:nvSpPr>
          <p:cNvPr id="12" name="Text 7"/>
          <p:cNvSpPr/>
          <p:nvPr/>
        </p:nvSpPr>
        <p:spPr>
          <a:xfrm>
            <a:off x="784384" y="6021229"/>
            <a:ext cx="6263878" cy="635079"/>
          </a:xfrm>
          <a:prstGeom prst="rect">
            <a:avLst/>
          </a:prstGeom>
          <a:noFill/>
          <a:ln/>
        </p:spPr>
        <p:txBody>
          <a:bodyPr wrap="square" lIns="0" tIns="0" rIns="0" bIns="0" rtlCol="0" anchor="t"/>
          <a:lstStyle/>
          <a:p>
            <a:pPr marL="0" indent="0" algn="r" rtl="1">
              <a:lnSpc>
                <a:spcPct val="1500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استخدام بيانات المستخدم لتقديم إعلانات مصممة خصيصاً، مما يضمن وصول الرسالة المناسبة للشخص المناسب في الوقت المناسب.</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94007" y="2586157"/>
            <a:ext cx="6542603" cy="620078"/>
          </a:xfrm>
          <a:prstGeom prst="rect">
            <a:avLst/>
          </a:prstGeom>
          <a:noFill/>
          <a:ln/>
        </p:spPr>
        <p:txBody>
          <a:bodyPr wrap="non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خصائص الإبداع الرقمي في الإعلان</a:t>
            </a:r>
            <a:endParaRPr lang="en-US" sz="3900" b="1" dirty="0">
              <a:latin typeface="Arial" panose="020B0604020202020204" pitchFamily="34" charset="0"/>
              <a:cs typeface="Arial" panose="020B0604020202020204" pitchFamily="34" charset="0"/>
            </a:endParaRPr>
          </a:p>
        </p:txBody>
      </p:sp>
      <p:sp>
        <p:nvSpPr>
          <p:cNvPr id="4" name="Text 1"/>
          <p:cNvSpPr/>
          <p:nvPr/>
        </p:nvSpPr>
        <p:spPr>
          <a:xfrm>
            <a:off x="10611564" y="372082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السرد القصصي</a:t>
            </a:r>
            <a:endParaRPr lang="en-US" sz="2400" b="1" dirty="0">
              <a:solidFill>
                <a:schemeClr val="accent2"/>
              </a:solidFill>
              <a:latin typeface="Arial" panose="020B0604020202020204" pitchFamily="34" charset="0"/>
              <a:cs typeface="Arial" panose="020B0604020202020204" pitchFamily="34" charset="0"/>
            </a:endParaRPr>
          </a:p>
        </p:txBody>
      </p:sp>
      <p:sp>
        <p:nvSpPr>
          <p:cNvPr id="5" name="Text 2"/>
          <p:cNvSpPr/>
          <p:nvPr/>
        </p:nvSpPr>
        <p:spPr>
          <a:xfrm>
            <a:off x="10132991" y="4150042"/>
            <a:ext cx="3438049" cy="1509779"/>
          </a:xfrm>
          <a:prstGeom prst="rect">
            <a:avLst/>
          </a:prstGeom>
          <a:noFill/>
          <a:ln/>
        </p:spPr>
        <p:txBody>
          <a:bodyPr wrap="square" lIns="0" tIns="0" rIns="0" bIns="0" rtlCol="0" anchor="t"/>
          <a:lstStyle/>
          <a:p>
            <a:pPr marL="0" indent="0" algn="r" rtl="1">
              <a:lnSpc>
                <a:spcPct val="1500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بناء قصص قصيرة ومؤثرة تتناسب مع طبيعة المنصات الرقمية، مما يساعد على بناء رابط عاطفي مع الجمهور.</a:t>
            </a:r>
            <a:endParaRPr lang="en-US" sz="2000" b="1" dirty="0">
              <a:latin typeface="Arial" panose="020B0604020202020204" pitchFamily="34" charset="0"/>
              <a:cs typeface="Arial" panose="020B0604020202020204" pitchFamily="34" charset="0"/>
            </a:endParaRPr>
          </a:p>
        </p:txBody>
      </p:sp>
      <p:sp>
        <p:nvSpPr>
          <p:cNvPr id="7" name="Text 3"/>
          <p:cNvSpPr/>
          <p:nvPr/>
        </p:nvSpPr>
        <p:spPr>
          <a:xfrm>
            <a:off x="6181368" y="372082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التكيف مع المنصة</a:t>
            </a:r>
            <a:endParaRPr lang="en-US" sz="2400" b="1" dirty="0">
              <a:solidFill>
                <a:schemeClr val="accent2"/>
              </a:solidFill>
              <a:latin typeface="Arial" panose="020B0604020202020204" pitchFamily="34" charset="0"/>
              <a:cs typeface="Arial" panose="020B0604020202020204" pitchFamily="34" charset="0"/>
            </a:endParaRPr>
          </a:p>
        </p:txBody>
      </p:sp>
      <p:sp>
        <p:nvSpPr>
          <p:cNvPr id="8" name="Text 4"/>
          <p:cNvSpPr/>
          <p:nvPr/>
        </p:nvSpPr>
        <p:spPr>
          <a:xfrm>
            <a:off x="5224105" y="4200905"/>
            <a:ext cx="3438168" cy="952619"/>
          </a:xfrm>
          <a:prstGeom prst="rect">
            <a:avLst/>
          </a:prstGeom>
          <a:noFill/>
          <a:ln/>
        </p:spPr>
        <p:txBody>
          <a:bodyPr wrap="square" lIns="0" tIns="0" rIns="0" bIns="0" rtlCol="0" anchor="t"/>
          <a:lstStyle/>
          <a:p>
            <a:pPr marL="0" indent="0" algn="r" rtl="1">
              <a:lnSpc>
                <a:spcPts val="25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تصميم الإعلان بحيث يتناسب مع خصائص كل منصة رقمية، مما يضمن تجربة مستخدم سلسة وغير مزعجة.</a:t>
            </a:r>
            <a:endParaRPr lang="en-US" sz="2400" dirty="0">
              <a:latin typeface="Arial" panose="020B0604020202020204" pitchFamily="34" charset="0"/>
              <a:cs typeface="Arial" panose="020B0604020202020204" pitchFamily="34" charset="0"/>
            </a:endParaRPr>
          </a:p>
        </p:txBody>
      </p:sp>
      <p:sp>
        <p:nvSpPr>
          <p:cNvPr id="10" name="Text 5"/>
          <p:cNvSpPr/>
          <p:nvPr/>
        </p:nvSpPr>
        <p:spPr>
          <a:xfrm>
            <a:off x="1751052" y="372082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التركيز على القيمة الفورية</a:t>
            </a:r>
            <a:endParaRPr lang="en-US" sz="2400" b="1" dirty="0">
              <a:solidFill>
                <a:schemeClr val="accent2"/>
              </a:solidFill>
              <a:latin typeface="Arial" panose="020B0604020202020204" pitchFamily="34" charset="0"/>
              <a:cs typeface="Arial" panose="020B0604020202020204" pitchFamily="34" charset="0"/>
            </a:endParaRPr>
          </a:p>
        </p:txBody>
      </p:sp>
      <p:sp>
        <p:nvSpPr>
          <p:cNvPr id="11" name="Text 6"/>
          <p:cNvSpPr/>
          <p:nvPr/>
        </p:nvSpPr>
        <p:spPr>
          <a:xfrm>
            <a:off x="793790" y="4201050"/>
            <a:ext cx="3438168" cy="635079"/>
          </a:xfrm>
          <a:prstGeom prst="rect">
            <a:avLst/>
          </a:prstGeom>
          <a:noFill/>
          <a:ln/>
        </p:spPr>
        <p:txBody>
          <a:bodyPr wrap="square" lIns="0" tIns="0" rIns="0" bIns="0" rtlCol="0" anchor="t"/>
          <a:lstStyle/>
          <a:p>
            <a:pPr marL="0" indent="0" algn="r" rtl="1">
              <a:lnSpc>
                <a:spcPts val="25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يجب أن يقدم الإعلان الرقمي قيمة أو معلومة مفيدة في الثواني الأولى لجذب الانتباه.</a:t>
            </a:r>
            <a:endParaRPr lang="en-US" sz="2400" dirty="0">
              <a:latin typeface="Arial" panose="020B0604020202020204" pitchFamily="34" charset="0"/>
              <a:cs typeface="Arial" panose="020B0604020202020204" pitchFamily="34" charset="0"/>
            </a:endParaRPr>
          </a:p>
        </p:txBody>
      </p:sp>
      <p:sp>
        <p:nvSpPr>
          <p:cNvPr id="12" name="Text 7"/>
          <p:cNvSpPr/>
          <p:nvPr/>
        </p:nvSpPr>
        <p:spPr>
          <a:xfrm>
            <a:off x="772596" y="6902456"/>
            <a:ext cx="13042821" cy="317540"/>
          </a:xfrm>
          <a:prstGeom prst="rect">
            <a:avLst/>
          </a:prstGeom>
          <a:noFill/>
          <a:ln/>
        </p:spPr>
        <p:txBody>
          <a:bodyPr wrap="none" lIns="0" tIns="0" rIns="0" bIns="0" rtlCol="0" anchor="t"/>
          <a:lstStyle/>
          <a:p>
            <a:pPr marL="0" indent="0" algn="r" rtl="1">
              <a:lnSpc>
                <a:spcPts val="25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هذه الخصائص أساسية لضمان فعالية الإعلانات الرقمية في بيئة مليئة بالمحتوى والتشتت.</a:t>
            </a: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6280190" y="1226225"/>
            <a:ext cx="7556421" cy="1240155"/>
          </a:xfrm>
          <a:prstGeom prst="rect">
            <a:avLst/>
          </a:prstGeom>
          <a:noFill/>
          <a:ln/>
        </p:spPr>
        <p:txBody>
          <a:bodyPr wrap="square" lIns="0" tIns="0" rIns="0" bIns="0" rtlCol="0" anchor="t"/>
          <a:lstStyle/>
          <a:p>
            <a:pPr marL="0" indent="0" algn="r" rtl="1">
              <a:lnSpc>
                <a:spcPts val="4850"/>
              </a:lnSpc>
              <a:buNone/>
            </a:pPr>
            <a:r>
              <a:rPr lang="en-US" sz="3600" b="1" dirty="0">
                <a:solidFill>
                  <a:srgbClr val="F2E782"/>
                </a:solidFill>
                <a:latin typeface="Arial" panose="020B0604020202020204" pitchFamily="34" charset="0"/>
                <a:ea typeface="Prata" pitchFamily="34" charset="-122"/>
                <a:cs typeface="Arial" panose="020B0604020202020204" pitchFamily="34" charset="0"/>
              </a:rPr>
              <a:t>كيفية تصميم إعلانات إبداعية تلائم الجمهور الرقمي</a:t>
            </a:r>
            <a:endParaRPr lang="en-US" sz="3600" b="1" dirty="0">
              <a:latin typeface="Arial" panose="020B0604020202020204" pitchFamily="34" charset="0"/>
              <a:cs typeface="Arial" panose="020B0604020202020204" pitchFamily="34" charset="0"/>
            </a:endParaRPr>
          </a:p>
        </p:txBody>
      </p:sp>
      <p:sp>
        <p:nvSpPr>
          <p:cNvPr id="7" name="Text 3"/>
          <p:cNvSpPr/>
          <p:nvPr/>
        </p:nvSpPr>
        <p:spPr>
          <a:xfrm>
            <a:off x="10490121" y="2962394"/>
            <a:ext cx="2552819"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المحتوى القصير والمتحرك</a:t>
            </a:r>
            <a:endParaRPr lang="en-US" sz="2400" b="1" dirty="0">
              <a:solidFill>
                <a:schemeClr val="accent2"/>
              </a:solidFill>
              <a:latin typeface="Arial" panose="020B0604020202020204" pitchFamily="34" charset="0"/>
              <a:cs typeface="Arial" panose="020B0604020202020204" pitchFamily="34" charset="0"/>
            </a:endParaRPr>
          </a:p>
        </p:txBody>
      </p:sp>
      <p:sp>
        <p:nvSpPr>
          <p:cNvPr id="8" name="Text 4"/>
          <p:cNvSpPr/>
          <p:nvPr/>
        </p:nvSpPr>
        <p:spPr>
          <a:xfrm>
            <a:off x="6577727" y="3566397"/>
            <a:ext cx="6762750" cy="317540"/>
          </a:xfrm>
          <a:prstGeom prst="rect">
            <a:avLst/>
          </a:prstGeom>
          <a:noFill/>
          <a:ln/>
        </p:spPr>
        <p:txBody>
          <a:bodyPr wrap="none" lIns="0" tIns="0" rIns="0" bIns="0" rtlCol="0" anchor="t"/>
          <a:lstStyle/>
          <a:p>
            <a:pPr marL="0" indent="0" algn="r" rtl="1">
              <a:lnSpc>
                <a:spcPts val="25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تفضيل مقاطع الفيديو القصيرة والرسوم المتحركة لجذب الانتباه بسرعة وفعالية.</a:t>
            </a:r>
            <a:endParaRPr lang="en-US" sz="2400" dirty="0">
              <a:latin typeface="Arial" panose="020B0604020202020204" pitchFamily="34" charset="0"/>
              <a:cs typeface="Arial" panose="020B0604020202020204" pitchFamily="34" charset="0"/>
            </a:endParaRPr>
          </a:p>
        </p:txBody>
      </p:sp>
      <p:sp>
        <p:nvSpPr>
          <p:cNvPr id="12" name="Text 7"/>
          <p:cNvSpPr/>
          <p:nvPr/>
        </p:nvSpPr>
        <p:spPr>
          <a:xfrm>
            <a:off x="9363908" y="4292085"/>
            <a:ext cx="3862507"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الاستفادة من الذكاء الاصطناعي التوليدي</a:t>
            </a:r>
            <a:endParaRPr lang="en-US" sz="2400" b="1" dirty="0">
              <a:solidFill>
                <a:schemeClr val="accent2"/>
              </a:solidFill>
              <a:latin typeface="Arial" panose="020B0604020202020204" pitchFamily="34" charset="0"/>
              <a:cs typeface="Arial" panose="020B0604020202020204" pitchFamily="34" charset="0"/>
            </a:endParaRPr>
          </a:p>
        </p:txBody>
      </p:sp>
      <p:sp>
        <p:nvSpPr>
          <p:cNvPr id="13" name="Text 8"/>
          <p:cNvSpPr/>
          <p:nvPr/>
        </p:nvSpPr>
        <p:spPr>
          <a:xfrm>
            <a:off x="6875383" y="4822925"/>
            <a:ext cx="6465094" cy="317540"/>
          </a:xfrm>
          <a:prstGeom prst="rect">
            <a:avLst/>
          </a:prstGeom>
          <a:noFill/>
          <a:ln/>
        </p:spPr>
        <p:txBody>
          <a:bodyPr wrap="none" lIns="0" tIns="0" rIns="0" bIns="0" rtlCol="0" anchor="t"/>
          <a:lstStyle/>
          <a:p>
            <a:pPr marL="0" indent="0" algn="r" rtl="1">
              <a:lnSpc>
                <a:spcPts val="25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لإنشاء نسخ متعددة من الإعلان واختبارها بسرعة فائقة، مما يحسن من الأداء.</a:t>
            </a:r>
            <a:endParaRPr lang="en-US" sz="2400" dirty="0">
              <a:latin typeface="Arial" panose="020B0604020202020204" pitchFamily="34" charset="0"/>
              <a:cs typeface="Arial" panose="020B0604020202020204" pitchFamily="34" charset="0"/>
            </a:endParaRPr>
          </a:p>
        </p:txBody>
      </p:sp>
      <p:sp>
        <p:nvSpPr>
          <p:cNvPr id="17" name="Text 11"/>
          <p:cNvSpPr/>
          <p:nvPr/>
        </p:nvSpPr>
        <p:spPr>
          <a:xfrm>
            <a:off x="10745510" y="564931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solidFill>
                <a:latin typeface="Arial" panose="020B0604020202020204" pitchFamily="34" charset="0"/>
                <a:ea typeface="Prata" pitchFamily="34" charset="-122"/>
                <a:cs typeface="Arial" panose="020B0604020202020204" pitchFamily="34" charset="0"/>
              </a:rPr>
              <a:t>تعزيز التفاعل</a:t>
            </a:r>
            <a:endParaRPr lang="en-US" sz="2400" b="1" dirty="0">
              <a:solidFill>
                <a:schemeClr val="accent2"/>
              </a:solidFill>
              <a:latin typeface="Arial" panose="020B0604020202020204" pitchFamily="34" charset="0"/>
              <a:cs typeface="Arial" panose="020B0604020202020204" pitchFamily="34" charset="0"/>
            </a:endParaRPr>
          </a:p>
        </p:txBody>
      </p:sp>
      <p:sp>
        <p:nvSpPr>
          <p:cNvPr id="18" name="Text 12"/>
          <p:cNvSpPr/>
          <p:nvPr/>
        </p:nvSpPr>
        <p:spPr>
          <a:xfrm>
            <a:off x="5486400" y="6169819"/>
            <a:ext cx="7971839" cy="635079"/>
          </a:xfrm>
          <a:prstGeom prst="rect">
            <a:avLst/>
          </a:prstGeom>
          <a:noFill/>
          <a:ln/>
        </p:spPr>
        <p:txBody>
          <a:bodyPr wrap="square" lIns="0" tIns="0" rIns="0" bIns="0" rtlCol="0" anchor="t"/>
          <a:lstStyle/>
          <a:p>
            <a:pPr marL="0" indent="0" algn="r" rtl="1">
              <a:lnSpc>
                <a:spcPts val="2500"/>
              </a:lnSpc>
              <a:buNone/>
            </a:pPr>
            <a:r>
              <a:rPr lang="en-US" sz="2400" dirty="0">
                <a:solidFill>
                  <a:schemeClr val="bg2">
                    <a:lumMod val="75000"/>
                  </a:schemeClr>
                </a:solidFill>
                <a:latin typeface="Arial" panose="020B0604020202020204" pitchFamily="34" charset="0"/>
                <a:ea typeface="Raleway" pitchFamily="34" charset="-122"/>
                <a:cs typeface="Arial" panose="020B0604020202020204" pitchFamily="34" charset="0"/>
              </a:rPr>
              <a:t>تصميم عناصر تشجع المستخدم على النقر، التمرير، أو المشاركة، لخلق تجربة غامرة.</a:t>
            </a:r>
            <a:endParaRPr lang="en-US" sz="2400" dirty="0">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2563416" y="540782"/>
            <a:ext cx="11273195" cy="620078"/>
          </a:xfrm>
          <a:prstGeom prst="rect">
            <a:avLst/>
          </a:prstGeom>
          <a:noFill/>
          <a:ln/>
        </p:spPr>
        <p:txBody>
          <a:bodyPr wrap="non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المحور الثاني: الإستراتيجيات الإشهارية القائمة على البيانات</a:t>
            </a:r>
            <a:endParaRPr lang="en-US" sz="3900" b="1" dirty="0">
              <a:latin typeface="Arial" panose="020B0604020202020204" pitchFamily="34" charset="0"/>
              <a:cs typeface="Arial" panose="020B0604020202020204" pitchFamily="34" charset="0"/>
            </a:endParaRPr>
          </a:p>
        </p:txBody>
      </p:sp>
      <p:sp>
        <p:nvSpPr>
          <p:cNvPr id="3" name="Text 1"/>
          <p:cNvSpPr/>
          <p:nvPr/>
        </p:nvSpPr>
        <p:spPr>
          <a:xfrm>
            <a:off x="3121071" y="1724679"/>
            <a:ext cx="10494321" cy="459939"/>
          </a:xfrm>
          <a:prstGeom prst="rect">
            <a:avLst/>
          </a:prstGeom>
          <a:noFill/>
          <a:ln/>
        </p:spPr>
        <p:txBody>
          <a:bodyPr wrap="none" lIns="0" tIns="0" rIns="0" bIns="0" rtlCol="0" anchor="t"/>
          <a:lstStyle/>
          <a:p>
            <a:pPr marL="0" indent="0" algn="r" rtl="1">
              <a:lnSpc>
                <a:spcPct val="150000"/>
              </a:lnSpc>
              <a:buNone/>
            </a:pPr>
            <a:r>
              <a:rPr lang="en-US" sz="2400" dirty="0">
                <a:solidFill>
                  <a:srgbClr val="CFCBBF"/>
                </a:solidFill>
                <a:latin typeface="Arial" panose="020B0604020202020204" pitchFamily="34" charset="0"/>
                <a:ea typeface="Raleway" pitchFamily="34" charset="-122"/>
                <a:cs typeface="Arial" panose="020B0604020202020204" pitchFamily="34" charset="0"/>
              </a:rPr>
              <a:t>في البيئة الرقمية، تتحول الإستراتيجية الإشهارية من التخمين إلى اليقين من خلال الاعتماد على البيانات الضخمة. </a:t>
            </a:r>
            <a:endParaRPr lang="ar-DZ" sz="2400" dirty="0" smtClean="0">
              <a:solidFill>
                <a:srgbClr val="CFCBBF"/>
              </a:solidFill>
              <a:latin typeface="Arial" panose="020B0604020202020204" pitchFamily="34" charset="0"/>
              <a:ea typeface="Raleway" pitchFamily="34" charset="-122"/>
              <a:cs typeface="Arial" panose="020B0604020202020204" pitchFamily="34" charset="0"/>
            </a:endParaRPr>
          </a:p>
          <a:p>
            <a:pPr marL="0" indent="0" algn="r" rtl="1">
              <a:lnSpc>
                <a:spcPct val="150000"/>
              </a:lnSpc>
              <a:buNone/>
            </a:pPr>
            <a:r>
              <a:rPr lang="en-US" sz="2400" dirty="0" err="1" smtClean="0">
                <a:solidFill>
                  <a:srgbClr val="CFCBBF"/>
                </a:solidFill>
                <a:latin typeface="Arial" panose="020B0604020202020204" pitchFamily="34" charset="0"/>
                <a:ea typeface="Raleway" pitchFamily="34" charset="-122"/>
                <a:cs typeface="Arial" panose="020B0604020202020204" pitchFamily="34" charset="0"/>
              </a:rPr>
              <a:t>هذا</a:t>
            </a:r>
            <a:r>
              <a:rPr lang="en-US" sz="2400" dirty="0" smtClean="0">
                <a:solidFill>
                  <a:srgbClr val="CFCBBF"/>
                </a:solidFill>
                <a:latin typeface="Arial" panose="020B0604020202020204" pitchFamily="34" charset="0"/>
                <a:ea typeface="Raleway" pitchFamily="34" charset="-122"/>
                <a:cs typeface="Arial" panose="020B0604020202020204" pitchFamily="34" charset="0"/>
              </a:rPr>
              <a:t> </a:t>
            </a:r>
            <a:r>
              <a:rPr lang="en-US" sz="2400" dirty="0">
                <a:solidFill>
                  <a:srgbClr val="CFCBBF"/>
                </a:solidFill>
                <a:latin typeface="Arial" panose="020B0604020202020204" pitchFamily="34" charset="0"/>
                <a:ea typeface="Raleway" pitchFamily="34" charset="-122"/>
                <a:cs typeface="Arial" panose="020B0604020202020204" pitchFamily="34" charset="0"/>
              </a:rPr>
              <a:t>يتيح استهدافاً أكثر دقة وقياساً أفضل للأداء.</a:t>
            </a:r>
            <a:endParaRPr lang="en-US" sz="2400" dirty="0">
              <a:latin typeface="Arial" panose="020B0604020202020204" pitchFamily="34" charset="0"/>
              <a:cs typeface="Arial" panose="020B0604020202020204" pitchFamily="34" charset="0"/>
            </a:endParaRPr>
          </a:p>
        </p:txBody>
      </p:sp>
      <p:sp>
        <p:nvSpPr>
          <p:cNvPr id="4" name="Shape 2"/>
          <p:cNvSpPr/>
          <p:nvPr/>
        </p:nvSpPr>
        <p:spPr>
          <a:xfrm>
            <a:off x="7414379" y="3171587"/>
            <a:ext cx="6422231" cy="1464112"/>
          </a:xfrm>
          <a:prstGeom prst="roundRect">
            <a:avLst>
              <a:gd name="adj" fmla="val 7495"/>
            </a:avLst>
          </a:prstGeom>
          <a:solidFill>
            <a:srgbClr val="1B1C1D"/>
          </a:solidFill>
          <a:ln/>
        </p:spPr>
      </p:sp>
      <p:pic>
        <p:nvPicPr>
          <p:cNvPr id="5" name="Image 0" descr="preencoded.png"/>
          <p:cNvPicPr>
            <a:picLocks noChangeAspect="1"/>
          </p:cNvPicPr>
          <p:nvPr/>
        </p:nvPicPr>
        <p:blipFill>
          <a:blip r:embed="rId3"/>
          <a:stretch>
            <a:fillRect/>
          </a:stretch>
        </p:blipFill>
        <p:spPr>
          <a:xfrm>
            <a:off x="7414379" y="3148727"/>
            <a:ext cx="6422231" cy="91440"/>
          </a:xfrm>
          <a:prstGeom prst="rect">
            <a:avLst/>
          </a:prstGeom>
        </p:spPr>
      </p:pic>
      <p:pic>
        <p:nvPicPr>
          <p:cNvPr id="6" name="Image 1" descr="preencoded.png"/>
          <p:cNvPicPr>
            <a:picLocks noChangeAspect="1"/>
          </p:cNvPicPr>
          <p:nvPr/>
        </p:nvPicPr>
        <p:blipFill>
          <a:blip r:embed="rId4"/>
          <a:stretch>
            <a:fillRect/>
          </a:stretch>
        </p:blipFill>
        <p:spPr>
          <a:xfrm>
            <a:off x="10327838" y="2873931"/>
            <a:ext cx="595313" cy="595313"/>
          </a:xfrm>
          <a:prstGeom prst="rect">
            <a:avLst/>
          </a:prstGeom>
        </p:spPr>
      </p:pic>
      <p:sp>
        <p:nvSpPr>
          <p:cNvPr id="7" name="Text 3"/>
          <p:cNvSpPr/>
          <p:nvPr/>
        </p:nvSpPr>
        <p:spPr>
          <a:xfrm>
            <a:off x="10506432" y="3022759"/>
            <a:ext cx="238125" cy="297656"/>
          </a:xfrm>
          <a:prstGeom prst="rect">
            <a:avLst/>
          </a:prstGeom>
          <a:noFill/>
          <a:ln/>
        </p:spPr>
        <p:txBody>
          <a:bodyPr wrap="none" lIns="0" tIns="0" rIns="0" bIns="0" rtlCol="0" anchor="t"/>
          <a:lstStyle/>
          <a:p>
            <a:pPr marL="0" indent="0" algn="r" rtl="1">
              <a:lnSpc>
                <a:spcPts val="3000"/>
              </a:lnSpc>
              <a:buNone/>
            </a:pPr>
            <a:r>
              <a:rPr lang="en-US" sz="1850" dirty="0">
                <a:solidFill>
                  <a:srgbClr val="000000"/>
                </a:solidFill>
                <a:latin typeface="Prata" pitchFamily="34" charset="0"/>
                <a:ea typeface="Prata" pitchFamily="34" charset="-122"/>
                <a:cs typeface="Prata" pitchFamily="34" charset="-120"/>
              </a:rPr>
              <a:t>1</a:t>
            </a:r>
            <a:endParaRPr lang="en-US" sz="1850" dirty="0"/>
          </a:p>
        </p:txBody>
      </p:sp>
      <p:sp>
        <p:nvSpPr>
          <p:cNvPr id="8" name="Text 4"/>
          <p:cNvSpPr/>
          <p:nvPr/>
        </p:nvSpPr>
        <p:spPr>
          <a:xfrm>
            <a:off x="9821882" y="3588355"/>
            <a:ext cx="2529007"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تحليل الجمهور المستهدف</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9" name="Text 5"/>
          <p:cNvSpPr/>
          <p:nvPr/>
        </p:nvSpPr>
        <p:spPr>
          <a:xfrm>
            <a:off x="7635596" y="4227016"/>
            <a:ext cx="5979795"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استخدام بيانات السلوك الرقمي لتحديد شرائح دقيقة من الجمهور.</a:t>
            </a:r>
            <a:endParaRPr lang="en-US" sz="2000" b="1" dirty="0">
              <a:latin typeface="Arial" panose="020B0604020202020204" pitchFamily="34" charset="0"/>
              <a:cs typeface="Arial" panose="020B0604020202020204" pitchFamily="34" charset="0"/>
            </a:endParaRPr>
          </a:p>
        </p:txBody>
      </p:sp>
      <p:sp>
        <p:nvSpPr>
          <p:cNvPr id="10" name="Shape 6"/>
          <p:cNvSpPr/>
          <p:nvPr/>
        </p:nvSpPr>
        <p:spPr>
          <a:xfrm>
            <a:off x="793790" y="3171587"/>
            <a:ext cx="6422231" cy="1464112"/>
          </a:xfrm>
          <a:prstGeom prst="roundRect">
            <a:avLst>
              <a:gd name="adj" fmla="val 7495"/>
            </a:avLst>
          </a:prstGeom>
          <a:solidFill>
            <a:srgbClr val="1B1C1D"/>
          </a:solidFill>
          <a:ln/>
        </p:spPr>
      </p:sp>
      <p:pic>
        <p:nvPicPr>
          <p:cNvPr id="11" name="Image 2" descr="preencoded.png"/>
          <p:cNvPicPr>
            <a:picLocks noChangeAspect="1"/>
          </p:cNvPicPr>
          <p:nvPr/>
        </p:nvPicPr>
        <p:blipFill>
          <a:blip r:embed="rId3"/>
          <a:stretch>
            <a:fillRect/>
          </a:stretch>
        </p:blipFill>
        <p:spPr>
          <a:xfrm>
            <a:off x="793790" y="3148727"/>
            <a:ext cx="6422231" cy="91440"/>
          </a:xfrm>
          <a:prstGeom prst="rect">
            <a:avLst/>
          </a:prstGeom>
        </p:spPr>
      </p:pic>
      <p:pic>
        <p:nvPicPr>
          <p:cNvPr id="12" name="Image 3" descr="preencoded.png"/>
          <p:cNvPicPr>
            <a:picLocks noChangeAspect="1"/>
          </p:cNvPicPr>
          <p:nvPr/>
        </p:nvPicPr>
        <p:blipFill>
          <a:blip r:embed="rId4"/>
          <a:stretch>
            <a:fillRect/>
          </a:stretch>
        </p:blipFill>
        <p:spPr>
          <a:xfrm>
            <a:off x="3707249" y="2873931"/>
            <a:ext cx="595313" cy="595313"/>
          </a:xfrm>
          <a:prstGeom prst="rect">
            <a:avLst/>
          </a:prstGeom>
        </p:spPr>
      </p:pic>
      <p:sp>
        <p:nvSpPr>
          <p:cNvPr id="13" name="Text 7"/>
          <p:cNvSpPr/>
          <p:nvPr/>
        </p:nvSpPr>
        <p:spPr>
          <a:xfrm>
            <a:off x="3885843" y="3022759"/>
            <a:ext cx="238125" cy="297656"/>
          </a:xfrm>
          <a:prstGeom prst="rect">
            <a:avLst/>
          </a:prstGeom>
          <a:noFill/>
          <a:ln/>
        </p:spPr>
        <p:txBody>
          <a:bodyPr wrap="none" lIns="0" tIns="0" rIns="0" bIns="0" rtlCol="0" anchor="t"/>
          <a:lstStyle/>
          <a:p>
            <a:pPr marL="0" indent="0" algn="r" rtl="1">
              <a:lnSpc>
                <a:spcPts val="3000"/>
              </a:lnSpc>
              <a:buNone/>
            </a:pPr>
            <a:r>
              <a:rPr lang="en-US" sz="1850" dirty="0">
                <a:solidFill>
                  <a:srgbClr val="000000"/>
                </a:solidFill>
                <a:latin typeface="Prata" pitchFamily="34" charset="0"/>
                <a:ea typeface="Prata" pitchFamily="34" charset="-122"/>
                <a:cs typeface="Prata" pitchFamily="34" charset="-120"/>
              </a:rPr>
              <a:t>2</a:t>
            </a:r>
            <a:endParaRPr lang="en-US" sz="1850" dirty="0"/>
          </a:p>
        </p:txBody>
      </p:sp>
      <p:sp>
        <p:nvSpPr>
          <p:cNvPr id="14" name="Text 8"/>
          <p:cNvSpPr/>
          <p:nvPr/>
        </p:nvSpPr>
        <p:spPr>
          <a:xfrm>
            <a:off x="2883515" y="3527941"/>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الاستهداف السلوكي</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5" name="Text 9"/>
          <p:cNvSpPr/>
          <p:nvPr/>
        </p:nvSpPr>
        <p:spPr>
          <a:xfrm>
            <a:off x="1015008" y="4096941"/>
            <a:ext cx="5979795"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عرض الإعلانات بناءً على الإجراءات السابقة للمستخدمين واهتماماتهم.</a:t>
            </a:r>
            <a:endParaRPr lang="en-US" sz="2000" b="1" dirty="0">
              <a:latin typeface="Arial" panose="020B0604020202020204" pitchFamily="34" charset="0"/>
              <a:cs typeface="Arial" panose="020B0604020202020204" pitchFamily="34" charset="0"/>
            </a:endParaRPr>
          </a:p>
        </p:txBody>
      </p:sp>
      <p:sp>
        <p:nvSpPr>
          <p:cNvPr id="16" name="Shape 10"/>
          <p:cNvSpPr/>
          <p:nvPr/>
        </p:nvSpPr>
        <p:spPr>
          <a:xfrm>
            <a:off x="7414379" y="5131713"/>
            <a:ext cx="6422231" cy="1781651"/>
          </a:xfrm>
          <a:prstGeom prst="roundRect">
            <a:avLst>
              <a:gd name="adj" fmla="val 6159"/>
            </a:avLst>
          </a:prstGeom>
          <a:solidFill>
            <a:srgbClr val="1B1C1D"/>
          </a:solidFill>
          <a:ln/>
        </p:spPr>
      </p:sp>
      <p:pic>
        <p:nvPicPr>
          <p:cNvPr id="17" name="Image 4" descr="preencoded.png"/>
          <p:cNvPicPr>
            <a:picLocks noChangeAspect="1"/>
          </p:cNvPicPr>
          <p:nvPr/>
        </p:nvPicPr>
        <p:blipFill>
          <a:blip r:embed="rId3"/>
          <a:stretch>
            <a:fillRect/>
          </a:stretch>
        </p:blipFill>
        <p:spPr>
          <a:xfrm>
            <a:off x="7414379" y="5108853"/>
            <a:ext cx="6422231" cy="91440"/>
          </a:xfrm>
          <a:prstGeom prst="rect">
            <a:avLst/>
          </a:prstGeom>
        </p:spPr>
      </p:pic>
      <p:pic>
        <p:nvPicPr>
          <p:cNvPr id="18" name="Image 5" descr="preencoded.png"/>
          <p:cNvPicPr>
            <a:picLocks noChangeAspect="1"/>
          </p:cNvPicPr>
          <p:nvPr/>
        </p:nvPicPr>
        <p:blipFill>
          <a:blip r:embed="rId4"/>
          <a:stretch>
            <a:fillRect/>
          </a:stretch>
        </p:blipFill>
        <p:spPr>
          <a:xfrm>
            <a:off x="10327838" y="4834057"/>
            <a:ext cx="595313" cy="595313"/>
          </a:xfrm>
          <a:prstGeom prst="rect">
            <a:avLst/>
          </a:prstGeom>
        </p:spPr>
      </p:pic>
      <p:sp>
        <p:nvSpPr>
          <p:cNvPr id="19" name="Text 11"/>
          <p:cNvSpPr/>
          <p:nvPr/>
        </p:nvSpPr>
        <p:spPr>
          <a:xfrm>
            <a:off x="10506432" y="4982885"/>
            <a:ext cx="238125" cy="297656"/>
          </a:xfrm>
          <a:prstGeom prst="rect">
            <a:avLst/>
          </a:prstGeom>
          <a:noFill/>
          <a:ln/>
        </p:spPr>
        <p:txBody>
          <a:bodyPr wrap="none" lIns="0" tIns="0" rIns="0" bIns="0" rtlCol="0" anchor="t"/>
          <a:lstStyle/>
          <a:p>
            <a:pPr marL="0" indent="0" algn="r" rtl="1">
              <a:lnSpc>
                <a:spcPts val="3000"/>
              </a:lnSpc>
              <a:buNone/>
            </a:pPr>
            <a:r>
              <a:rPr lang="en-US" sz="1850" dirty="0">
                <a:solidFill>
                  <a:srgbClr val="000000"/>
                </a:solidFill>
                <a:latin typeface="Prata" pitchFamily="34" charset="0"/>
                <a:ea typeface="Prata" pitchFamily="34" charset="-122"/>
                <a:cs typeface="Prata" pitchFamily="34" charset="-120"/>
              </a:rPr>
              <a:t>3</a:t>
            </a:r>
            <a:endParaRPr lang="en-US" sz="1850" dirty="0"/>
          </a:p>
        </p:txBody>
      </p:sp>
      <p:sp>
        <p:nvSpPr>
          <p:cNvPr id="20" name="Text 12"/>
          <p:cNvSpPr/>
          <p:nvPr/>
        </p:nvSpPr>
        <p:spPr>
          <a:xfrm>
            <a:off x="9474458" y="5472767"/>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قياس الأداء</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1" name="Text 13"/>
          <p:cNvSpPr/>
          <p:nvPr/>
        </p:nvSpPr>
        <p:spPr>
          <a:xfrm>
            <a:off x="7635597" y="6057067"/>
            <a:ext cx="5979795" cy="635079"/>
          </a:xfrm>
          <a:prstGeom prst="rect">
            <a:avLst/>
          </a:prstGeom>
          <a:noFill/>
          <a:ln/>
        </p:spPr>
        <p:txBody>
          <a:bodyPr wrap="squar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التركيز على مقاييس </a:t>
            </a:r>
            <a:r>
              <a:rPr lang="en-US" sz="2000" b="1" dirty="0" err="1">
                <a:solidFill>
                  <a:srgbClr val="CFCBBF"/>
                </a:solidFill>
                <a:latin typeface="Arial" panose="020B0604020202020204" pitchFamily="34" charset="0"/>
                <a:ea typeface="Raleway" pitchFamily="34" charset="-122"/>
                <a:cs typeface="Arial" panose="020B0604020202020204" pitchFamily="34" charset="0"/>
              </a:rPr>
              <a:t>الأداء</a:t>
            </a:r>
            <a:r>
              <a:rPr lang="en-US" sz="2000" b="1" dirty="0">
                <a:solidFill>
                  <a:srgbClr val="CFCBBF"/>
                </a:solidFill>
                <a:latin typeface="Arial" panose="020B0604020202020204" pitchFamily="34" charset="0"/>
                <a:ea typeface="Raleway" pitchFamily="34" charset="-122"/>
                <a:cs typeface="Arial" panose="020B0604020202020204" pitchFamily="34" charset="0"/>
              </a:rPr>
              <a:t> </a:t>
            </a:r>
            <a:r>
              <a:rPr lang="en-US" sz="2000" b="1" dirty="0" err="1" smtClean="0">
                <a:solidFill>
                  <a:srgbClr val="CFCBBF"/>
                </a:solidFill>
                <a:latin typeface="Arial" panose="020B0604020202020204" pitchFamily="34" charset="0"/>
                <a:ea typeface="Raleway" pitchFamily="34" charset="-122"/>
                <a:cs typeface="Arial" panose="020B0604020202020204" pitchFamily="34" charset="0"/>
              </a:rPr>
              <a:t>بدلاً</a:t>
            </a:r>
            <a:r>
              <a:rPr lang="en-US" sz="2000" b="1" dirty="0" smtClean="0">
                <a:solidFill>
                  <a:srgbClr val="CFCBBF"/>
                </a:solidFill>
                <a:latin typeface="Arial" panose="020B0604020202020204" pitchFamily="34" charset="0"/>
                <a:ea typeface="Raleway" pitchFamily="34" charset="-122"/>
                <a:cs typeface="Arial" panose="020B0604020202020204" pitchFamily="34" charset="0"/>
              </a:rPr>
              <a:t> </a:t>
            </a:r>
            <a:r>
              <a:rPr lang="en-US" sz="2000" b="1" dirty="0">
                <a:solidFill>
                  <a:srgbClr val="CFCBBF"/>
                </a:solidFill>
                <a:latin typeface="Arial" panose="020B0604020202020204" pitchFamily="34" charset="0"/>
                <a:ea typeface="Raleway" pitchFamily="34" charset="-122"/>
                <a:cs typeface="Arial" panose="020B0604020202020204" pitchFamily="34" charset="0"/>
              </a:rPr>
              <a:t>من مقاييس الانتشار التقليدية.</a:t>
            </a:r>
            <a:endParaRPr lang="en-US" sz="2000" b="1" dirty="0">
              <a:latin typeface="Arial" panose="020B0604020202020204" pitchFamily="34" charset="0"/>
              <a:cs typeface="Arial" panose="020B0604020202020204" pitchFamily="34" charset="0"/>
            </a:endParaRPr>
          </a:p>
        </p:txBody>
      </p:sp>
      <p:sp>
        <p:nvSpPr>
          <p:cNvPr id="22" name="Shape 14"/>
          <p:cNvSpPr/>
          <p:nvPr/>
        </p:nvSpPr>
        <p:spPr>
          <a:xfrm>
            <a:off x="793790" y="5131713"/>
            <a:ext cx="6422231" cy="1781651"/>
          </a:xfrm>
          <a:prstGeom prst="roundRect">
            <a:avLst>
              <a:gd name="adj" fmla="val 6159"/>
            </a:avLst>
          </a:prstGeom>
          <a:solidFill>
            <a:srgbClr val="1B1C1D"/>
          </a:solidFill>
          <a:ln/>
        </p:spPr>
      </p:sp>
      <p:pic>
        <p:nvPicPr>
          <p:cNvPr id="23" name="Image 6" descr="preencoded.png"/>
          <p:cNvPicPr>
            <a:picLocks noChangeAspect="1"/>
          </p:cNvPicPr>
          <p:nvPr/>
        </p:nvPicPr>
        <p:blipFill>
          <a:blip r:embed="rId3"/>
          <a:stretch>
            <a:fillRect/>
          </a:stretch>
        </p:blipFill>
        <p:spPr>
          <a:xfrm>
            <a:off x="793790" y="5108853"/>
            <a:ext cx="6422231" cy="91440"/>
          </a:xfrm>
          <a:prstGeom prst="rect">
            <a:avLst/>
          </a:prstGeom>
        </p:spPr>
      </p:pic>
      <p:pic>
        <p:nvPicPr>
          <p:cNvPr id="24" name="Image 7" descr="preencoded.png"/>
          <p:cNvPicPr>
            <a:picLocks noChangeAspect="1"/>
          </p:cNvPicPr>
          <p:nvPr/>
        </p:nvPicPr>
        <p:blipFill>
          <a:blip r:embed="rId4"/>
          <a:stretch>
            <a:fillRect/>
          </a:stretch>
        </p:blipFill>
        <p:spPr>
          <a:xfrm>
            <a:off x="3707249" y="4834057"/>
            <a:ext cx="595313" cy="595313"/>
          </a:xfrm>
          <a:prstGeom prst="rect">
            <a:avLst/>
          </a:prstGeom>
        </p:spPr>
      </p:pic>
      <p:sp>
        <p:nvSpPr>
          <p:cNvPr id="25" name="Text 15"/>
          <p:cNvSpPr/>
          <p:nvPr/>
        </p:nvSpPr>
        <p:spPr>
          <a:xfrm>
            <a:off x="3885843" y="4982885"/>
            <a:ext cx="238125" cy="297656"/>
          </a:xfrm>
          <a:prstGeom prst="rect">
            <a:avLst/>
          </a:prstGeom>
          <a:noFill/>
          <a:ln/>
        </p:spPr>
        <p:txBody>
          <a:bodyPr wrap="none" lIns="0" tIns="0" rIns="0" bIns="0" rtlCol="0" anchor="t"/>
          <a:lstStyle/>
          <a:p>
            <a:pPr marL="0" indent="0" algn="r" rtl="1">
              <a:lnSpc>
                <a:spcPts val="3000"/>
              </a:lnSpc>
              <a:buNone/>
            </a:pPr>
            <a:r>
              <a:rPr lang="en-US" sz="1850" dirty="0">
                <a:solidFill>
                  <a:srgbClr val="000000"/>
                </a:solidFill>
                <a:latin typeface="Prata" pitchFamily="34" charset="0"/>
                <a:ea typeface="Prata" pitchFamily="34" charset="-122"/>
                <a:cs typeface="Prata" pitchFamily="34" charset="-120"/>
              </a:rPr>
              <a:t>4</a:t>
            </a:r>
            <a:endParaRPr lang="en-US" sz="1850" dirty="0"/>
          </a:p>
        </p:txBody>
      </p:sp>
      <p:sp>
        <p:nvSpPr>
          <p:cNvPr id="26" name="Text 16"/>
          <p:cNvSpPr/>
          <p:nvPr/>
        </p:nvSpPr>
        <p:spPr>
          <a:xfrm>
            <a:off x="2883514" y="5486393"/>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إعادة الاستهداف</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7" name="Text 17"/>
          <p:cNvSpPr/>
          <p:nvPr/>
        </p:nvSpPr>
        <p:spPr>
          <a:xfrm>
            <a:off x="1015008" y="6057067"/>
            <a:ext cx="5979795" cy="635079"/>
          </a:xfrm>
          <a:prstGeom prst="rect">
            <a:avLst/>
          </a:prstGeom>
          <a:noFill/>
          <a:ln/>
        </p:spPr>
        <p:txBody>
          <a:bodyPr wrap="squar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استهداف المستخدمين الذين تفاعلوا سابقاً مع العلامة التجارية لزيادة التحويلات</a:t>
            </a:r>
            <a:r>
              <a:rPr lang="en-US" sz="1550" dirty="0">
                <a:solidFill>
                  <a:srgbClr val="CFCBBF"/>
                </a:solidFill>
                <a:latin typeface="Raleway" pitchFamily="34" charset="0"/>
                <a:ea typeface="Raleway" pitchFamily="34" charset="-122"/>
                <a:cs typeface="Raleway" pitchFamily="34" charset="-120"/>
              </a:rPr>
              <a:t>.</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5346822" y="233679"/>
            <a:ext cx="8939048" cy="1240155"/>
          </a:xfrm>
          <a:prstGeom prst="rect">
            <a:avLst/>
          </a:prstGeom>
          <a:noFill/>
          <a:ln/>
        </p:spPr>
        <p:txBody>
          <a:bodyPr wrap="squar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المحور الثالث: استراتيجيات الإبداع الإشهاري الكلاسيكية</a:t>
            </a:r>
            <a:endParaRPr lang="en-US" sz="3900" b="1" dirty="0">
              <a:latin typeface="Arial" panose="020B0604020202020204" pitchFamily="34" charset="0"/>
              <a:cs typeface="Arial" panose="020B0604020202020204" pitchFamily="34" charset="0"/>
            </a:endParaRPr>
          </a:p>
        </p:txBody>
      </p:sp>
      <p:sp>
        <p:nvSpPr>
          <p:cNvPr id="4" name="Text 1"/>
          <p:cNvSpPr/>
          <p:nvPr/>
        </p:nvSpPr>
        <p:spPr>
          <a:xfrm>
            <a:off x="6280190" y="2051248"/>
            <a:ext cx="7556421" cy="63507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على الرغم من التطور الرقمي، لا تزال الاستراتيجيات الكلاسيكية للإبداع الإشهاري تحتفظ بقيمتها، ولكن يجب تكييفها لتناسب البيئة الرقمية الحديثة.</a:t>
            </a:r>
            <a:endParaRPr lang="en-US" sz="2400" b="1" dirty="0">
              <a:latin typeface="Arial" panose="020B0604020202020204" pitchFamily="34" charset="0"/>
              <a:cs typeface="Arial" panose="020B0604020202020204" pitchFamily="34" charset="0"/>
            </a:endParaRPr>
          </a:p>
        </p:txBody>
      </p:sp>
      <p:sp>
        <p:nvSpPr>
          <p:cNvPr id="5" name="Text 2"/>
          <p:cNvSpPr/>
          <p:nvPr/>
        </p:nvSpPr>
        <p:spPr>
          <a:xfrm>
            <a:off x="6280190" y="3898821"/>
            <a:ext cx="3536156" cy="744141"/>
          </a:xfrm>
          <a:prstGeom prst="rect">
            <a:avLst/>
          </a:prstGeom>
          <a:noFill/>
          <a:ln/>
        </p:spPr>
        <p:txBody>
          <a:bodyPr wrap="square" lIns="0" tIns="0" rIns="0" bIns="0" rtlCol="0" anchor="t"/>
          <a:lstStyle/>
          <a:p>
            <a:pPr marL="0" indent="0" algn="ctr" rtl="1">
              <a:lnSpc>
                <a:spcPts val="29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استراتيجية النجم (Star Strategy)</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6" name="Text 3"/>
          <p:cNvSpPr/>
          <p:nvPr/>
        </p:nvSpPr>
        <p:spPr>
          <a:xfrm>
            <a:off x="6280190" y="4841319"/>
            <a:ext cx="3536156" cy="1905238"/>
          </a:xfrm>
          <a:prstGeom prst="rect">
            <a:avLst/>
          </a:prstGeom>
          <a:noFill/>
          <a:ln/>
        </p:spPr>
        <p:txBody>
          <a:bodyPr wrap="square" lIns="0" tIns="0" rIns="0" bIns="0" rtlCol="0" anchor="t"/>
          <a:lstStyle/>
          <a:p>
            <a:pPr marL="0" indent="0" algn="r" rtl="1">
              <a:lnSpc>
                <a:spcPct val="1500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تركز على شخصية أو "نجم" العلامة التجارية، سواء كان شخصية حقيقية (مثل المشاهير والمؤثرين) أو شخصية رمزية. في البيئة الرقمية، تتجسد هذه الاستراتيجية في استخدام المؤثرين وصناع المحتوى الذين يمثلون قيم العلامة التجارية.</a:t>
            </a:r>
            <a:endParaRPr lang="en-US" sz="2000" b="1" dirty="0">
              <a:latin typeface="Arial" panose="020B0604020202020204" pitchFamily="34" charset="0"/>
              <a:cs typeface="Arial" panose="020B0604020202020204" pitchFamily="34" charset="0"/>
            </a:endParaRPr>
          </a:p>
        </p:txBody>
      </p:sp>
      <p:sp>
        <p:nvSpPr>
          <p:cNvPr id="7" name="Text 4"/>
          <p:cNvSpPr/>
          <p:nvPr/>
        </p:nvSpPr>
        <p:spPr>
          <a:xfrm>
            <a:off x="10308074" y="3898821"/>
            <a:ext cx="3536156" cy="744141"/>
          </a:xfrm>
          <a:prstGeom prst="rect">
            <a:avLst/>
          </a:prstGeom>
          <a:noFill/>
          <a:ln/>
        </p:spPr>
        <p:txBody>
          <a:bodyPr wrap="square" lIns="0" tIns="0" rIns="0" bIns="0" rtlCol="0" anchor="t"/>
          <a:lstStyle/>
          <a:p>
            <a:pPr marL="0" indent="0" algn="ctr" rtl="1">
              <a:lnSpc>
                <a:spcPts val="29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استراتيجية القطيعة (Disruption Strategy)</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8" name="Text 5"/>
          <p:cNvSpPr/>
          <p:nvPr/>
        </p:nvSpPr>
        <p:spPr>
          <a:xfrm>
            <a:off x="10308074" y="4841319"/>
            <a:ext cx="3536156" cy="1587698"/>
          </a:xfrm>
          <a:prstGeom prst="rect">
            <a:avLst/>
          </a:prstGeom>
          <a:noFill/>
          <a:ln/>
        </p:spPr>
        <p:txBody>
          <a:bodyPr wrap="square" lIns="0" tIns="0" rIns="0" bIns="0" rtlCol="0" anchor="t"/>
          <a:lstStyle/>
          <a:p>
            <a:pPr marL="0" indent="0" algn="r" rtl="1">
              <a:lnSpc>
                <a:spcPct val="1500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تهدف إلى إحداث تأثير مفاجئ للمستهلكين من خلال تقديم أفكار مبتكرة وجديدة. تعتمد على التفكير خارج الصندوق وتقديم رسالة إعلانية غير متوقعة لـ "اختراق الضوضاء" الإعلانية.</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280189" y="542925"/>
            <a:ext cx="7556421" cy="1240155"/>
          </a:xfrm>
          <a:prstGeom prst="rect">
            <a:avLst/>
          </a:prstGeom>
          <a:noFill/>
          <a:ln/>
        </p:spPr>
        <p:txBody>
          <a:bodyPr wrap="square" lIns="0" tIns="0" rIns="0" bIns="0" rtlCol="0" anchor="t"/>
          <a:lstStyle/>
          <a:p>
            <a:pPr marL="0" indent="0" algn="r" rtl="1">
              <a:lnSpc>
                <a:spcPts val="4850"/>
              </a:lnSpc>
              <a:buNone/>
            </a:pPr>
            <a:r>
              <a:rPr lang="en-US" sz="3900" b="1" dirty="0">
                <a:solidFill>
                  <a:srgbClr val="F2E782"/>
                </a:solidFill>
                <a:latin typeface="Arial" panose="020B0604020202020204" pitchFamily="34" charset="0"/>
                <a:ea typeface="Prata" pitchFamily="34" charset="-122"/>
                <a:cs typeface="Arial" panose="020B0604020202020204" pitchFamily="34" charset="0"/>
              </a:rPr>
              <a:t>تطبيق استراتيجية النجم في العصر الرقمي</a:t>
            </a:r>
            <a:endParaRPr lang="en-US" sz="3900" b="1" dirty="0">
              <a:latin typeface="Arial" panose="020B0604020202020204" pitchFamily="34" charset="0"/>
              <a:cs typeface="Arial" panose="020B0604020202020204" pitchFamily="34" charset="0"/>
            </a:endParaRPr>
          </a:p>
        </p:txBody>
      </p:sp>
      <p:sp>
        <p:nvSpPr>
          <p:cNvPr id="4" name="Text 1"/>
          <p:cNvSpPr/>
          <p:nvPr/>
        </p:nvSpPr>
        <p:spPr>
          <a:xfrm>
            <a:off x="6280188" y="1761741"/>
            <a:ext cx="7556421" cy="95261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في البيئة الرقمية، أصبحت استراتيجية النجم أكثر قوة من خلال المؤثرين وصناع المحتوى. هؤلاء الأفراد يمتلكون القدرة على بناء علاقات قوية مع جمهورهم، مما يجعلهم قنوات فعالة للعلامات التجارية.</a:t>
            </a:r>
            <a:endParaRPr lang="en-US" sz="2400" b="1" dirty="0">
              <a:latin typeface="Arial" panose="020B0604020202020204" pitchFamily="34" charset="0"/>
              <a:cs typeface="Arial" panose="020B0604020202020204" pitchFamily="34" charset="0"/>
            </a:endParaRPr>
          </a:p>
        </p:txBody>
      </p:sp>
      <p:sp>
        <p:nvSpPr>
          <p:cNvPr id="5" name="Text 2"/>
          <p:cNvSpPr/>
          <p:nvPr/>
        </p:nvSpPr>
        <p:spPr>
          <a:xfrm>
            <a:off x="6280190" y="4496753"/>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2400" b="1" dirty="0">
                <a:solidFill>
                  <a:srgbClr val="CFCBBF"/>
                </a:solidFill>
                <a:latin typeface="Arial" panose="020B0604020202020204" pitchFamily="34" charset="0"/>
                <a:ea typeface="Raleway" pitchFamily="34" charset="-122"/>
                <a:cs typeface="Arial" panose="020B0604020202020204" pitchFamily="34" charset="0"/>
              </a:rPr>
              <a:t>استخدام المؤثرين لتمثيل قيم العلامة التجارية.</a:t>
            </a:r>
            <a:endParaRPr lang="en-US" sz="2400" b="1" dirty="0">
              <a:latin typeface="Arial" panose="020B0604020202020204" pitchFamily="34" charset="0"/>
              <a:cs typeface="Arial" panose="020B0604020202020204" pitchFamily="34" charset="0"/>
            </a:endParaRPr>
          </a:p>
        </p:txBody>
      </p:sp>
      <p:sp>
        <p:nvSpPr>
          <p:cNvPr id="6" name="Text 3"/>
          <p:cNvSpPr/>
          <p:nvPr/>
        </p:nvSpPr>
        <p:spPr>
          <a:xfrm>
            <a:off x="6280185" y="5052847"/>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2400" b="1" dirty="0">
                <a:solidFill>
                  <a:srgbClr val="CFCBBF"/>
                </a:solidFill>
                <a:latin typeface="Arial" panose="020B0604020202020204" pitchFamily="34" charset="0"/>
                <a:ea typeface="Raleway" pitchFamily="34" charset="-122"/>
                <a:cs typeface="Arial" panose="020B0604020202020204" pitchFamily="34" charset="0"/>
              </a:rPr>
              <a:t>بناء حملات إعلانية حول شخصيات مؤثرة تحظى بثقة الجمهور.</a:t>
            </a:r>
            <a:endParaRPr lang="en-US" sz="2400" b="1" dirty="0">
              <a:latin typeface="Arial" panose="020B0604020202020204" pitchFamily="34" charset="0"/>
              <a:cs typeface="Arial" panose="020B0604020202020204" pitchFamily="34" charset="0"/>
            </a:endParaRPr>
          </a:p>
        </p:txBody>
      </p:sp>
      <p:sp>
        <p:nvSpPr>
          <p:cNvPr id="7" name="Text 4"/>
          <p:cNvSpPr/>
          <p:nvPr/>
        </p:nvSpPr>
        <p:spPr>
          <a:xfrm>
            <a:off x="6280186" y="5608941"/>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2400" b="1" dirty="0">
                <a:solidFill>
                  <a:srgbClr val="CFCBBF"/>
                </a:solidFill>
                <a:latin typeface="Arial" panose="020B0604020202020204" pitchFamily="34" charset="0"/>
                <a:ea typeface="Raleway" pitchFamily="34" charset="-122"/>
                <a:cs typeface="Arial" panose="020B0604020202020204" pitchFamily="34" charset="0"/>
              </a:rPr>
              <a:t>التركيز على الأصالة والمصداقية في اختيار النجوم الرقميين.</a:t>
            </a:r>
            <a:endParaRPr lang="en-US" sz="2400" b="1" dirty="0">
              <a:latin typeface="Arial" panose="020B0604020202020204" pitchFamily="34" charset="0"/>
              <a:cs typeface="Arial" panose="020B0604020202020204" pitchFamily="34" charset="0"/>
            </a:endParaRPr>
          </a:p>
        </p:txBody>
      </p:sp>
      <p:sp>
        <p:nvSpPr>
          <p:cNvPr id="8" name="Text 5"/>
          <p:cNvSpPr/>
          <p:nvPr/>
        </p:nvSpPr>
        <p:spPr>
          <a:xfrm>
            <a:off x="6280187" y="6446520"/>
            <a:ext cx="7556421" cy="63507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هذه الاستراتيجية تساهم في تعزيز الولاء للعلامة التجارية وزيادة الوعي بها من خلال شخصيات محبوبة وموثوقة.</a:t>
            </a: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359687" y="433338"/>
            <a:ext cx="8350211" cy="1240155"/>
          </a:xfrm>
          <a:prstGeom prst="rect">
            <a:avLst/>
          </a:prstGeom>
          <a:noFill/>
          <a:ln/>
        </p:spPr>
        <p:txBody>
          <a:bodyPr wrap="square" lIns="0" tIns="0" rIns="0" bIns="0" rtlCol="0" anchor="t"/>
          <a:lstStyle/>
          <a:p>
            <a:pPr marL="0" indent="0" algn="r" rtl="1">
              <a:lnSpc>
                <a:spcPts val="4850"/>
              </a:lnSpc>
              <a:buNone/>
            </a:pPr>
            <a:r>
              <a:rPr lang="en-US" sz="3900" dirty="0">
                <a:solidFill>
                  <a:srgbClr val="F2E782"/>
                </a:solidFill>
                <a:latin typeface="Arial" panose="020B0604020202020204" pitchFamily="34" charset="0"/>
                <a:ea typeface="Prata" pitchFamily="34" charset="-122"/>
                <a:cs typeface="Arial" panose="020B0604020202020204" pitchFamily="34" charset="0"/>
              </a:rPr>
              <a:t>استراتيجية القطيعة: كسر القواعد في الفضاء الرقمي</a:t>
            </a:r>
            <a:endParaRPr lang="en-US" sz="3900" dirty="0">
              <a:latin typeface="Arial" panose="020B0604020202020204" pitchFamily="34" charset="0"/>
              <a:cs typeface="Arial" panose="020B0604020202020204" pitchFamily="34" charset="0"/>
            </a:endParaRPr>
          </a:p>
        </p:txBody>
      </p:sp>
      <p:sp>
        <p:nvSpPr>
          <p:cNvPr id="4" name="Text 1"/>
          <p:cNvSpPr/>
          <p:nvPr/>
        </p:nvSpPr>
        <p:spPr>
          <a:xfrm>
            <a:off x="868262" y="1475015"/>
            <a:ext cx="7556421" cy="635079"/>
          </a:xfrm>
          <a:prstGeom prst="rect">
            <a:avLst/>
          </a:prstGeom>
          <a:noFill/>
          <a:ln/>
        </p:spPr>
        <p:txBody>
          <a:bodyPr wrap="square" lIns="0" tIns="0" rIns="0" bIns="0" rtlCol="0" anchor="t"/>
          <a:lstStyle/>
          <a:p>
            <a:pPr marL="0" indent="0" algn="r" rtl="1">
              <a:lnSpc>
                <a:spcPct val="150000"/>
              </a:lnSpc>
              <a:buNone/>
            </a:pPr>
            <a:r>
              <a:rPr lang="en-US" sz="2400" b="1" dirty="0">
                <a:solidFill>
                  <a:srgbClr val="CFCBBF"/>
                </a:solidFill>
                <a:latin typeface="Arial" panose="020B0604020202020204" pitchFamily="34" charset="0"/>
                <a:ea typeface="Raleway" pitchFamily="34" charset="-122"/>
                <a:cs typeface="Arial" panose="020B0604020202020204" pitchFamily="34" charset="0"/>
              </a:rPr>
              <a:t>في البيئة الرقمية المزدحمة، تعتبر استراتيجية القطيعة ضرورية لـ "اختراق الضوضاء" الإعلانية. تتطلب هذه الاستراتيجية جرأة في التفكير وابتكاراً في التنفيذ.</a:t>
            </a:r>
            <a:endParaRPr lang="en-US" sz="2400" b="1" dirty="0">
              <a:latin typeface="Arial" panose="020B0604020202020204" pitchFamily="34" charset="0"/>
              <a:cs typeface="Arial" panose="020B0604020202020204" pitchFamily="34" charset="0"/>
            </a:endParaRPr>
          </a:p>
        </p:txBody>
      </p:sp>
      <p:sp>
        <p:nvSpPr>
          <p:cNvPr id="6" name="Text 2"/>
          <p:cNvSpPr/>
          <p:nvPr/>
        </p:nvSpPr>
        <p:spPr>
          <a:xfrm>
            <a:off x="5224462" y="379583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الإعلانات الفيروسية</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7" name="Text 3"/>
          <p:cNvSpPr/>
          <p:nvPr/>
        </p:nvSpPr>
        <p:spPr>
          <a:xfrm>
            <a:off x="793790" y="4225052"/>
            <a:ext cx="6911578"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التي تعتمد على عنصر المفاجأة والمحتوى الذي يحفز المشاركة والانتشار السريع.</a:t>
            </a:r>
            <a:endParaRPr lang="en-US" sz="2000" b="1" dirty="0">
              <a:latin typeface="Arial" panose="020B0604020202020204" pitchFamily="34" charset="0"/>
              <a:cs typeface="Arial" panose="020B0604020202020204" pitchFamily="34" charset="0"/>
            </a:endParaRPr>
          </a:p>
        </p:txBody>
      </p:sp>
      <p:sp>
        <p:nvSpPr>
          <p:cNvPr id="9" name="Text 4"/>
          <p:cNvSpPr/>
          <p:nvPr/>
        </p:nvSpPr>
        <p:spPr>
          <a:xfrm>
            <a:off x="5224462" y="4939427"/>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التسويق الغامض</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 5"/>
          <p:cNvSpPr/>
          <p:nvPr/>
        </p:nvSpPr>
        <p:spPr>
          <a:xfrm>
            <a:off x="793790" y="5368647"/>
            <a:ext cx="6911578"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تطبيق تكتيكات غير تقليدية على المنصات الرقمية لخلق فضول وتشويق لدى الجمهور.</a:t>
            </a:r>
            <a:endParaRPr lang="en-US" sz="2000" b="1" dirty="0">
              <a:latin typeface="Arial" panose="020B0604020202020204" pitchFamily="34" charset="0"/>
              <a:cs typeface="Arial" panose="020B0604020202020204" pitchFamily="34" charset="0"/>
            </a:endParaRPr>
          </a:p>
        </p:txBody>
      </p:sp>
      <p:sp>
        <p:nvSpPr>
          <p:cNvPr id="12" name="Text 6"/>
          <p:cNvSpPr/>
          <p:nvPr/>
        </p:nvSpPr>
        <p:spPr>
          <a:xfrm>
            <a:off x="5224462" y="6083022"/>
            <a:ext cx="2480905"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2">
                    <a:lumMod val="75000"/>
                  </a:schemeClr>
                </a:solidFill>
                <a:latin typeface="Arial" panose="020B0604020202020204" pitchFamily="34" charset="0"/>
                <a:ea typeface="Prata" pitchFamily="34" charset="-122"/>
                <a:cs typeface="Arial" panose="020B0604020202020204" pitchFamily="34" charset="0"/>
              </a:rPr>
              <a:t>تحدي الوضع الراهن</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13" name="Text 7"/>
          <p:cNvSpPr/>
          <p:nvPr/>
        </p:nvSpPr>
        <p:spPr>
          <a:xfrm>
            <a:off x="793790" y="6512243"/>
            <a:ext cx="6911578" cy="317540"/>
          </a:xfrm>
          <a:prstGeom prst="rect">
            <a:avLst/>
          </a:prstGeom>
          <a:noFill/>
          <a:ln/>
        </p:spPr>
        <p:txBody>
          <a:bodyPr wrap="none" lIns="0" tIns="0" rIns="0" bIns="0" rtlCol="0" anchor="t"/>
          <a:lstStyle/>
          <a:p>
            <a:pPr marL="0" indent="0" algn="r" rtl="1">
              <a:lnSpc>
                <a:spcPts val="2500"/>
              </a:lnSpc>
              <a:buNone/>
            </a:pPr>
            <a:r>
              <a:rPr lang="en-US" sz="2000" b="1" dirty="0">
                <a:solidFill>
                  <a:srgbClr val="CFCBBF"/>
                </a:solidFill>
                <a:latin typeface="Arial" panose="020B0604020202020204" pitchFamily="34" charset="0"/>
                <a:ea typeface="Raleway" pitchFamily="34" charset="-122"/>
                <a:cs typeface="Arial" panose="020B0604020202020204" pitchFamily="34" charset="0"/>
              </a:rPr>
              <a:t>تقديم منتج أو خدمة بطريقة تتحدى المعايير التقليدية وتلفت الانتباه.</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809</Words>
  <Application>Microsoft Office PowerPoint</Application>
  <PresentationFormat>Custom</PresentationFormat>
  <Paragraphs>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Raleway</vt:lpstr>
      <vt:lpstr>Prata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hp</dc:creator>
  <cp:lastModifiedBy>hp</cp:lastModifiedBy>
  <cp:revision>14</cp:revision>
  <dcterms:created xsi:type="dcterms:W3CDTF">2025-12-02T16:37:23Z</dcterms:created>
  <dcterms:modified xsi:type="dcterms:W3CDTF">2025-12-16T16:07:30Z</dcterms:modified>
</cp:coreProperties>
</file>